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41" r:id="rId2"/>
    <p:sldId id="486" r:id="rId3"/>
    <p:sldId id="487" r:id="rId4"/>
    <p:sldId id="424" r:id="rId5"/>
    <p:sldId id="324" r:id="rId6"/>
    <p:sldId id="475" r:id="rId7"/>
    <p:sldId id="476" r:id="rId8"/>
    <p:sldId id="481" r:id="rId9"/>
    <p:sldId id="488" r:id="rId10"/>
    <p:sldId id="489" r:id="rId11"/>
    <p:sldId id="469" r:id="rId12"/>
    <p:sldId id="458" r:id="rId13"/>
    <p:sldId id="459" r:id="rId14"/>
    <p:sldId id="457" r:id="rId15"/>
    <p:sldId id="484" r:id="rId16"/>
    <p:sldId id="492" r:id="rId17"/>
    <p:sldId id="432" r:id="rId18"/>
    <p:sldId id="490" r:id="rId19"/>
    <p:sldId id="485" r:id="rId20"/>
    <p:sldId id="491" r:id="rId21"/>
    <p:sldId id="493" r:id="rId22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aki Kinjo" initials="CK" lastIdx="2" clrIdx="0">
    <p:extLst>
      <p:ext uri="{19B8F6BF-5375-455C-9EA6-DF929625EA0E}">
        <p15:presenceInfo xmlns:p15="http://schemas.microsoft.com/office/powerpoint/2012/main" userId="41075c0085614b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9" autoAdjust="0"/>
    <p:restoredTop sz="92866" autoAdjust="0"/>
  </p:normalViewPr>
  <p:slideViewPr>
    <p:cSldViewPr snapToGrid="0">
      <p:cViewPr varScale="1">
        <p:scale>
          <a:sx n="53" d="100"/>
          <a:sy n="53" d="100"/>
        </p:scale>
        <p:origin x="7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commentAuthors" Target="commentAuthor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74186-C2E6-4980-8097-358B2A51DF1A}" type="datetimeFigureOut">
              <a:rPr lang="es-BO" smtClean="0"/>
              <a:t>25/8/2022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2EE2E-5C34-4362-AD81-60B3A608F9E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9026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5F7FF-AC67-4431-9B63-EB3EBED4C0E3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12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C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C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E2B6E-031C-4DAB-9D85-66BDCBEA33CB}" type="slidenum">
              <a:rPr lang="es-CR" smtClean="0"/>
              <a:pPr/>
              <a:t>11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9928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5F7FF-AC67-4431-9B63-EB3EBED4C0E3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84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25/8/2022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6056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25/8/2022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9750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25/8/2022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60065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6795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826000" y="5139856"/>
            <a:ext cx="7315200" cy="168004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cambiar el estilo de título	</a:t>
            </a:r>
          </a:p>
        </p:txBody>
      </p:sp>
      <p:sp>
        <p:nvSpPr>
          <p:cNvPr id="416794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821392" y="5013326"/>
            <a:ext cx="827616" cy="358775"/>
          </a:xfrm>
          <a:solidFill>
            <a:srgbClr val="004E00">
              <a:alpha val="0"/>
            </a:srgbClr>
          </a:solidFill>
        </p:spPr>
        <p:txBody>
          <a:bodyPr wrap="square" anchor="t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fld id="{5F19A20F-B06C-4FFB-A742-97A41BA407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27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6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6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9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25/8/2022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0289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25/8/2022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1750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25/8/2022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1889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25/8/2022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3928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25/8/2022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700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25/8/2022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7247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25/8/2022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1809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EE95-2252-46B9-9A16-58777F710639}" type="datetimeFigureOut">
              <a:rPr lang="es-BO" smtClean="0"/>
              <a:t>25/8/2022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9027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EE95-2252-46B9-9A16-58777F710639}" type="datetimeFigureOut">
              <a:rPr lang="es-BO" smtClean="0"/>
              <a:t>25/8/2022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060E-2078-456B-A444-033972C14B4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6633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3" Type="http://schemas.openxmlformats.org/officeDocument/2006/relationships/image" Target="../media/image2.png" /><Relationship Id="rId7" Type="http://schemas.openxmlformats.org/officeDocument/2006/relationships/image" Target="../media/image6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5.jpeg" /><Relationship Id="rId5" Type="http://schemas.openxmlformats.org/officeDocument/2006/relationships/image" Target="../media/image4.jpeg" /><Relationship Id="rId10" Type="http://schemas.openxmlformats.org/officeDocument/2006/relationships/image" Target="../media/image9.jpg" /><Relationship Id="rId4" Type="http://schemas.openxmlformats.org/officeDocument/2006/relationships/image" Target="../media/image3.png" /><Relationship Id="rId9" Type="http://schemas.openxmlformats.org/officeDocument/2006/relationships/image" Target="../media/image8.pn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17.jpeg" /><Relationship Id="rId4" Type="http://schemas.openxmlformats.org/officeDocument/2006/relationships/image" Target="../media/image16.pn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3" Type="http://schemas.openxmlformats.org/officeDocument/2006/relationships/image" Target="../media/image2.png" /><Relationship Id="rId7" Type="http://schemas.openxmlformats.org/officeDocument/2006/relationships/image" Target="../media/image6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5.jpeg" /><Relationship Id="rId11" Type="http://schemas.openxmlformats.org/officeDocument/2006/relationships/image" Target="../media/image9.jpg" /><Relationship Id="rId5" Type="http://schemas.openxmlformats.org/officeDocument/2006/relationships/image" Target="../media/image4.jpeg" /><Relationship Id="rId10" Type="http://schemas.openxmlformats.org/officeDocument/2006/relationships/image" Target="../media/image8.png" /><Relationship Id="rId4" Type="http://schemas.openxmlformats.org/officeDocument/2006/relationships/image" Target="../media/image3.png" /><Relationship Id="rId9" Type="http://schemas.openxmlformats.org/officeDocument/2006/relationships/hyperlink" Target="http://www.ciudadesintermedias.org.bo/" TargetMode="Externa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524000" y="-76200"/>
            <a:ext cx="4343400" cy="6858000"/>
          </a:xfrm>
          <a:prstGeom prst="rect">
            <a:avLst/>
          </a:prstGeom>
          <a:solidFill>
            <a:srgbClr val="009900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0" tIns="0" rIns="0" bIns="0" anchor="ctr">
            <a:noAutofit/>
          </a:bodyPr>
          <a:lstStyle/>
          <a:p>
            <a:endParaRPr lang="es-ES"/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3" t="10356" r="25425" b="58437"/>
          <a:stretch/>
        </p:blipFill>
        <p:spPr bwMode="auto">
          <a:xfrm>
            <a:off x="1524000" y="1"/>
            <a:ext cx="9144000" cy="757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36 Forma libre"/>
          <p:cNvSpPr/>
          <p:nvPr/>
        </p:nvSpPr>
        <p:spPr bwMode="auto">
          <a:xfrm>
            <a:off x="971551" y="509793"/>
            <a:ext cx="12211540" cy="2753211"/>
          </a:xfrm>
          <a:custGeom>
            <a:avLst/>
            <a:gdLst>
              <a:gd name="connsiteX0" fmla="*/ 784225 w 12442825"/>
              <a:gd name="connsiteY0" fmla="*/ 2003425 h 3282950"/>
              <a:gd name="connsiteX1" fmla="*/ 3298825 w 12442825"/>
              <a:gd name="connsiteY1" fmla="*/ 860425 h 3282950"/>
              <a:gd name="connsiteX2" fmla="*/ 5318125 w 12442825"/>
              <a:gd name="connsiteY2" fmla="*/ 288925 h 3282950"/>
              <a:gd name="connsiteX3" fmla="*/ 7718425 w 12442825"/>
              <a:gd name="connsiteY3" fmla="*/ 22225 h 3282950"/>
              <a:gd name="connsiteX4" fmla="*/ 9566275 w 12442825"/>
              <a:gd name="connsiteY4" fmla="*/ 155575 h 3282950"/>
              <a:gd name="connsiteX5" fmla="*/ 11185525 w 12442825"/>
              <a:gd name="connsiteY5" fmla="*/ 574675 h 3282950"/>
              <a:gd name="connsiteX6" fmla="*/ 12214225 w 12442825"/>
              <a:gd name="connsiteY6" fmla="*/ 1089025 h 3282950"/>
              <a:gd name="connsiteX7" fmla="*/ 12366625 w 12442825"/>
              <a:gd name="connsiteY7" fmla="*/ 1831975 h 3282950"/>
              <a:gd name="connsiteX8" fmla="*/ 11757025 w 12442825"/>
              <a:gd name="connsiteY8" fmla="*/ 1717675 h 3282950"/>
              <a:gd name="connsiteX9" fmla="*/ 10690225 w 12442825"/>
              <a:gd name="connsiteY9" fmla="*/ 993775 h 3282950"/>
              <a:gd name="connsiteX10" fmla="*/ 9871075 w 12442825"/>
              <a:gd name="connsiteY10" fmla="*/ 746125 h 3282950"/>
              <a:gd name="connsiteX11" fmla="*/ 8670925 w 12442825"/>
              <a:gd name="connsiteY11" fmla="*/ 574675 h 3282950"/>
              <a:gd name="connsiteX12" fmla="*/ 6899275 w 12442825"/>
              <a:gd name="connsiteY12" fmla="*/ 631825 h 3282950"/>
              <a:gd name="connsiteX13" fmla="*/ 5375275 w 12442825"/>
              <a:gd name="connsiteY13" fmla="*/ 936625 h 3282950"/>
              <a:gd name="connsiteX14" fmla="*/ 3984625 w 12442825"/>
              <a:gd name="connsiteY14" fmla="*/ 1355725 h 3282950"/>
              <a:gd name="connsiteX15" fmla="*/ 2384425 w 12442825"/>
              <a:gd name="connsiteY15" fmla="*/ 2041525 h 3282950"/>
              <a:gd name="connsiteX16" fmla="*/ 1165225 w 12442825"/>
              <a:gd name="connsiteY16" fmla="*/ 3108325 h 3282950"/>
              <a:gd name="connsiteX17" fmla="*/ 307975 w 12442825"/>
              <a:gd name="connsiteY17" fmla="*/ 3089275 h 3282950"/>
              <a:gd name="connsiteX18" fmla="*/ 79375 w 12442825"/>
              <a:gd name="connsiteY18" fmla="*/ 1984375 h 3282950"/>
              <a:gd name="connsiteX19" fmla="*/ 784225 w 12442825"/>
              <a:gd name="connsiteY19" fmla="*/ 2003425 h 3282950"/>
              <a:gd name="connsiteX0" fmla="*/ 784225 w 12442825"/>
              <a:gd name="connsiteY0" fmla="*/ 2003425 h 3282950"/>
              <a:gd name="connsiteX1" fmla="*/ 3298825 w 12442825"/>
              <a:gd name="connsiteY1" fmla="*/ 860425 h 3282950"/>
              <a:gd name="connsiteX2" fmla="*/ 5318125 w 12442825"/>
              <a:gd name="connsiteY2" fmla="*/ 288925 h 3282950"/>
              <a:gd name="connsiteX3" fmla="*/ 7718425 w 12442825"/>
              <a:gd name="connsiteY3" fmla="*/ 22225 h 3282950"/>
              <a:gd name="connsiteX4" fmla="*/ 9566275 w 12442825"/>
              <a:gd name="connsiteY4" fmla="*/ 155575 h 3282950"/>
              <a:gd name="connsiteX5" fmla="*/ 11185525 w 12442825"/>
              <a:gd name="connsiteY5" fmla="*/ 574675 h 3282950"/>
              <a:gd name="connsiteX6" fmla="*/ 12214225 w 12442825"/>
              <a:gd name="connsiteY6" fmla="*/ 1089025 h 3282950"/>
              <a:gd name="connsiteX7" fmla="*/ 12366625 w 12442825"/>
              <a:gd name="connsiteY7" fmla="*/ 1831975 h 3282950"/>
              <a:gd name="connsiteX8" fmla="*/ 11757025 w 12442825"/>
              <a:gd name="connsiteY8" fmla="*/ 1717675 h 3282950"/>
              <a:gd name="connsiteX9" fmla="*/ 10690225 w 12442825"/>
              <a:gd name="connsiteY9" fmla="*/ 993775 h 3282950"/>
              <a:gd name="connsiteX10" fmla="*/ 9871075 w 12442825"/>
              <a:gd name="connsiteY10" fmla="*/ 746125 h 3282950"/>
              <a:gd name="connsiteX11" fmla="*/ 8670925 w 12442825"/>
              <a:gd name="connsiteY11" fmla="*/ 574675 h 3282950"/>
              <a:gd name="connsiteX12" fmla="*/ 6899275 w 12442825"/>
              <a:gd name="connsiteY12" fmla="*/ 631825 h 3282950"/>
              <a:gd name="connsiteX13" fmla="*/ 5375275 w 12442825"/>
              <a:gd name="connsiteY13" fmla="*/ 936625 h 3282950"/>
              <a:gd name="connsiteX14" fmla="*/ 3984625 w 12442825"/>
              <a:gd name="connsiteY14" fmla="*/ 1355725 h 3282950"/>
              <a:gd name="connsiteX15" fmla="*/ 2384425 w 12442825"/>
              <a:gd name="connsiteY15" fmla="*/ 2041525 h 3282950"/>
              <a:gd name="connsiteX16" fmla="*/ 1165225 w 12442825"/>
              <a:gd name="connsiteY16" fmla="*/ 3108325 h 3282950"/>
              <a:gd name="connsiteX17" fmla="*/ 307975 w 12442825"/>
              <a:gd name="connsiteY17" fmla="*/ 3089275 h 3282950"/>
              <a:gd name="connsiteX18" fmla="*/ 79375 w 12442825"/>
              <a:gd name="connsiteY18" fmla="*/ 1984375 h 3282950"/>
              <a:gd name="connsiteX19" fmla="*/ 784225 w 12442825"/>
              <a:gd name="connsiteY19" fmla="*/ 2003425 h 3282950"/>
              <a:gd name="connsiteX0" fmla="*/ 784225 w 12442825"/>
              <a:gd name="connsiteY0" fmla="*/ 2003425 h 3276600"/>
              <a:gd name="connsiteX1" fmla="*/ 3298825 w 12442825"/>
              <a:gd name="connsiteY1" fmla="*/ 860425 h 3276600"/>
              <a:gd name="connsiteX2" fmla="*/ 5318125 w 12442825"/>
              <a:gd name="connsiteY2" fmla="*/ 288925 h 3276600"/>
              <a:gd name="connsiteX3" fmla="*/ 7718425 w 12442825"/>
              <a:gd name="connsiteY3" fmla="*/ 22225 h 3276600"/>
              <a:gd name="connsiteX4" fmla="*/ 9566275 w 12442825"/>
              <a:gd name="connsiteY4" fmla="*/ 155575 h 3276600"/>
              <a:gd name="connsiteX5" fmla="*/ 11185525 w 12442825"/>
              <a:gd name="connsiteY5" fmla="*/ 574675 h 3276600"/>
              <a:gd name="connsiteX6" fmla="*/ 12214225 w 12442825"/>
              <a:gd name="connsiteY6" fmla="*/ 1089025 h 3276600"/>
              <a:gd name="connsiteX7" fmla="*/ 12366625 w 12442825"/>
              <a:gd name="connsiteY7" fmla="*/ 1831975 h 3276600"/>
              <a:gd name="connsiteX8" fmla="*/ 11757025 w 12442825"/>
              <a:gd name="connsiteY8" fmla="*/ 1717675 h 3276600"/>
              <a:gd name="connsiteX9" fmla="*/ 10690225 w 12442825"/>
              <a:gd name="connsiteY9" fmla="*/ 993775 h 3276600"/>
              <a:gd name="connsiteX10" fmla="*/ 9871075 w 12442825"/>
              <a:gd name="connsiteY10" fmla="*/ 746125 h 3276600"/>
              <a:gd name="connsiteX11" fmla="*/ 8670925 w 12442825"/>
              <a:gd name="connsiteY11" fmla="*/ 574675 h 3276600"/>
              <a:gd name="connsiteX12" fmla="*/ 6899275 w 12442825"/>
              <a:gd name="connsiteY12" fmla="*/ 631825 h 3276600"/>
              <a:gd name="connsiteX13" fmla="*/ 5375275 w 12442825"/>
              <a:gd name="connsiteY13" fmla="*/ 936625 h 3276600"/>
              <a:gd name="connsiteX14" fmla="*/ 3984625 w 12442825"/>
              <a:gd name="connsiteY14" fmla="*/ 1355725 h 3276600"/>
              <a:gd name="connsiteX15" fmla="*/ 2481401 w 12442825"/>
              <a:gd name="connsiteY15" fmla="*/ 2263254 h 3276600"/>
              <a:gd name="connsiteX16" fmla="*/ 1165225 w 12442825"/>
              <a:gd name="connsiteY16" fmla="*/ 3108325 h 3276600"/>
              <a:gd name="connsiteX17" fmla="*/ 307975 w 12442825"/>
              <a:gd name="connsiteY17" fmla="*/ 3089275 h 3276600"/>
              <a:gd name="connsiteX18" fmla="*/ 79375 w 12442825"/>
              <a:gd name="connsiteY18" fmla="*/ 1984375 h 3276600"/>
              <a:gd name="connsiteX19" fmla="*/ 784225 w 12442825"/>
              <a:gd name="connsiteY19" fmla="*/ 2003425 h 3276600"/>
              <a:gd name="connsiteX0" fmla="*/ 784225 w 12442825"/>
              <a:gd name="connsiteY0" fmla="*/ 2003425 h 3276600"/>
              <a:gd name="connsiteX1" fmla="*/ 3298825 w 12442825"/>
              <a:gd name="connsiteY1" fmla="*/ 860425 h 3276600"/>
              <a:gd name="connsiteX2" fmla="*/ 5318125 w 12442825"/>
              <a:gd name="connsiteY2" fmla="*/ 288925 h 3276600"/>
              <a:gd name="connsiteX3" fmla="*/ 7718425 w 12442825"/>
              <a:gd name="connsiteY3" fmla="*/ 22225 h 3276600"/>
              <a:gd name="connsiteX4" fmla="*/ 9566275 w 12442825"/>
              <a:gd name="connsiteY4" fmla="*/ 155575 h 3276600"/>
              <a:gd name="connsiteX5" fmla="*/ 11185525 w 12442825"/>
              <a:gd name="connsiteY5" fmla="*/ 574675 h 3276600"/>
              <a:gd name="connsiteX6" fmla="*/ 12214225 w 12442825"/>
              <a:gd name="connsiteY6" fmla="*/ 1089025 h 3276600"/>
              <a:gd name="connsiteX7" fmla="*/ 12366625 w 12442825"/>
              <a:gd name="connsiteY7" fmla="*/ 1831975 h 3276600"/>
              <a:gd name="connsiteX8" fmla="*/ 11757025 w 12442825"/>
              <a:gd name="connsiteY8" fmla="*/ 1717675 h 3276600"/>
              <a:gd name="connsiteX9" fmla="*/ 10690225 w 12442825"/>
              <a:gd name="connsiteY9" fmla="*/ 993775 h 3276600"/>
              <a:gd name="connsiteX10" fmla="*/ 9871075 w 12442825"/>
              <a:gd name="connsiteY10" fmla="*/ 746125 h 3276600"/>
              <a:gd name="connsiteX11" fmla="*/ 8670925 w 12442825"/>
              <a:gd name="connsiteY11" fmla="*/ 574675 h 3276600"/>
              <a:gd name="connsiteX12" fmla="*/ 6899275 w 12442825"/>
              <a:gd name="connsiteY12" fmla="*/ 631825 h 3276600"/>
              <a:gd name="connsiteX13" fmla="*/ 5375275 w 12442825"/>
              <a:gd name="connsiteY13" fmla="*/ 936625 h 3276600"/>
              <a:gd name="connsiteX14" fmla="*/ 3977166 w 12442825"/>
              <a:gd name="connsiteY14" fmla="*/ 1630974 h 3276600"/>
              <a:gd name="connsiteX15" fmla="*/ 2481401 w 12442825"/>
              <a:gd name="connsiteY15" fmla="*/ 2263254 h 3276600"/>
              <a:gd name="connsiteX16" fmla="*/ 1165225 w 12442825"/>
              <a:gd name="connsiteY16" fmla="*/ 3108325 h 3276600"/>
              <a:gd name="connsiteX17" fmla="*/ 307975 w 12442825"/>
              <a:gd name="connsiteY17" fmla="*/ 3089275 h 3276600"/>
              <a:gd name="connsiteX18" fmla="*/ 79375 w 12442825"/>
              <a:gd name="connsiteY18" fmla="*/ 1984375 h 3276600"/>
              <a:gd name="connsiteX19" fmla="*/ 784225 w 12442825"/>
              <a:gd name="connsiteY19" fmla="*/ 2003425 h 3276600"/>
              <a:gd name="connsiteX0" fmla="*/ 784225 w 12442825"/>
              <a:gd name="connsiteY0" fmla="*/ 2003425 h 3276600"/>
              <a:gd name="connsiteX1" fmla="*/ 3298825 w 12442825"/>
              <a:gd name="connsiteY1" fmla="*/ 860425 h 3276600"/>
              <a:gd name="connsiteX2" fmla="*/ 5318125 w 12442825"/>
              <a:gd name="connsiteY2" fmla="*/ 288925 h 3276600"/>
              <a:gd name="connsiteX3" fmla="*/ 7718425 w 12442825"/>
              <a:gd name="connsiteY3" fmla="*/ 22225 h 3276600"/>
              <a:gd name="connsiteX4" fmla="*/ 9566275 w 12442825"/>
              <a:gd name="connsiteY4" fmla="*/ 155575 h 3276600"/>
              <a:gd name="connsiteX5" fmla="*/ 11185525 w 12442825"/>
              <a:gd name="connsiteY5" fmla="*/ 574675 h 3276600"/>
              <a:gd name="connsiteX6" fmla="*/ 12214225 w 12442825"/>
              <a:gd name="connsiteY6" fmla="*/ 1089025 h 3276600"/>
              <a:gd name="connsiteX7" fmla="*/ 12366625 w 12442825"/>
              <a:gd name="connsiteY7" fmla="*/ 1831975 h 3276600"/>
              <a:gd name="connsiteX8" fmla="*/ 11757025 w 12442825"/>
              <a:gd name="connsiteY8" fmla="*/ 1717675 h 3276600"/>
              <a:gd name="connsiteX9" fmla="*/ 10690225 w 12442825"/>
              <a:gd name="connsiteY9" fmla="*/ 993775 h 3276600"/>
              <a:gd name="connsiteX10" fmla="*/ 9871075 w 12442825"/>
              <a:gd name="connsiteY10" fmla="*/ 746125 h 3276600"/>
              <a:gd name="connsiteX11" fmla="*/ 8670925 w 12442825"/>
              <a:gd name="connsiteY11" fmla="*/ 574675 h 3276600"/>
              <a:gd name="connsiteX12" fmla="*/ 6899275 w 12442825"/>
              <a:gd name="connsiteY12" fmla="*/ 631825 h 3276600"/>
              <a:gd name="connsiteX13" fmla="*/ 5367816 w 12442825"/>
              <a:gd name="connsiteY13" fmla="*/ 1104833 h 3276600"/>
              <a:gd name="connsiteX14" fmla="*/ 3977166 w 12442825"/>
              <a:gd name="connsiteY14" fmla="*/ 1630974 h 3276600"/>
              <a:gd name="connsiteX15" fmla="*/ 2481401 w 12442825"/>
              <a:gd name="connsiteY15" fmla="*/ 2263254 h 3276600"/>
              <a:gd name="connsiteX16" fmla="*/ 1165225 w 12442825"/>
              <a:gd name="connsiteY16" fmla="*/ 3108325 h 3276600"/>
              <a:gd name="connsiteX17" fmla="*/ 307975 w 12442825"/>
              <a:gd name="connsiteY17" fmla="*/ 3089275 h 3276600"/>
              <a:gd name="connsiteX18" fmla="*/ 79375 w 12442825"/>
              <a:gd name="connsiteY18" fmla="*/ 1984375 h 3276600"/>
              <a:gd name="connsiteX19" fmla="*/ 784225 w 12442825"/>
              <a:gd name="connsiteY19" fmla="*/ 2003425 h 3276600"/>
              <a:gd name="connsiteX0" fmla="*/ 784225 w 12442825"/>
              <a:gd name="connsiteY0" fmla="*/ 2003425 h 3276600"/>
              <a:gd name="connsiteX1" fmla="*/ 3298825 w 12442825"/>
              <a:gd name="connsiteY1" fmla="*/ 860425 h 3276600"/>
              <a:gd name="connsiteX2" fmla="*/ 5318125 w 12442825"/>
              <a:gd name="connsiteY2" fmla="*/ 288925 h 3276600"/>
              <a:gd name="connsiteX3" fmla="*/ 7718425 w 12442825"/>
              <a:gd name="connsiteY3" fmla="*/ 22225 h 3276600"/>
              <a:gd name="connsiteX4" fmla="*/ 9566275 w 12442825"/>
              <a:gd name="connsiteY4" fmla="*/ 155575 h 3276600"/>
              <a:gd name="connsiteX5" fmla="*/ 11185525 w 12442825"/>
              <a:gd name="connsiteY5" fmla="*/ 574675 h 3276600"/>
              <a:gd name="connsiteX6" fmla="*/ 12214225 w 12442825"/>
              <a:gd name="connsiteY6" fmla="*/ 1089025 h 3276600"/>
              <a:gd name="connsiteX7" fmla="*/ 12366625 w 12442825"/>
              <a:gd name="connsiteY7" fmla="*/ 1831975 h 3276600"/>
              <a:gd name="connsiteX8" fmla="*/ 11757025 w 12442825"/>
              <a:gd name="connsiteY8" fmla="*/ 1717675 h 3276600"/>
              <a:gd name="connsiteX9" fmla="*/ 10690225 w 12442825"/>
              <a:gd name="connsiteY9" fmla="*/ 993775 h 3276600"/>
              <a:gd name="connsiteX10" fmla="*/ 9871075 w 12442825"/>
              <a:gd name="connsiteY10" fmla="*/ 746125 h 3276600"/>
              <a:gd name="connsiteX11" fmla="*/ 8670925 w 12442825"/>
              <a:gd name="connsiteY11" fmla="*/ 574675 h 3276600"/>
              <a:gd name="connsiteX12" fmla="*/ 6891816 w 12442825"/>
              <a:gd name="connsiteY12" fmla="*/ 907074 h 3276600"/>
              <a:gd name="connsiteX13" fmla="*/ 5367816 w 12442825"/>
              <a:gd name="connsiteY13" fmla="*/ 1104833 h 3276600"/>
              <a:gd name="connsiteX14" fmla="*/ 3977166 w 12442825"/>
              <a:gd name="connsiteY14" fmla="*/ 1630974 h 3276600"/>
              <a:gd name="connsiteX15" fmla="*/ 2481401 w 12442825"/>
              <a:gd name="connsiteY15" fmla="*/ 2263254 h 3276600"/>
              <a:gd name="connsiteX16" fmla="*/ 1165225 w 12442825"/>
              <a:gd name="connsiteY16" fmla="*/ 3108325 h 3276600"/>
              <a:gd name="connsiteX17" fmla="*/ 307975 w 12442825"/>
              <a:gd name="connsiteY17" fmla="*/ 3089275 h 3276600"/>
              <a:gd name="connsiteX18" fmla="*/ 79375 w 12442825"/>
              <a:gd name="connsiteY18" fmla="*/ 1984375 h 3276600"/>
              <a:gd name="connsiteX19" fmla="*/ 784225 w 12442825"/>
              <a:gd name="connsiteY19" fmla="*/ 2003425 h 3276600"/>
              <a:gd name="connsiteX0" fmla="*/ 784225 w 12442825"/>
              <a:gd name="connsiteY0" fmla="*/ 2003425 h 3276600"/>
              <a:gd name="connsiteX1" fmla="*/ 3298825 w 12442825"/>
              <a:gd name="connsiteY1" fmla="*/ 860425 h 3276600"/>
              <a:gd name="connsiteX2" fmla="*/ 5318125 w 12442825"/>
              <a:gd name="connsiteY2" fmla="*/ 288925 h 3276600"/>
              <a:gd name="connsiteX3" fmla="*/ 7718425 w 12442825"/>
              <a:gd name="connsiteY3" fmla="*/ 22225 h 3276600"/>
              <a:gd name="connsiteX4" fmla="*/ 9566275 w 12442825"/>
              <a:gd name="connsiteY4" fmla="*/ 155575 h 3276600"/>
              <a:gd name="connsiteX5" fmla="*/ 11185525 w 12442825"/>
              <a:gd name="connsiteY5" fmla="*/ 574675 h 3276600"/>
              <a:gd name="connsiteX6" fmla="*/ 12214225 w 12442825"/>
              <a:gd name="connsiteY6" fmla="*/ 1089025 h 3276600"/>
              <a:gd name="connsiteX7" fmla="*/ 12366625 w 12442825"/>
              <a:gd name="connsiteY7" fmla="*/ 1831975 h 3276600"/>
              <a:gd name="connsiteX8" fmla="*/ 11757025 w 12442825"/>
              <a:gd name="connsiteY8" fmla="*/ 1717675 h 3276600"/>
              <a:gd name="connsiteX9" fmla="*/ 10690225 w 12442825"/>
              <a:gd name="connsiteY9" fmla="*/ 993775 h 3276600"/>
              <a:gd name="connsiteX10" fmla="*/ 9871075 w 12442825"/>
              <a:gd name="connsiteY10" fmla="*/ 746125 h 3276600"/>
              <a:gd name="connsiteX11" fmla="*/ 8663466 w 12442825"/>
              <a:gd name="connsiteY11" fmla="*/ 796403 h 3276600"/>
              <a:gd name="connsiteX12" fmla="*/ 6891816 w 12442825"/>
              <a:gd name="connsiteY12" fmla="*/ 907074 h 3276600"/>
              <a:gd name="connsiteX13" fmla="*/ 5367816 w 12442825"/>
              <a:gd name="connsiteY13" fmla="*/ 1104833 h 3276600"/>
              <a:gd name="connsiteX14" fmla="*/ 3977166 w 12442825"/>
              <a:gd name="connsiteY14" fmla="*/ 1630974 h 3276600"/>
              <a:gd name="connsiteX15" fmla="*/ 2481401 w 12442825"/>
              <a:gd name="connsiteY15" fmla="*/ 2263254 h 3276600"/>
              <a:gd name="connsiteX16" fmla="*/ 1165225 w 12442825"/>
              <a:gd name="connsiteY16" fmla="*/ 3108325 h 3276600"/>
              <a:gd name="connsiteX17" fmla="*/ 307975 w 12442825"/>
              <a:gd name="connsiteY17" fmla="*/ 3089275 h 3276600"/>
              <a:gd name="connsiteX18" fmla="*/ 79375 w 12442825"/>
              <a:gd name="connsiteY18" fmla="*/ 1984375 h 3276600"/>
              <a:gd name="connsiteX19" fmla="*/ 784225 w 12442825"/>
              <a:gd name="connsiteY19" fmla="*/ 2003425 h 3276600"/>
              <a:gd name="connsiteX0" fmla="*/ 784225 w 12442825"/>
              <a:gd name="connsiteY0" fmla="*/ 2003425 h 3276600"/>
              <a:gd name="connsiteX1" fmla="*/ 3298825 w 12442825"/>
              <a:gd name="connsiteY1" fmla="*/ 860425 h 3276600"/>
              <a:gd name="connsiteX2" fmla="*/ 5318125 w 12442825"/>
              <a:gd name="connsiteY2" fmla="*/ 288925 h 3276600"/>
              <a:gd name="connsiteX3" fmla="*/ 7718425 w 12442825"/>
              <a:gd name="connsiteY3" fmla="*/ 22225 h 3276600"/>
              <a:gd name="connsiteX4" fmla="*/ 9566275 w 12442825"/>
              <a:gd name="connsiteY4" fmla="*/ 155575 h 3276600"/>
              <a:gd name="connsiteX5" fmla="*/ 11185525 w 12442825"/>
              <a:gd name="connsiteY5" fmla="*/ 574675 h 3276600"/>
              <a:gd name="connsiteX6" fmla="*/ 12214225 w 12442825"/>
              <a:gd name="connsiteY6" fmla="*/ 1089025 h 3276600"/>
              <a:gd name="connsiteX7" fmla="*/ 12366625 w 12442825"/>
              <a:gd name="connsiteY7" fmla="*/ 1831975 h 3276600"/>
              <a:gd name="connsiteX8" fmla="*/ 11757025 w 12442825"/>
              <a:gd name="connsiteY8" fmla="*/ 1717675 h 3276600"/>
              <a:gd name="connsiteX9" fmla="*/ 10690225 w 12442825"/>
              <a:gd name="connsiteY9" fmla="*/ 993775 h 3276600"/>
              <a:gd name="connsiteX10" fmla="*/ 9863616 w 12442825"/>
              <a:gd name="connsiteY10" fmla="*/ 967854 h 3276600"/>
              <a:gd name="connsiteX11" fmla="*/ 8663466 w 12442825"/>
              <a:gd name="connsiteY11" fmla="*/ 796403 h 3276600"/>
              <a:gd name="connsiteX12" fmla="*/ 6891816 w 12442825"/>
              <a:gd name="connsiteY12" fmla="*/ 907074 h 3276600"/>
              <a:gd name="connsiteX13" fmla="*/ 5367816 w 12442825"/>
              <a:gd name="connsiteY13" fmla="*/ 1104833 h 3276600"/>
              <a:gd name="connsiteX14" fmla="*/ 3977166 w 12442825"/>
              <a:gd name="connsiteY14" fmla="*/ 1630974 h 3276600"/>
              <a:gd name="connsiteX15" fmla="*/ 2481401 w 12442825"/>
              <a:gd name="connsiteY15" fmla="*/ 2263254 h 3276600"/>
              <a:gd name="connsiteX16" fmla="*/ 1165225 w 12442825"/>
              <a:gd name="connsiteY16" fmla="*/ 3108325 h 3276600"/>
              <a:gd name="connsiteX17" fmla="*/ 307975 w 12442825"/>
              <a:gd name="connsiteY17" fmla="*/ 3089275 h 3276600"/>
              <a:gd name="connsiteX18" fmla="*/ 79375 w 12442825"/>
              <a:gd name="connsiteY18" fmla="*/ 1984375 h 3276600"/>
              <a:gd name="connsiteX19" fmla="*/ 784225 w 12442825"/>
              <a:gd name="connsiteY19" fmla="*/ 2003425 h 3276600"/>
              <a:gd name="connsiteX0" fmla="*/ 784225 w 12442825"/>
              <a:gd name="connsiteY0" fmla="*/ 2003425 h 3276600"/>
              <a:gd name="connsiteX1" fmla="*/ 3298825 w 12442825"/>
              <a:gd name="connsiteY1" fmla="*/ 860425 h 3276600"/>
              <a:gd name="connsiteX2" fmla="*/ 5318125 w 12442825"/>
              <a:gd name="connsiteY2" fmla="*/ 288925 h 3276600"/>
              <a:gd name="connsiteX3" fmla="*/ 7718425 w 12442825"/>
              <a:gd name="connsiteY3" fmla="*/ 22225 h 3276600"/>
              <a:gd name="connsiteX4" fmla="*/ 9566275 w 12442825"/>
              <a:gd name="connsiteY4" fmla="*/ 155575 h 3276600"/>
              <a:gd name="connsiteX5" fmla="*/ 11185525 w 12442825"/>
              <a:gd name="connsiteY5" fmla="*/ 574675 h 3276600"/>
              <a:gd name="connsiteX6" fmla="*/ 12214225 w 12442825"/>
              <a:gd name="connsiteY6" fmla="*/ 1089025 h 3276600"/>
              <a:gd name="connsiteX7" fmla="*/ 12366625 w 12442825"/>
              <a:gd name="connsiteY7" fmla="*/ 1831975 h 3276600"/>
              <a:gd name="connsiteX8" fmla="*/ 11757025 w 12442825"/>
              <a:gd name="connsiteY8" fmla="*/ 1717675 h 3276600"/>
              <a:gd name="connsiteX9" fmla="*/ 10682765 w 12442825"/>
              <a:gd name="connsiteY9" fmla="*/ 1161983 h 3276600"/>
              <a:gd name="connsiteX10" fmla="*/ 9863616 w 12442825"/>
              <a:gd name="connsiteY10" fmla="*/ 967854 h 3276600"/>
              <a:gd name="connsiteX11" fmla="*/ 8663466 w 12442825"/>
              <a:gd name="connsiteY11" fmla="*/ 796403 h 3276600"/>
              <a:gd name="connsiteX12" fmla="*/ 6891816 w 12442825"/>
              <a:gd name="connsiteY12" fmla="*/ 907074 h 3276600"/>
              <a:gd name="connsiteX13" fmla="*/ 5367816 w 12442825"/>
              <a:gd name="connsiteY13" fmla="*/ 1104833 h 3276600"/>
              <a:gd name="connsiteX14" fmla="*/ 3977166 w 12442825"/>
              <a:gd name="connsiteY14" fmla="*/ 1630974 h 3276600"/>
              <a:gd name="connsiteX15" fmla="*/ 2481401 w 12442825"/>
              <a:gd name="connsiteY15" fmla="*/ 2263254 h 3276600"/>
              <a:gd name="connsiteX16" fmla="*/ 1165225 w 12442825"/>
              <a:gd name="connsiteY16" fmla="*/ 3108325 h 3276600"/>
              <a:gd name="connsiteX17" fmla="*/ 307975 w 12442825"/>
              <a:gd name="connsiteY17" fmla="*/ 3089275 h 3276600"/>
              <a:gd name="connsiteX18" fmla="*/ 79375 w 12442825"/>
              <a:gd name="connsiteY18" fmla="*/ 1984375 h 3276600"/>
              <a:gd name="connsiteX19" fmla="*/ 784225 w 12442825"/>
              <a:gd name="connsiteY19" fmla="*/ 2003425 h 3276600"/>
              <a:gd name="connsiteX0" fmla="*/ 784225 w 12442825"/>
              <a:gd name="connsiteY0" fmla="*/ 2003425 h 3276600"/>
              <a:gd name="connsiteX1" fmla="*/ 3298825 w 12442825"/>
              <a:gd name="connsiteY1" fmla="*/ 860425 h 3276600"/>
              <a:gd name="connsiteX2" fmla="*/ 5318125 w 12442825"/>
              <a:gd name="connsiteY2" fmla="*/ 288925 h 3276600"/>
              <a:gd name="connsiteX3" fmla="*/ 7718425 w 12442825"/>
              <a:gd name="connsiteY3" fmla="*/ 22225 h 3276600"/>
              <a:gd name="connsiteX4" fmla="*/ 9566275 w 12442825"/>
              <a:gd name="connsiteY4" fmla="*/ 155575 h 3276600"/>
              <a:gd name="connsiteX5" fmla="*/ 11185525 w 12442825"/>
              <a:gd name="connsiteY5" fmla="*/ 574675 h 3276600"/>
              <a:gd name="connsiteX6" fmla="*/ 12214225 w 12442825"/>
              <a:gd name="connsiteY6" fmla="*/ 1089025 h 3276600"/>
              <a:gd name="connsiteX7" fmla="*/ 12366625 w 12442825"/>
              <a:gd name="connsiteY7" fmla="*/ 1831975 h 3276600"/>
              <a:gd name="connsiteX8" fmla="*/ 11757025 w 12442825"/>
              <a:gd name="connsiteY8" fmla="*/ 1717675 h 3276600"/>
              <a:gd name="connsiteX9" fmla="*/ 10675306 w 12442825"/>
              <a:gd name="connsiteY9" fmla="*/ 1276670 h 3276600"/>
              <a:gd name="connsiteX10" fmla="*/ 9863616 w 12442825"/>
              <a:gd name="connsiteY10" fmla="*/ 967854 h 3276600"/>
              <a:gd name="connsiteX11" fmla="*/ 8663466 w 12442825"/>
              <a:gd name="connsiteY11" fmla="*/ 796403 h 3276600"/>
              <a:gd name="connsiteX12" fmla="*/ 6891816 w 12442825"/>
              <a:gd name="connsiteY12" fmla="*/ 907074 h 3276600"/>
              <a:gd name="connsiteX13" fmla="*/ 5367816 w 12442825"/>
              <a:gd name="connsiteY13" fmla="*/ 1104833 h 3276600"/>
              <a:gd name="connsiteX14" fmla="*/ 3977166 w 12442825"/>
              <a:gd name="connsiteY14" fmla="*/ 1630974 h 3276600"/>
              <a:gd name="connsiteX15" fmla="*/ 2481401 w 12442825"/>
              <a:gd name="connsiteY15" fmla="*/ 2263254 h 3276600"/>
              <a:gd name="connsiteX16" fmla="*/ 1165225 w 12442825"/>
              <a:gd name="connsiteY16" fmla="*/ 3108325 h 3276600"/>
              <a:gd name="connsiteX17" fmla="*/ 307975 w 12442825"/>
              <a:gd name="connsiteY17" fmla="*/ 3089275 h 3276600"/>
              <a:gd name="connsiteX18" fmla="*/ 79375 w 12442825"/>
              <a:gd name="connsiteY18" fmla="*/ 1984375 h 3276600"/>
              <a:gd name="connsiteX19" fmla="*/ 784225 w 12442825"/>
              <a:gd name="connsiteY19" fmla="*/ 2003425 h 3276600"/>
              <a:gd name="connsiteX0" fmla="*/ 784225 w 13427509"/>
              <a:gd name="connsiteY0" fmla="*/ 2003425 h 3276600"/>
              <a:gd name="connsiteX1" fmla="*/ 3298825 w 13427509"/>
              <a:gd name="connsiteY1" fmla="*/ 860425 h 3276600"/>
              <a:gd name="connsiteX2" fmla="*/ 5318125 w 13427509"/>
              <a:gd name="connsiteY2" fmla="*/ 288925 h 3276600"/>
              <a:gd name="connsiteX3" fmla="*/ 7718425 w 13427509"/>
              <a:gd name="connsiteY3" fmla="*/ 22225 h 3276600"/>
              <a:gd name="connsiteX4" fmla="*/ 9566275 w 13427509"/>
              <a:gd name="connsiteY4" fmla="*/ 155575 h 3276600"/>
              <a:gd name="connsiteX5" fmla="*/ 11185525 w 13427509"/>
              <a:gd name="connsiteY5" fmla="*/ 574675 h 3276600"/>
              <a:gd name="connsiteX6" fmla="*/ 12214225 w 13427509"/>
              <a:gd name="connsiteY6" fmla="*/ 1089025 h 3276600"/>
              <a:gd name="connsiteX7" fmla="*/ 13351309 w 13427509"/>
              <a:gd name="connsiteY7" fmla="*/ 2588910 h 3276600"/>
              <a:gd name="connsiteX8" fmla="*/ 11757025 w 13427509"/>
              <a:gd name="connsiteY8" fmla="*/ 1717675 h 3276600"/>
              <a:gd name="connsiteX9" fmla="*/ 10675306 w 13427509"/>
              <a:gd name="connsiteY9" fmla="*/ 1276670 h 3276600"/>
              <a:gd name="connsiteX10" fmla="*/ 9863616 w 13427509"/>
              <a:gd name="connsiteY10" fmla="*/ 967854 h 3276600"/>
              <a:gd name="connsiteX11" fmla="*/ 8663466 w 13427509"/>
              <a:gd name="connsiteY11" fmla="*/ 796403 h 3276600"/>
              <a:gd name="connsiteX12" fmla="*/ 6891816 w 13427509"/>
              <a:gd name="connsiteY12" fmla="*/ 907074 h 3276600"/>
              <a:gd name="connsiteX13" fmla="*/ 5367816 w 13427509"/>
              <a:gd name="connsiteY13" fmla="*/ 1104833 h 3276600"/>
              <a:gd name="connsiteX14" fmla="*/ 3977166 w 13427509"/>
              <a:gd name="connsiteY14" fmla="*/ 1630974 h 3276600"/>
              <a:gd name="connsiteX15" fmla="*/ 2481401 w 13427509"/>
              <a:gd name="connsiteY15" fmla="*/ 2263254 h 3276600"/>
              <a:gd name="connsiteX16" fmla="*/ 1165225 w 13427509"/>
              <a:gd name="connsiteY16" fmla="*/ 3108325 h 3276600"/>
              <a:gd name="connsiteX17" fmla="*/ 307975 w 13427509"/>
              <a:gd name="connsiteY17" fmla="*/ 3089275 h 3276600"/>
              <a:gd name="connsiteX18" fmla="*/ 79375 w 13427509"/>
              <a:gd name="connsiteY18" fmla="*/ 1984375 h 3276600"/>
              <a:gd name="connsiteX19" fmla="*/ 784225 w 13427509"/>
              <a:gd name="connsiteY19" fmla="*/ 2003425 h 3276600"/>
              <a:gd name="connsiteX0" fmla="*/ 784225 w 14082054"/>
              <a:gd name="connsiteY0" fmla="*/ 2003425 h 3276600"/>
              <a:gd name="connsiteX1" fmla="*/ 3298825 w 14082054"/>
              <a:gd name="connsiteY1" fmla="*/ 860425 h 3276600"/>
              <a:gd name="connsiteX2" fmla="*/ 5318125 w 14082054"/>
              <a:gd name="connsiteY2" fmla="*/ 288925 h 3276600"/>
              <a:gd name="connsiteX3" fmla="*/ 7718425 w 14082054"/>
              <a:gd name="connsiteY3" fmla="*/ 22225 h 3276600"/>
              <a:gd name="connsiteX4" fmla="*/ 9566275 w 14082054"/>
              <a:gd name="connsiteY4" fmla="*/ 155575 h 3276600"/>
              <a:gd name="connsiteX5" fmla="*/ 11185525 w 14082054"/>
              <a:gd name="connsiteY5" fmla="*/ 574675 h 3276600"/>
              <a:gd name="connsiteX6" fmla="*/ 13721090 w 14082054"/>
              <a:gd name="connsiteY6" fmla="*/ 1631878 h 3276600"/>
              <a:gd name="connsiteX7" fmla="*/ 13351309 w 14082054"/>
              <a:gd name="connsiteY7" fmla="*/ 2588910 h 3276600"/>
              <a:gd name="connsiteX8" fmla="*/ 11757025 w 14082054"/>
              <a:gd name="connsiteY8" fmla="*/ 1717675 h 3276600"/>
              <a:gd name="connsiteX9" fmla="*/ 10675306 w 14082054"/>
              <a:gd name="connsiteY9" fmla="*/ 1276670 h 3276600"/>
              <a:gd name="connsiteX10" fmla="*/ 9863616 w 14082054"/>
              <a:gd name="connsiteY10" fmla="*/ 967854 h 3276600"/>
              <a:gd name="connsiteX11" fmla="*/ 8663466 w 14082054"/>
              <a:gd name="connsiteY11" fmla="*/ 796403 h 3276600"/>
              <a:gd name="connsiteX12" fmla="*/ 6891816 w 14082054"/>
              <a:gd name="connsiteY12" fmla="*/ 907074 h 3276600"/>
              <a:gd name="connsiteX13" fmla="*/ 5367816 w 14082054"/>
              <a:gd name="connsiteY13" fmla="*/ 1104833 h 3276600"/>
              <a:gd name="connsiteX14" fmla="*/ 3977166 w 14082054"/>
              <a:gd name="connsiteY14" fmla="*/ 1630974 h 3276600"/>
              <a:gd name="connsiteX15" fmla="*/ 2481401 w 14082054"/>
              <a:gd name="connsiteY15" fmla="*/ 2263254 h 3276600"/>
              <a:gd name="connsiteX16" fmla="*/ 1165225 w 14082054"/>
              <a:gd name="connsiteY16" fmla="*/ 3108325 h 3276600"/>
              <a:gd name="connsiteX17" fmla="*/ 307975 w 14082054"/>
              <a:gd name="connsiteY17" fmla="*/ 3089275 h 3276600"/>
              <a:gd name="connsiteX18" fmla="*/ 79375 w 14082054"/>
              <a:gd name="connsiteY18" fmla="*/ 1984375 h 3276600"/>
              <a:gd name="connsiteX19" fmla="*/ 784225 w 14082054"/>
              <a:gd name="connsiteY19" fmla="*/ 2003425 h 3276600"/>
              <a:gd name="connsiteX0" fmla="*/ 784225 w 14092000"/>
              <a:gd name="connsiteY0" fmla="*/ 2003425 h 3276600"/>
              <a:gd name="connsiteX1" fmla="*/ 3298825 w 14092000"/>
              <a:gd name="connsiteY1" fmla="*/ 860425 h 3276600"/>
              <a:gd name="connsiteX2" fmla="*/ 5318125 w 14092000"/>
              <a:gd name="connsiteY2" fmla="*/ 288925 h 3276600"/>
              <a:gd name="connsiteX3" fmla="*/ 7718425 w 14092000"/>
              <a:gd name="connsiteY3" fmla="*/ 22225 h 3276600"/>
              <a:gd name="connsiteX4" fmla="*/ 9566275 w 14092000"/>
              <a:gd name="connsiteY4" fmla="*/ 155575 h 3276600"/>
              <a:gd name="connsiteX5" fmla="*/ 11125847 w 14092000"/>
              <a:gd name="connsiteY5" fmla="*/ 421759 h 3276600"/>
              <a:gd name="connsiteX6" fmla="*/ 13721090 w 14092000"/>
              <a:gd name="connsiteY6" fmla="*/ 1631878 h 3276600"/>
              <a:gd name="connsiteX7" fmla="*/ 13351309 w 14092000"/>
              <a:gd name="connsiteY7" fmla="*/ 2588910 h 3276600"/>
              <a:gd name="connsiteX8" fmla="*/ 11757025 w 14092000"/>
              <a:gd name="connsiteY8" fmla="*/ 1717675 h 3276600"/>
              <a:gd name="connsiteX9" fmla="*/ 10675306 w 14092000"/>
              <a:gd name="connsiteY9" fmla="*/ 1276670 h 3276600"/>
              <a:gd name="connsiteX10" fmla="*/ 9863616 w 14092000"/>
              <a:gd name="connsiteY10" fmla="*/ 967854 h 3276600"/>
              <a:gd name="connsiteX11" fmla="*/ 8663466 w 14092000"/>
              <a:gd name="connsiteY11" fmla="*/ 796403 h 3276600"/>
              <a:gd name="connsiteX12" fmla="*/ 6891816 w 14092000"/>
              <a:gd name="connsiteY12" fmla="*/ 907074 h 3276600"/>
              <a:gd name="connsiteX13" fmla="*/ 5367816 w 14092000"/>
              <a:gd name="connsiteY13" fmla="*/ 1104833 h 3276600"/>
              <a:gd name="connsiteX14" fmla="*/ 3977166 w 14092000"/>
              <a:gd name="connsiteY14" fmla="*/ 1630974 h 3276600"/>
              <a:gd name="connsiteX15" fmla="*/ 2481401 w 14092000"/>
              <a:gd name="connsiteY15" fmla="*/ 2263254 h 3276600"/>
              <a:gd name="connsiteX16" fmla="*/ 1165225 w 14092000"/>
              <a:gd name="connsiteY16" fmla="*/ 3108325 h 3276600"/>
              <a:gd name="connsiteX17" fmla="*/ 307975 w 14092000"/>
              <a:gd name="connsiteY17" fmla="*/ 3089275 h 3276600"/>
              <a:gd name="connsiteX18" fmla="*/ 79375 w 14092000"/>
              <a:gd name="connsiteY18" fmla="*/ 1984375 h 3276600"/>
              <a:gd name="connsiteX19" fmla="*/ 784225 w 14092000"/>
              <a:gd name="connsiteY19" fmla="*/ 2003425 h 3276600"/>
              <a:gd name="connsiteX0" fmla="*/ 784225 w 14345631"/>
              <a:gd name="connsiteY0" fmla="*/ 2003425 h 3276600"/>
              <a:gd name="connsiteX1" fmla="*/ 3298825 w 14345631"/>
              <a:gd name="connsiteY1" fmla="*/ 860425 h 3276600"/>
              <a:gd name="connsiteX2" fmla="*/ 5318125 w 14345631"/>
              <a:gd name="connsiteY2" fmla="*/ 288925 h 3276600"/>
              <a:gd name="connsiteX3" fmla="*/ 7718425 w 14345631"/>
              <a:gd name="connsiteY3" fmla="*/ 22225 h 3276600"/>
              <a:gd name="connsiteX4" fmla="*/ 9566275 w 14345631"/>
              <a:gd name="connsiteY4" fmla="*/ 155575 h 3276600"/>
              <a:gd name="connsiteX5" fmla="*/ 11125847 w 14345631"/>
              <a:gd name="connsiteY5" fmla="*/ 421759 h 3276600"/>
              <a:gd name="connsiteX6" fmla="*/ 13974721 w 14345631"/>
              <a:gd name="connsiteY6" fmla="*/ 1425441 h 3276600"/>
              <a:gd name="connsiteX7" fmla="*/ 13351309 w 14345631"/>
              <a:gd name="connsiteY7" fmla="*/ 2588910 h 3276600"/>
              <a:gd name="connsiteX8" fmla="*/ 11757025 w 14345631"/>
              <a:gd name="connsiteY8" fmla="*/ 1717675 h 3276600"/>
              <a:gd name="connsiteX9" fmla="*/ 10675306 w 14345631"/>
              <a:gd name="connsiteY9" fmla="*/ 1276670 h 3276600"/>
              <a:gd name="connsiteX10" fmla="*/ 9863616 w 14345631"/>
              <a:gd name="connsiteY10" fmla="*/ 967854 h 3276600"/>
              <a:gd name="connsiteX11" fmla="*/ 8663466 w 14345631"/>
              <a:gd name="connsiteY11" fmla="*/ 796403 h 3276600"/>
              <a:gd name="connsiteX12" fmla="*/ 6891816 w 14345631"/>
              <a:gd name="connsiteY12" fmla="*/ 907074 h 3276600"/>
              <a:gd name="connsiteX13" fmla="*/ 5367816 w 14345631"/>
              <a:gd name="connsiteY13" fmla="*/ 1104833 h 3276600"/>
              <a:gd name="connsiteX14" fmla="*/ 3977166 w 14345631"/>
              <a:gd name="connsiteY14" fmla="*/ 1630974 h 3276600"/>
              <a:gd name="connsiteX15" fmla="*/ 2481401 w 14345631"/>
              <a:gd name="connsiteY15" fmla="*/ 2263254 h 3276600"/>
              <a:gd name="connsiteX16" fmla="*/ 1165225 w 14345631"/>
              <a:gd name="connsiteY16" fmla="*/ 3108325 h 3276600"/>
              <a:gd name="connsiteX17" fmla="*/ 307975 w 14345631"/>
              <a:gd name="connsiteY17" fmla="*/ 3089275 h 3276600"/>
              <a:gd name="connsiteX18" fmla="*/ 79375 w 14345631"/>
              <a:gd name="connsiteY18" fmla="*/ 1984375 h 3276600"/>
              <a:gd name="connsiteX19" fmla="*/ 784225 w 14345631"/>
              <a:gd name="connsiteY19" fmla="*/ 2003425 h 3276600"/>
              <a:gd name="connsiteX0" fmla="*/ 784225 w 14345631"/>
              <a:gd name="connsiteY0" fmla="*/ 2003425 h 3276600"/>
              <a:gd name="connsiteX1" fmla="*/ 3298825 w 14345631"/>
              <a:gd name="connsiteY1" fmla="*/ 860425 h 3276600"/>
              <a:gd name="connsiteX2" fmla="*/ 5318125 w 14345631"/>
              <a:gd name="connsiteY2" fmla="*/ 288925 h 3276600"/>
              <a:gd name="connsiteX3" fmla="*/ 7718425 w 14345631"/>
              <a:gd name="connsiteY3" fmla="*/ 22225 h 3276600"/>
              <a:gd name="connsiteX4" fmla="*/ 9566275 w 14345631"/>
              <a:gd name="connsiteY4" fmla="*/ 155575 h 3276600"/>
              <a:gd name="connsiteX5" fmla="*/ 11125847 w 14345631"/>
              <a:gd name="connsiteY5" fmla="*/ 421759 h 3276600"/>
              <a:gd name="connsiteX6" fmla="*/ 13974721 w 14345631"/>
              <a:gd name="connsiteY6" fmla="*/ 1425441 h 3276600"/>
              <a:gd name="connsiteX7" fmla="*/ 13351309 w 14345631"/>
              <a:gd name="connsiteY7" fmla="*/ 2588910 h 3276600"/>
              <a:gd name="connsiteX8" fmla="*/ 11757025 w 14345631"/>
              <a:gd name="connsiteY8" fmla="*/ 1717675 h 3276600"/>
              <a:gd name="connsiteX9" fmla="*/ 10675306 w 14345631"/>
              <a:gd name="connsiteY9" fmla="*/ 1276670 h 3276600"/>
              <a:gd name="connsiteX10" fmla="*/ 9863616 w 14345631"/>
              <a:gd name="connsiteY10" fmla="*/ 967854 h 3276600"/>
              <a:gd name="connsiteX11" fmla="*/ 8663466 w 14345631"/>
              <a:gd name="connsiteY11" fmla="*/ 796403 h 3276600"/>
              <a:gd name="connsiteX12" fmla="*/ 6891816 w 14345631"/>
              <a:gd name="connsiteY12" fmla="*/ 907074 h 3276600"/>
              <a:gd name="connsiteX13" fmla="*/ 5367816 w 14345631"/>
              <a:gd name="connsiteY13" fmla="*/ 1104833 h 3276600"/>
              <a:gd name="connsiteX14" fmla="*/ 3977166 w 14345631"/>
              <a:gd name="connsiteY14" fmla="*/ 1630974 h 3276600"/>
              <a:gd name="connsiteX15" fmla="*/ 2481401 w 14345631"/>
              <a:gd name="connsiteY15" fmla="*/ 2263254 h 3276600"/>
              <a:gd name="connsiteX16" fmla="*/ 1165225 w 14345631"/>
              <a:gd name="connsiteY16" fmla="*/ 3108325 h 3276600"/>
              <a:gd name="connsiteX17" fmla="*/ 307975 w 14345631"/>
              <a:gd name="connsiteY17" fmla="*/ 3089275 h 3276600"/>
              <a:gd name="connsiteX18" fmla="*/ 79375 w 14345631"/>
              <a:gd name="connsiteY18" fmla="*/ 1984375 h 3276600"/>
              <a:gd name="connsiteX19" fmla="*/ 784225 w 14345631"/>
              <a:gd name="connsiteY19" fmla="*/ 2003425 h 3276600"/>
              <a:gd name="connsiteX0" fmla="*/ 784225 w 14345631"/>
              <a:gd name="connsiteY0" fmla="*/ 2003425 h 3276600"/>
              <a:gd name="connsiteX1" fmla="*/ 3298825 w 14345631"/>
              <a:gd name="connsiteY1" fmla="*/ 860425 h 3276600"/>
              <a:gd name="connsiteX2" fmla="*/ 5318125 w 14345631"/>
              <a:gd name="connsiteY2" fmla="*/ 288925 h 3276600"/>
              <a:gd name="connsiteX3" fmla="*/ 7718425 w 14345631"/>
              <a:gd name="connsiteY3" fmla="*/ 22225 h 3276600"/>
              <a:gd name="connsiteX4" fmla="*/ 9566275 w 14345631"/>
              <a:gd name="connsiteY4" fmla="*/ 155575 h 3276600"/>
              <a:gd name="connsiteX5" fmla="*/ 11125847 w 14345631"/>
              <a:gd name="connsiteY5" fmla="*/ 421759 h 3276600"/>
              <a:gd name="connsiteX6" fmla="*/ 13974721 w 14345631"/>
              <a:gd name="connsiteY6" fmla="*/ 1425441 h 3276600"/>
              <a:gd name="connsiteX7" fmla="*/ 13351309 w 14345631"/>
              <a:gd name="connsiteY7" fmla="*/ 2588910 h 3276600"/>
              <a:gd name="connsiteX8" fmla="*/ 11757025 w 14345631"/>
              <a:gd name="connsiteY8" fmla="*/ 1717675 h 3276600"/>
              <a:gd name="connsiteX9" fmla="*/ 10675306 w 14345631"/>
              <a:gd name="connsiteY9" fmla="*/ 1276670 h 3276600"/>
              <a:gd name="connsiteX10" fmla="*/ 9863616 w 14345631"/>
              <a:gd name="connsiteY10" fmla="*/ 967854 h 3276600"/>
              <a:gd name="connsiteX11" fmla="*/ 8663466 w 14345631"/>
              <a:gd name="connsiteY11" fmla="*/ 796403 h 3276600"/>
              <a:gd name="connsiteX12" fmla="*/ 6891816 w 14345631"/>
              <a:gd name="connsiteY12" fmla="*/ 907074 h 3276600"/>
              <a:gd name="connsiteX13" fmla="*/ 5360357 w 14345631"/>
              <a:gd name="connsiteY13" fmla="*/ 1219520 h 3276600"/>
              <a:gd name="connsiteX14" fmla="*/ 3977166 w 14345631"/>
              <a:gd name="connsiteY14" fmla="*/ 1630974 h 3276600"/>
              <a:gd name="connsiteX15" fmla="*/ 2481401 w 14345631"/>
              <a:gd name="connsiteY15" fmla="*/ 2263254 h 3276600"/>
              <a:gd name="connsiteX16" fmla="*/ 1165225 w 14345631"/>
              <a:gd name="connsiteY16" fmla="*/ 3108325 h 3276600"/>
              <a:gd name="connsiteX17" fmla="*/ 307975 w 14345631"/>
              <a:gd name="connsiteY17" fmla="*/ 3089275 h 3276600"/>
              <a:gd name="connsiteX18" fmla="*/ 79375 w 14345631"/>
              <a:gd name="connsiteY18" fmla="*/ 1984375 h 3276600"/>
              <a:gd name="connsiteX19" fmla="*/ 784225 w 14345631"/>
              <a:gd name="connsiteY19" fmla="*/ 2003425 h 3276600"/>
              <a:gd name="connsiteX0" fmla="*/ 784225 w 14345631"/>
              <a:gd name="connsiteY0" fmla="*/ 2003425 h 3276600"/>
              <a:gd name="connsiteX1" fmla="*/ 3298825 w 14345631"/>
              <a:gd name="connsiteY1" fmla="*/ 860425 h 3276600"/>
              <a:gd name="connsiteX2" fmla="*/ 5318125 w 14345631"/>
              <a:gd name="connsiteY2" fmla="*/ 288925 h 3276600"/>
              <a:gd name="connsiteX3" fmla="*/ 7718425 w 14345631"/>
              <a:gd name="connsiteY3" fmla="*/ 22225 h 3276600"/>
              <a:gd name="connsiteX4" fmla="*/ 9566275 w 14345631"/>
              <a:gd name="connsiteY4" fmla="*/ 155575 h 3276600"/>
              <a:gd name="connsiteX5" fmla="*/ 11125847 w 14345631"/>
              <a:gd name="connsiteY5" fmla="*/ 421759 h 3276600"/>
              <a:gd name="connsiteX6" fmla="*/ 13974721 w 14345631"/>
              <a:gd name="connsiteY6" fmla="*/ 1425441 h 3276600"/>
              <a:gd name="connsiteX7" fmla="*/ 13351309 w 14345631"/>
              <a:gd name="connsiteY7" fmla="*/ 2588910 h 3276600"/>
              <a:gd name="connsiteX8" fmla="*/ 11757025 w 14345631"/>
              <a:gd name="connsiteY8" fmla="*/ 1717675 h 3276600"/>
              <a:gd name="connsiteX9" fmla="*/ 10675306 w 14345631"/>
              <a:gd name="connsiteY9" fmla="*/ 1276670 h 3276600"/>
              <a:gd name="connsiteX10" fmla="*/ 9863616 w 14345631"/>
              <a:gd name="connsiteY10" fmla="*/ 967854 h 3276600"/>
              <a:gd name="connsiteX11" fmla="*/ 8663466 w 14345631"/>
              <a:gd name="connsiteY11" fmla="*/ 796403 h 3276600"/>
              <a:gd name="connsiteX12" fmla="*/ 6675484 w 14345631"/>
              <a:gd name="connsiteY12" fmla="*/ 968240 h 3276600"/>
              <a:gd name="connsiteX13" fmla="*/ 5360357 w 14345631"/>
              <a:gd name="connsiteY13" fmla="*/ 1219520 h 3276600"/>
              <a:gd name="connsiteX14" fmla="*/ 3977166 w 14345631"/>
              <a:gd name="connsiteY14" fmla="*/ 1630974 h 3276600"/>
              <a:gd name="connsiteX15" fmla="*/ 2481401 w 14345631"/>
              <a:gd name="connsiteY15" fmla="*/ 2263254 h 3276600"/>
              <a:gd name="connsiteX16" fmla="*/ 1165225 w 14345631"/>
              <a:gd name="connsiteY16" fmla="*/ 3108325 h 3276600"/>
              <a:gd name="connsiteX17" fmla="*/ 307975 w 14345631"/>
              <a:gd name="connsiteY17" fmla="*/ 3089275 h 3276600"/>
              <a:gd name="connsiteX18" fmla="*/ 79375 w 14345631"/>
              <a:gd name="connsiteY18" fmla="*/ 1984375 h 3276600"/>
              <a:gd name="connsiteX19" fmla="*/ 784225 w 14345631"/>
              <a:gd name="connsiteY19" fmla="*/ 2003425 h 3276600"/>
              <a:gd name="connsiteX0" fmla="*/ 784225 w 14345631"/>
              <a:gd name="connsiteY0" fmla="*/ 2003425 h 3276600"/>
              <a:gd name="connsiteX1" fmla="*/ 3298825 w 14345631"/>
              <a:gd name="connsiteY1" fmla="*/ 860425 h 3276600"/>
              <a:gd name="connsiteX2" fmla="*/ 5318125 w 14345631"/>
              <a:gd name="connsiteY2" fmla="*/ 288925 h 3276600"/>
              <a:gd name="connsiteX3" fmla="*/ 7718425 w 14345631"/>
              <a:gd name="connsiteY3" fmla="*/ 22225 h 3276600"/>
              <a:gd name="connsiteX4" fmla="*/ 9566275 w 14345631"/>
              <a:gd name="connsiteY4" fmla="*/ 155575 h 3276600"/>
              <a:gd name="connsiteX5" fmla="*/ 11125847 w 14345631"/>
              <a:gd name="connsiteY5" fmla="*/ 421759 h 3276600"/>
              <a:gd name="connsiteX6" fmla="*/ 13974721 w 14345631"/>
              <a:gd name="connsiteY6" fmla="*/ 1425441 h 3276600"/>
              <a:gd name="connsiteX7" fmla="*/ 13351309 w 14345631"/>
              <a:gd name="connsiteY7" fmla="*/ 2588910 h 3276600"/>
              <a:gd name="connsiteX8" fmla="*/ 11757025 w 14345631"/>
              <a:gd name="connsiteY8" fmla="*/ 1717675 h 3276600"/>
              <a:gd name="connsiteX9" fmla="*/ 10675306 w 14345631"/>
              <a:gd name="connsiteY9" fmla="*/ 1276670 h 3276600"/>
              <a:gd name="connsiteX10" fmla="*/ 9863616 w 14345631"/>
              <a:gd name="connsiteY10" fmla="*/ 967854 h 3276600"/>
              <a:gd name="connsiteX11" fmla="*/ 8342698 w 14345631"/>
              <a:gd name="connsiteY11" fmla="*/ 857570 h 3276600"/>
              <a:gd name="connsiteX12" fmla="*/ 6675484 w 14345631"/>
              <a:gd name="connsiteY12" fmla="*/ 968240 h 3276600"/>
              <a:gd name="connsiteX13" fmla="*/ 5360357 w 14345631"/>
              <a:gd name="connsiteY13" fmla="*/ 1219520 h 3276600"/>
              <a:gd name="connsiteX14" fmla="*/ 3977166 w 14345631"/>
              <a:gd name="connsiteY14" fmla="*/ 1630974 h 3276600"/>
              <a:gd name="connsiteX15" fmla="*/ 2481401 w 14345631"/>
              <a:gd name="connsiteY15" fmla="*/ 2263254 h 3276600"/>
              <a:gd name="connsiteX16" fmla="*/ 1165225 w 14345631"/>
              <a:gd name="connsiteY16" fmla="*/ 3108325 h 3276600"/>
              <a:gd name="connsiteX17" fmla="*/ 307975 w 14345631"/>
              <a:gd name="connsiteY17" fmla="*/ 3089275 h 3276600"/>
              <a:gd name="connsiteX18" fmla="*/ 79375 w 14345631"/>
              <a:gd name="connsiteY18" fmla="*/ 1984375 h 3276600"/>
              <a:gd name="connsiteX19" fmla="*/ 784225 w 14345631"/>
              <a:gd name="connsiteY19" fmla="*/ 2003425 h 3276600"/>
              <a:gd name="connsiteX0" fmla="*/ 784225 w 14345631"/>
              <a:gd name="connsiteY0" fmla="*/ 2003425 h 3276600"/>
              <a:gd name="connsiteX1" fmla="*/ 3298825 w 14345631"/>
              <a:gd name="connsiteY1" fmla="*/ 860425 h 3276600"/>
              <a:gd name="connsiteX2" fmla="*/ 5318125 w 14345631"/>
              <a:gd name="connsiteY2" fmla="*/ 288925 h 3276600"/>
              <a:gd name="connsiteX3" fmla="*/ 7718425 w 14345631"/>
              <a:gd name="connsiteY3" fmla="*/ 22225 h 3276600"/>
              <a:gd name="connsiteX4" fmla="*/ 9566275 w 14345631"/>
              <a:gd name="connsiteY4" fmla="*/ 155575 h 3276600"/>
              <a:gd name="connsiteX5" fmla="*/ 11170605 w 14345631"/>
              <a:gd name="connsiteY5" fmla="*/ 268842 h 3276600"/>
              <a:gd name="connsiteX6" fmla="*/ 13974721 w 14345631"/>
              <a:gd name="connsiteY6" fmla="*/ 1425441 h 3276600"/>
              <a:gd name="connsiteX7" fmla="*/ 13351309 w 14345631"/>
              <a:gd name="connsiteY7" fmla="*/ 2588910 h 3276600"/>
              <a:gd name="connsiteX8" fmla="*/ 11757025 w 14345631"/>
              <a:gd name="connsiteY8" fmla="*/ 1717675 h 3276600"/>
              <a:gd name="connsiteX9" fmla="*/ 10675306 w 14345631"/>
              <a:gd name="connsiteY9" fmla="*/ 1276670 h 3276600"/>
              <a:gd name="connsiteX10" fmla="*/ 9863616 w 14345631"/>
              <a:gd name="connsiteY10" fmla="*/ 967854 h 3276600"/>
              <a:gd name="connsiteX11" fmla="*/ 8342698 w 14345631"/>
              <a:gd name="connsiteY11" fmla="*/ 857570 h 3276600"/>
              <a:gd name="connsiteX12" fmla="*/ 6675484 w 14345631"/>
              <a:gd name="connsiteY12" fmla="*/ 968240 h 3276600"/>
              <a:gd name="connsiteX13" fmla="*/ 5360357 w 14345631"/>
              <a:gd name="connsiteY13" fmla="*/ 1219520 h 3276600"/>
              <a:gd name="connsiteX14" fmla="*/ 3977166 w 14345631"/>
              <a:gd name="connsiteY14" fmla="*/ 1630974 h 3276600"/>
              <a:gd name="connsiteX15" fmla="*/ 2481401 w 14345631"/>
              <a:gd name="connsiteY15" fmla="*/ 2263254 h 3276600"/>
              <a:gd name="connsiteX16" fmla="*/ 1165225 w 14345631"/>
              <a:gd name="connsiteY16" fmla="*/ 3108325 h 3276600"/>
              <a:gd name="connsiteX17" fmla="*/ 307975 w 14345631"/>
              <a:gd name="connsiteY17" fmla="*/ 3089275 h 3276600"/>
              <a:gd name="connsiteX18" fmla="*/ 79375 w 14345631"/>
              <a:gd name="connsiteY18" fmla="*/ 1984375 h 3276600"/>
              <a:gd name="connsiteX19" fmla="*/ 784225 w 14345631"/>
              <a:gd name="connsiteY19" fmla="*/ 2003425 h 3276600"/>
              <a:gd name="connsiteX0" fmla="*/ 784225 w 14345631"/>
              <a:gd name="connsiteY0" fmla="*/ 2041870 h 3315045"/>
              <a:gd name="connsiteX1" fmla="*/ 3298825 w 14345631"/>
              <a:gd name="connsiteY1" fmla="*/ 898870 h 3315045"/>
              <a:gd name="connsiteX2" fmla="*/ 5318125 w 14345631"/>
              <a:gd name="connsiteY2" fmla="*/ 327370 h 3315045"/>
              <a:gd name="connsiteX3" fmla="*/ 7718425 w 14345631"/>
              <a:gd name="connsiteY3" fmla="*/ 60670 h 3315045"/>
              <a:gd name="connsiteX4" fmla="*/ 9611034 w 14345631"/>
              <a:gd name="connsiteY4" fmla="*/ 41104 h 3315045"/>
              <a:gd name="connsiteX5" fmla="*/ 11170605 w 14345631"/>
              <a:gd name="connsiteY5" fmla="*/ 307287 h 3315045"/>
              <a:gd name="connsiteX6" fmla="*/ 13974721 w 14345631"/>
              <a:gd name="connsiteY6" fmla="*/ 1463886 h 3315045"/>
              <a:gd name="connsiteX7" fmla="*/ 13351309 w 14345631"/>
              <a:gd name="connsiteY7" fmla="*/ 2627355 h 3315045"/>
              <a:gd name="connsiteX8" fmla="*/ 11757025 w 14345631"/>
              <a:gd name="connsiteY8" fmla="*/ 1756120 h 3315045"/>
              <a:gd name="connsiteX9" fmla="*/ 10675306 w 14345631"/>
              <a:gd name="connsiteY9" fmla="*/ 1315115 h 3315045"/>
              <a:gd name="connsiteX10" fmla="*/ 9863616 w 14345631"/>
              <a:gd name="connsiteY10" fmla="*/ 1006299 h 3315045"/>
              <a:gd name="connsiteX11" fmla="*/ 8342698 w 14345631"/>
              <a:gd name="connsiteY11" fmla="*/ 896015 h 3315045"/>
              <a:gd name="connsiteX12" fmla="*/ 6675484 w 14345631"/>
              <a:gd name="connsiteY12" fmla="*/ 1006685 h 3315045"/>
              <a:gd name="connsiteX13" fmla="*/ 5360357 w 14345631"/>
              <a:gd name="connsiteY13" fmla="*/ 1257965 h 3315045"/>
              <a:gd name="connsiteX14" fmla="*/ 3977166 w 14345631"/>
              <a:gd name="connsiteY14" fmla="*/ 1669419 h 3315045"/>
              <a:gd name="connsiteX15" fmla="*/ 2481401 w 14345631"/>
              <a:gd name="connsiteY15" fmla="*/ 2301699 h 3315045"/>
              <a:gd name="connsiteX16" fmla="*/ 1165225 w 14345631"/>
              <a:gd name="connsiteY16" fmla="*/ 3146770 h 3315045"/>
              <a:gd name="connsiteX17" fmla="*/ 307975 w 14345631"/>
              <a:gd name="connsiteY17" fmla="*/ 3127720 h 3315045"/>
              <a:gd name="connsiteX18" fmla="*/ 79375 w 14345631"/>
              <a:gd name="connsiteY18" fmla="*/ 2022820 h 3315045"/>
              <a:gd name="connsiteX19" fmla="*/ 784225 w 14345631"/>
              <a:gd name="connsiteY19" fmla="*/ 2041870 h 33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345631" h="3315045">
                <a:moveTo>
                  <a:pt x="784225" y="2041870"/>
                </a:moveTo>
                <a:cubicBezTo>
                  <a:pt x="1320800" y="1854545"/>
                  <a:pt x="2543175" y="1184620"/>
                  <a:pt x="3298825" y="898870"/>
                </a:cubicBezTo>
                <a:cubicBezTo>
                  <a:pt x="4054475" y="613120"/>
                  <a:pt x="4581525" y="467070"/>
                  <a:pt x="5318125" y="327370"/>
                </a:cubicBezTo>
                <a:cubicBezTo>
                  <a:pt x="6054725" y="187670"/>
                  <a:pt x="7002940" y="108381"/>
                  <a:pt x="7718425" y="60670"/>
                </a:cubicBezTo>
                <a:cubicBezTo>
                  <a:pt x="8433910" y="12959"/>
                  <a:pt x="9035671" y="1"/>
                  <a:pt x="9611034" y="41104"/>
                </a:cubicBezTo>
                <a:cubicBezTo>
                  <a:pt x="10186397" y="82207"/>
                  <a:pt x="10443324" y="70157"/>
                  <a:pt x="11170605" y="307287"/>
                </a:cubicBezTo>
                <a:cubicBezTo>
                  <a:pt x="11897886" y="544417"/>
                  <a:pt x="13200986" y="919194"/>
                  <a:pt x="13974721" y="1463886"/>
                </a:cubicBezTo>
                <a:cubicBezTo>
                  <a:pt x="14345631" y="1825078"/>
                  <a:pt x="13720925" y="2578649"/>
                  <a:pt x="13351309" y="2627355"/>
                </a:cubicBezTo>
                <a:cubicBezTo>
                  <a:pt x="12981693" y="2676061"/>
                  <a:pt x="12203025" y="1974827"/>
                  <a:pt x="11757025" y="1756120"/>
                </a:cubicBezTo>
                <a:cubicBezTo>
                  <a:pt x="11311025" y="1537413"/>
                  <a:pt x="10990874" y="1440085"/>
                  <a:pt x="10675306" y="1315115"/>
                </a:cubicBezTo>
                <a:cubicBezTo>
                  <a:pt x="10359738" y="1190145"/>
                  <a:pt x="10252384" y="1076149"/>
                  <a:pt x="9863616" y="1006299"/>
                </a:cubicBezTo>
                <a:cubicBezTo>
                  <a:pt x="9474848" y="936449"/>
                  <a:pt x="8837998" y="915065"/>
                  <a:pt x="8342698" y="896015"/>
                </a:cubicBezTo>
                <a:lnTo>
                  <a:pt x="6675484" y="1006685"/>
                </a:lnTo>
                <a:cubicBezTo>
                  <a:pt x="6124966" y="1095045"/>
                  <a:pt x="5810077" y="1147509"/>
                  <a:pt x="5360357" y="1257965"/>
                </a:cubicBezTo>
                <a:cubicBezTo>
                  <a:pt x="4910637" y="1368421"/>
                  <a:pt x="4456992" y="1495463"/>
                  <a:pt x="3977166" y="1669419"/>
                </a:cubicBezTo>
                <a:cubicBezTo>
                  <a:pt x="3497340" y="1843375"/>
                  <a:pt x="2950058" y="2055474"/>
                  <a:pt x="2481401" y="2301699"/>
                </a:cubicBezTo>
                <a:cubicBezTo>
                  <a:pt x="2012744" y="2547924"/>
                  <a:pt x="1527463" y="3009100"/>
                  <a:pt x="1165225" y="3146770"/>
                </a:cubicBezTo>
                <a:cubicBezTo>
                  <a:pt x="802987" y="3284440"/>
                  <a:pt x="488950" y="3315045"/>
                  <a:pt x="307975" y="3127720"/>
                </a:cubicBezTo>
                <a:cubicBezTo>
                  <a:pt x="127000" y="2940395"/>
                  <a:pt x="0" y="2203795"/>
                  <a:pt x="79375" y="2022820"/>
                </a:cubicBezTo>
                <a:cubicBezTo>
                  <a:pt x="158750" y="1841845"/>
                  <a:pt x="247650" y="2229195"/>
                  <a:pt x="784225" y="204187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 b="1" i="1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1818950" y="5651502"/>
            <a:ext cx="3537331" cy="84136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tint val="0"/>
                  <a:invGamma/>
                  <a:alpha val="0"/>
                </a:srgbClr>
              </a:gs>
              <a:gs pos="50000">
                <a:srgbClr val="009900">
                  <a:alpha val="60001"/>
                </a:srgbClr>
              </a:gs>
              <a:gs pos="100000">
                <a:srgbClr val="00990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259C00"/>
              </a:buClr>
              <a:buSzPct val="85000"/>
              <a:buFont typeface="Wingdings 2" pitchFamily="18" charset="2"/>
              <a:buNone/>
            </a:pPr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668462" y="6650036"/>
            <a:ext cx="4198938" cy="80964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tint val="0"/>
                  <a:invGamma/>
                  <a:alpha val="0"/>
                </a:srgbClr>
              </a:gs>
              <a:gs pos="50000">
                <a:srgbClr val="009900">
                  <a:alpha val="60001"/>
                </a:srgbClr>
              </a:gs>
              <a:gs pos="100000">
                <a:srgbClr val="00990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259C00"/>
              </a:buClr>
              <a:buSzPct val="85000"/>
              <a:buFont typeface="Wingdings 2" pitchFamily="18" charset="2"/>
              <a:buNone/>
            </a:pPr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 rot="16200000">
            <a:off x="-402430" y="8073231"/>
            <a:ext cx="42116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" name="Line 24"/>
          <p:cNvSpPr>
            <a:spLocks noChangeShapeType="1"/>
          </p:cNvSpPr>
          <p:nvPr/>
        </p:nvSpPr>
        <p:spPr bwMode="auto">
          <a:xfrm rot="16200000">
            <a:off x="-186530" y="10029031"/>
            <a:ext cx="42116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" name="Line 25"/>
          <p:cNvSpPr>
            <a:spLocks noChangeShapeType="1"/>
          </p:cNvSpPr>
          <p:nvPr/>
        </p:nvSpPr>
        <p:spPr bwMode="auto">
          <a:xfrm rot="16200000">
            <a:off x="1546227" y="9050337"/>
            <a:ext cx="1177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8" name="Line 26"/>
          <p:cNvSpPr>
            <a:spLocks noChangeShapeType="1"/>
          </p:cNvSpPr>
          <p:nvPr/>
        </p:nvSpPr>
        <p:spPr bwMode="auto">
          <a:xfrm rot="16200000">
            <a:off x="1762127" y="10237787"/>
            <a:ext cx="1177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" name="Line 27"/>
          <p:cNvSpPr>
            <a:spLocks noChangeShapeType="1"/>
          </p:cNvSpPr>
          <p:nvPr/>
        </p:nvSpPr>
        <p:spPr bwMode="auto">
          <a:xfrm rot="16200000">
            <a:off x="1906589" y="8882062"/>
            <a:ext cx="1177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0" name="Line 31"/>
          <p:cNvSpPr>
            <a:spLocks noChangeShapeType="1"/>
          </p:cNvSpPr>
          <p:nvPr/>
        </p:nvSpPr>
        <p:spPr bwMode="auto">
          <a:xfrm rot="16200000">
            <a:off x="1362870" y="9414668"/>
            <a:ext cx="68421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 rot="16200000">
            <a:off x="1558926" y="11087099"/>
            <a:ext cx="4381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2" name="Line 38"/>
          <p:cNvSpPr>
            <a:spLocks noChangeShapeType="1"/>
          </p:cNvSpPr>
          <p:nvPr/>
        </p:nvSpPr>
        <p:spPr bwMode="auto">
          <a:xfrm rot="16200000">
            <a:off x="1883570" y="10729118"/>
            <a:ext cx="5032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 rot="16200000">
            <a:off x="1558926" y="5541962"/>
            <a:ext cx="4381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 rot="16200000">
            <a:off x="1650208" y="6317456"/>
            <a:ext cx="6842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0" name="Line 29"/>
          <p:cNvSpPr>
            <a:spLocks noChangeShapeType="1"/>
          </p:cNvSpPr>
          <p:nvPr/>
        </p:nvSpPr>
        <p:spPr bwMode="auto">
          <a:xfrm rot="16200000">
            <a:off x="1216820" y="6677818"/>
            <a:ext cx="68421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1" name="Line 30"/>
          <p:cNvSpPr>
            <a:spLocks noChangeShapeType="1"/>
          </p:cNvSpPr>
          <p:nvPr/>
        </p:nvSpPr>
        <p:spPr bwMode="auto">
          <a:xfrm rot="16200000">
            <a:off x="1289845" y="8047831"/>
            <a:ext cx="6842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rot="16200000">
            <a:off x="1991520" y="8462168"/>
            <a:ext cx="5762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 rot="16200000">
            <a:off x="2243933" y="7417593"/>
            <a:ext cx="3603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 rot="16200000">
            <a:off x="1667670" y="7127081"/>
            <a:ext cx="360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5" name="Line 36"/>
          <p:cNvSpPr>
            <a:spLocks noChangeShapeType="1"/>
          </p:cNvSpPr>
          <p:nvPr/>
        </p:nvSpPr>
        <p:spPr bwMode="auto">
          <a:xfrm rot="16200000">
            <a:off x="1812132" y="7776368"/>
            <a:ext cx="5032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 rot="16200000">
            <a:off x="1883571" y="7993856"/>
            <a:ext cx="5032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7" name="Line 39"/>
          <p:cNvSpPr>
            <a:spLocks noChangeShapeType="1"/>
          </p:cNvSpPr>
          <p:nvPr/>
        </p:nvSpPr>
        <p:spPr bwMode="auto">
          <a:xfrm rot="16200000">
            <a:off x="1981996" y="6453981"/>
            <a:ext cx="4524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8" name="Line 40"/>
          <p:cNvSpPr>
            <a:spLocks noChangeShapeType="1"/>
          </p:cNvSpPr>
          <p:nvPr/>
        </p:nvSpPr>
        <p:spPr bwMode="auto">
          <a:xfrm rot="16200000">
            <a:off x="2053433" y="7298531"/>
            <a:ext cx="4524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1236155" y="5808942"/>
            <a:ext cx="4473988" cy="106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para la Participación</a:t>
            </a:r>
            <a:b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el Desarrollo Humano Sostenible</a:t>
            </a:r>
          </a:p>
          <a:p>
            <a:pPr algn="ctr">
              <a:lnSpc>
                <a:spcPct val="90000"/>
              </a:lnSpc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Santa Cruz - Bolivia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196123" y="509791"/>
            <a:ext cx="473725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dirty="0">
                <a:solidFill>
                  <a:schemeClr val="bg1"/>
                </a:solidFill>
              </a:rPr>
              <a:t>La Ruta Crítica latinoamericana en el desarrollo de las Ciudades</a:t>
            </a:r>
          </a:p>
          <a:p>
            <a:pPr algn="ctr"/>
            <a:r>
              <a:rPr lang="es-ES" sz="5000" b="1" dirty="0">
                <a:solidFill>
                  <a:schemeClr val="bg1"/>
                </a:solidFill>
              </a:rPr>
              <a:t>Intermedias.</a:t>
            </a:r>
            <a:endParaRPr lang="es-BO" sz="5000" b="1" dirty="0">
              <a:solidFill>
                <a:schemeClr val="bg1"/>
              </a:solidFill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4"/>
          <a:srcRect l="21627" t="9905" r="17908" b="11902"/>
          <a:stretch/>
        </p:blipFill>
        <p:spPr>
          <a:xfrm>
            <a:off x="6800977" y="1756217"/>
            <a:ext cx="2362537" cy="171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6"/>
          <a:stretch/>
        </p:blipFill>
        <p:spPr>
          <a:xfrm>
            <a:off x="7584380" y="3242739"/>
            <a:ext cx="3216271" cy="238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1054" r="38387" b="2402"/>
          <a:stretch/>
        </p:blipFill>
        <p:spPr>
          <a:xfrm>
            <a:off x="8860494" y="1312000"/>
            <a:ext cx="1940156" cy="223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9" name="Rectangle 55"/>
          <p:cNvSpPr>
            <a:spLocks noChangeArrowheads="1"/>
          </p:cNvSpPr>
          <p:nvPr/>
        </p:nvSpPr>
        <p:spPr bwMode="auto">
          <a:xfrm>
            <a:off x="10115617" y="4907705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80" name="Rectangle 56"/>
          <p:cNvSpPr>
            <a:spLocks noChangeArrowheads="1"/>
          </p:cNvSpPr>
          <p:nvPr/>
        </p:nvSpPr>
        <p:spPr bwMode="auto">
          <a:xfrm>
            <a:off x="7780064" y="1351857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83" name="Rectangle 65"/>
          <p:cNvSpPr>
            <a:spLocks noChangeArrowheads="1"/>
          </p:cNvSpPr>
          <p:nvPr/>
        </p:nvSpPr>
        <p:spPr bwMode="auto">
          <a:xfrm>
            <a:off x="9843378" y="3786188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84" name="Rectangle 66"/>
          <p:cNvSpPr>
            <a:spLocks noChangeArrowheads="1"/>
          </p:cNvSpPr>
          <p:nvPr/>
        </p:nvSpPr>
        <p:spPr bwMode="auto">
          <a:xfrm>
            <a:off x="9283791" y="1702998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92" name="Rectangle 75"/>
          <p:cNvSpPr>
            <a:spLocks noChangeArrowheads="1"/>
          </p:cNvSpPr>
          <p:nvPr/>
        </p:nvSpPr>
        <p:spPr bwMode="auto">
          <a:xfrm>
            <a:off x="8636446" y="2180012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93" name="Rectangle 76"/>
          <p:cNvSpPr>
            <a:spLocks noChangeArrowheads="1"/>
          </p:cNvSpPr>
          <p:nvPr/>
        </p:nvSpPr>
        <p:spPr bwMode="auto">
          <a:xfrm>
            <a:off x="8607993" y="1091793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99" name="Rectangle 62"/>
          <p:cNvSpPr>
            <a:spLocks noChangeArrowheads="1"/>
          </p:cNvSpPr>
          <p:nvPr/>
        </p:nvSpPr>
        <p:spPr bwMode="auto">
          <a:xfrm>
            <a:off x="9536907" y="1122310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103" name="Rectangle 78"/>
          <p:cNvSpPr>
            <a:spLocks noChangeArrowheads="1"/>
          </p:cNvSpPr>
          <p:nvPr/>
        </p:nvSpPr>
        <p:spPr bwMode="auto">
          <a:xfrm>
            <a:off x="9588586" y="2612642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104" name="Rectangle 79"/>
          <p:cNvSpPr>
            <a:spLocks noChangeArrowheads="1"/>
          </p:cNvSpPr>
          <p:nvPr/>
        </p:nvSpPr>
        <p:spPr bwMode="auto">
          <a:xfrm>
            <a:off x="7271063" y="2535717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15474" r="4320" b="17467"/>
          <a:stretch/>
        </p:blipFill>
        <p:spPr>
          <a:xfrm rot="16200000">
            <a:off x="6520140" y="3565345"/>
            <a:ext cx="2380250" cy="1748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1" name="Rectangle 64"/>
          <p:cNvSpPr>
            <a:spLocks noChangeArrowheads="1"/>
          </p:cNvSpPr>
          <p:nvPr/>
        </p:nvSpPr>
        <p:spPr bwMode="auto">
          <a:xfrm>
            <a:off x="8485148" y="3379589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15701" r="14437" b="22907"/>
          <a:stretch/>
        </p:blipFill>
        <p:spPr>
          <a:xfrm>
            <a:off x="8077978" y="5216440"/>
            <a:ext cx="2624949" cy="1343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1" name="Rectangle 74"/>
          <p:cNvSpPr>
            <a:spLocks noChangeArrowheads="1"/>
          </p:cNvSpPr>
          <p:nvPr/>
        </p:nvSpPr>
        <p:spPr bwMode="auto">
          <a:xfrm>
            <a:off x="9235275" y="4950071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97" name="Rectangle 59"/>
          <p:cNvSpPr>
            <a:spLocks noChangeArrowheads="1"/>
          </p:cNvSpPr>
          <p:nvPr/>
        </p:nvSpPr>
        <p:spPr bwMode="auto">
          <a:xfrm>
            <a:off x="7724738" y="3245174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105" name="Rectangle 81"/>
          <p:cNvSpPr>
            <a:spLocks noChangeArrowheads="1"/>
          </p:cNvSpPr>
          <p:nvPr/>
        </p:nvSpPr>
        <p:spPr bwMode="auto">
          <a:xfrm>
            <a:off x="8156836" y="4053157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4598727" y="5571896"/>
            <a:ext cx="4473988" cy="108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s-E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Hugo Molina, </a:t>
            </a:r>
          </a:p>
          <a:p>
            <a:pPr algn="ctr">
              <a:lnSpc>
                <a:spcPct val="90000"/>
              </a:lnSpc>
            </a:pPr>
            <a:r>
              <a:rPr lang="es-E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de Innovación</a:t>
            </a:r>
          </a:p>
          <a:p>
            <a:pPr algn="ctr">
              <a:lnSpc>
                <a:spcPct val="90000"/>
              </a:lnSpc>
            </a:pPr>
            <a:r>
              <a:rPr lang="es-E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México, agosto  2022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6" y="291543"/>
            <a:ext cx="1071697" cy="14806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723DF65-57FC-484D-82B9-DD5438D632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6" y="2045653"/>
            <a:ext cx="1612369" cy="36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7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7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9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9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indefinite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repeatCount="indefinite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7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0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238E1-07E0-46A3-B02B-16BC5088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8C8592-71D3-4162-BE41-5E3A10600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4672"/>
            <a:ext cx="10957560" cy="5372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BO" sz="6600" b="1" dirty="0"/>
              <a:t>Reconociendo que existe ruptura urbano-rural, </a:t>
            </a:r>
          </a:p>
          <a:p>
            <a:pPr marL="0" indent="0" algn="ctr">
              <a:buNone/>
            </a:pPr>
            <a:r>
              <a:rPr lang="es-BO" sz="6600" b="1" dirty="0"/>
              <a:t>¿qué pasos tendrían que darse para recomponerla?</a:t>
            </a:r>
          </a:p>
        </p:txBody>
      </p:sp>
    </p:spTree>
    <p:extLst>
      <p:ext uri="{BB962C8B-B14F-4D97-AF65-F5344CB8AC3E}">
        <p14:creationId xmlns:p14="http://schemas.microsoft.com/office/powerpoint/2010/main" val="67856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-143636"/>
            <a:ext cx="11303646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Valorización de la relación urbano rural</a:t>
            </a:r>
            <a:endParaRPr lang="es-C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2140583" y="1387493"/>
            <a:ext cx="4784781" cy="2807072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595"/>
          </a:p>
        </p:txBody>
      </p:sp>
      <p:sp>
        <p:nvSpPr>
          <p:cNvPr id="5" name="4 Elipse"/>
          <p:cNvSpPr/>
          <p:nvPr/>
        </p:nvSpPr>
        <p:spPr>
          <a:xfrm>
            <a:off x="5075246" y="1387493"/>
            <a:ext cx="4848579" cy="2807072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595"/>
          </a:p>
        </p:txBody>
      </p:sp>
      <p:sp>
        <p:nvSpPr>
          <p:cNvPr id="6" name="5 CuadroTexto"/>
          <p:cNvSpPr txBox="1"/>
          <p:nvPr/>
        </p:nvSpPr>
        <p:spPr>
          <a:xfrm>
            <a:off x="5202841" y="2344451"/>
            <a:ext cx="1594927" cy="58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Nueva Territorialidad</a:t>
            </a:r>
            <a:endParaRPr lang="es-CR" sz="159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Resultado de imagen para Urbano"/>
          <p:cNvSpPr>
            <a:spLocks noChangeAspect="1" noChangeArrowheads="1"/>
          </p:cNvSpPr>
          <p:nvPr/>
        </p:nvSpPr>
        <p:spPr bwMode="auto">
          <a:xfrm>
            <a:off x="1630425" y="-127990"/>
            <a:ext cx="270044" cy="27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013" tIns="40506" rIns="81013" bIns="40506" numCol="1" anchor="t" anchorCtr="0" compatLnSpc="1">
            <a:prstTxWarp prst="textNoShape">
              <a:avLst/>
            </a:prstTxWarp>
          </a:bodyPr>
          <a:lstStyle/>
          <a:p>
            <a:endParaRPr lang="es-CR" sz="1595"/>
          </a:p>
        </p:txBody>
      </p:sp>
      <p:sp>
        <p:nvSpPr>
          <p:cNvPr id="8" name="AutoShape 4" descr="Resultado de imagen para Urbano"/>
          <p:cNvSpPr>
            <a:spLocks noChangeAspect="1" noChangeArrowheads="1"/>
          </p:cNvSpPr>
          <p:nvPr/>
        </p:nvSpPr>
        <p:spPr bwMode="auto">
          <a:xfrm>
            <a:off x="1765447" y="7033"/>
            <a:ext cx="270044" cy="27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013" tIns="40506" rIns="81013" bIns="40506" numCol="1" anchor="t" anchorCtr="0" compatLnSpc="1">
            <a:prstTxWarp prst="textNoShape">
              <a:avLst/>
            </a:prstTxWarp>
          </a:bodyPr>
          <a:lstStyle/>
          <a:p>
            <a:endParaRPr lang="es-CR" sz="1595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64" y="1897871"/>
            <a:ext cx="2615680" cy="1803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58" y="1866088"/>
            <a:ext cx="2480361" cy="1764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352725" y="1578886"/>
            <a:ext cx="1084551" cy="337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Urbano</a:t>
            </a:r>
            <a:endParaRPr lang="es-CR" sz="159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690927" y="1578886"/>
            <a:ext cx="1084551" cy="337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Rural</a:t>
            </a:r>
            <a:endParaRPr lang="es-CR" sz="159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5649421" y="3046218"/>
            <a:ext cx="701768" cy="1212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595"/>
          </a:p>
        </p:txBody>
      </p:sp>
      <p:sp>
        <p:nvSpPr>
          <p:cNvPr id="11" name="10 CuadroTexto"/>
          <p:cNvSpPr txBox="1"/>
          <p:nvPr/>
        </p:nvSpPr>
        <p:spPr>
          <a:xfrm>
            <a:off x="3033741" y="4832536"/>
            <a:ext cx="5933128" cy="131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3171" indent="-253171" algn="ctr">
              <a:buFont typeface="Wingdings" panose="05000000000000000000" pitchFamily="2" charset="2"/>
              <a:buChar char="ü"/>
            </a:pPr>
            <a:r>
              <a:rPr lang="es-MX" sz="15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Identidad, potencialidades, vocaciones</a:t>
            </a:r>
          </a:p>
          <a:p>
            <a:pPr marL="253171" indent="-253171" algn="ctr">
              <a:buFont typeface="Wingdings" panose="05000000000000000000" pitchFamily="2" charset="2"/>
              <a:buChar char="ü"/>
            </a:pPr>
            <a:r>
              <a:rPr lang="es-MX" sz="15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Corresponsabilidad, apropiación de la Población</a:t>
            </a:r>
          </a:p>
          <a:p>
            <a:pPr marL="253171" indent="-253171" algn="ctr">
              <a:buFont typeface="Wingdings" panose="05000000000000000000" pitchFamily="2" charset="2"/>
              <a:buChar char="ü"/>
            </a:pPr>
            <a:r>
              <a:rPr lang="es-MX" sz="15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Competencias administrativas/Descentralización</a:t>
            </a:r>
          </a:p>
          <a:p>
            <a:pPr marL="253171" indent="-253171" algn="ctr">
              <a:buFont typeface="Wingdings" panose="05000000000000000000" pitchFamily="2" charset="2"/>
              <a:buChar char="ü"/>
            </a:pPr>
            <a:r>
              <a:rPr lang="es-MX" sz="15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Conectividad, Redes, Centros de Suministro</a:t>
            </a:r>
          </a:p>
          <a:p>
            <a:pPr marL="253171" indent="-253171" algn="ctr">
              <a:buFont typeface="Wingdings" panose="05000000000000000000" pitchFamily="2" charset="2"/>
              <a:buChar char="ü"/>
            </a:pPr>
            <a:r>
              <a:rPr lang="es-MX" sz="15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Redes sociales más estables y mayor solidaridad</a:t>
            </a:r>
            <a:endParaRPr lang="es-CR" sz="159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13987" y="4359717"/>
            <a:ext cx="3572636" cy="4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2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Ciudades Intermedias</a:t>
            </a:r>
            <a:endParaRPr lang="es-CR" sz="212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987" y="5489113"/>
            <a:ext cx="1692694" cy="762393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8360797" y="3195520"/>
            <a:ext cx="3692657" cy="1998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Las áreas rurales producen: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Agua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Comida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Energía </a:t>
            </a:r>
          </a:p>
        </p:txBody>
      </p:sp>
    </p:spTree>
    <p:extLst>
      <p:ext uri="{BB962C8B-B14F-4D97-AF65-F5344CB8AC3E}">
        <p14:creationId xmlns:p14="http://schemas.microsoft.com/office/powerpoint/2010/main" val="3526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0" grpId="0" animBg="1"/>
      <p:bldP spid="11" grpId="0"/>
      <p:bldP spid="14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BO" b="1" dirty="0"/>
              <a:t>2. </a:t>
            </a:r>
            <a:r>
              <a:rPr lang="es-US" b="1" dirty="0" err="1"/>
              <a:t>Super</a:t>
            </a:r>
            <a:r>
              <a:rPr lang="es-BO" b="1" dirty="0" err="1"/>
              <a:t>ar</a:t>
            </a:r>
            <a:r>
              <a:rPr lang="es-BO" b="1" dirty="0"/>
              <a:t> los factores de expulsión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0896" y="1883663"/>
            <a:ext cx="11042904" cy="4293299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s-BO" sz="4400" dirty="0"/>
              <a:t>El trabajo familiar no se distribuye.</a:t>
            </a:r>
          </a:p>
          <a:p>
            <a:pPr marL="742950" indent="-742950">
              <a:buAutoNum type="arabicPeriod"/>
            </a:pPr>
            <a:r>
              <a:rPr lang="es-BO" sz="4400" dirty="0"/>
              <a:t>Actividades económicas de bajos ingresos.</a:t>
            </a:r>
          </a:p>
          <a:p>
            <a:pPr marL="742950" indent="-742950">
              <a:buAutoNum type="arabicPeriod"/>
            </a:pPr>
            <a:r>
              <a:rPr lang="es-BO" sz="4400" dirty="0"/>
              <a:t>Infraestructura deficiente en servicios básicos y para la producción.</a:t>
            </a:r>
          </a:p>
          <a:p>
            <a:pPr marL="742950" indent="-742950">
              <a:buAutoNum type="arabicPeriod"/>
            </a:pPr>
            <a:r>
              <a:rPr lang="es-BO" sz="4400" dirty="0"/>
              <a:t>Poca densidad poblacional que encarece servicios sociales en salud, educación…</a:t>
            </a:r>
          </a:p>
          <a:p>
            <a:pPr marL="0" indent="0">
              <a:buNone/>
            </a:pPr>
            <a:endParaRPr lang="es-BO" dirty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51786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76656"/>
            <a:ext cx="10515600" cy="55003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BO" sz="4400" dirty="0"/>
              <a:t>5. Territorios marginados de los circuitos económicos.</a:t>
            </a:r>
          </a:p>
          <a:p>
            <a:pPr marL="0" indent="0">
              <a:buNone/>
            </a:pPr>
            <a:r>
              <a:rPr lang="es-BO" sz="4400" dirty="0"/>
              <a:t>6. Menores opciones de consumo.</a:t>
            </a:r>
          </a:p>
          <a:p>
            <a:pPr marL="0" indent="0">
              <a:buNone/>
            </a:pPr>
            <a:r>
              <a:rPr lang="es-BO" sz="4400" dirty="0"/>
              <a:t>7. Distancias de los centros de servicios</a:t>
            </a:r>
          </a:p>
          <a:p>
            <a:pPr marL="0" indent="0">
              <a:buNone/>
            </a:pPr>
            <a:r>
              <a:rPr lang="es-BO" sz="4400" dirty="0"/>
              <a:t>8. Desconocimiento cultural, étnico, productivo, ambiental</a:t>
            </a:r>
          </a:p>
          <a:p>
            <a:pPr marL="0" indent="0">
              <a:buNone/>
            </a:pPr>
            <a:r>
              <a:rPr lang="es-BO" sz="4400" dirty="0"/>
              <a:t>9. Pobreza, violencia, exclusión</a:t>
            </a:r>
          </a:p>
          <a:p>
            <a:pPr marL="0" indent="0">
              <a:buNone/>
            </a:pPr>
            <a:r>
              <a:rPr lang="es-BO" sz="4400" dirty="0"/>
              <a:t>10. Idealización de las condiciones de vida en la ciudad.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77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7B5A8-DBA0-408A-9AC1-445EE311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365125"/>
            <a:ext cx="11539728" cy="1152779"/>
          </a:xfrm>
        </p:spPr>
        <p:txBody>
          <a:bodyPr>
            <a:normAutofit/>
          </a:bodyPr>
          <a:lstStyle/>
          <a:p>
            <a:pPr algn="ctr"/>
            <a:r>
              <a:rPr lang="es-BO" sz="3600" b="1" dirty="0"/>
              <a:t>3. Identificar la agenda del desarrollo territorial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201B60-57C7-49B8-BF12-E83D1A302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353312"/>
            <a:ext cx="11539728" cy="53583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BO" sz="3600" dirty="0"/>
              <a:t>¿Qué hacer con los territorios abandonados?</a:t>
            </a:r>
          </a:p>
          <a:p>
            <a:pPr marL="514350" indent="-514350">
              <a:buAutoNum type="arabicPeriod"/>
            </a:pPr>
            <a:r>
              <a:rPr lang="es-BO" sz="3600" dirty="0"/>
              <a:t>Enfrentar la Migración – necesidades y servicios  </a:t>
            </a:r>
          </a:p>
          <a:p>
            <a:pPr marL="514350" indent="-514350">
              <a:buAutoNum type="arabicPeriod"/>
            </a:pPr>
            <a:r>
              <a:rPr lang="es-BO" sz="3600" dirty="0"/>
              <a:t>Sostenibilidad territorial de la producción y el desarrollo económico local. Competitividad.</a:t>
            </a:r>
          </a:p>
          <a:p>
            <a:pPr marL="514350" indent="-514350">
              <a:buAutoNum type="arabicPeriod"/>
            </a:pPr>
            <a:r>
              <a:rPr lang="es-BO" sz="3600" dirty="0"/>
              <a:t>Incorporar lo urbano en el debate. Ciudades Intermedias.</a:t>
            </a:r>
          </a:p>
          <a:p>
            <a:pPr marL="514350" indent="-514350">
              <a:buAutoNum type="arabicPeriod"/>
            </a:pPr>
            <a:r>
              <a:rPr lang="es-BO" sz="3600" dirty="0"/>
              <a:t>Volver al agro: ¿qué se produce en el territorio? Las ventajas del café y otros productos…</a:t>
            </a:r>
          </a:p>
          <a:p>
            <a:pPr marL="514350" indent="-514350">
              <a:buAutoNum type="arabicPeriod"/>
            </a:pPr>
            <a:r>
              <a:rPr lang="es-BO" sz="3600" dirty="0"/>
              <a:t>La apuesta por el turismo </a:t>
            </a:r>
            <a:r>
              <a:rPr lang="es-US" sz="3600" dirty="0"/>
              <a:t>sostenible</a:t>
            </a:r>
            <a:endParaRPr lang="es-BO" sz="3600" dirty="0"/>
          </a:p>
        </p:txBody>
      </p:sp>
    </p:spTree>
    <p:extLst>
      <p:ext uri="{BB962C8B-B14F-4D97-AF65-F5344CB8AC3E}">
        <p14:creationId xmlns:p14="http://schemas.microsoft.com/office/powerpoint/2010/main" val="428751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A63E6-A53C-4397-92C2-25B5C3FB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365125"/>
            <a:ext cx="10914888" cy="1325563"/>
          </a:xfrm>
        </p:spPr>
        <p:txBody>
          <a:bodyPr/>
          <a:lstStyle/>
          <a:p>
            <a:pPr algn="ctr"/>
            <a:r>
              <a:rPr lang="es-BO" b="1" dirty="0"/>
              <a:t>4. Las tareas operativas que van apareciendo para fortalecer las Ciudades Intermedias…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485E6-535C-46EE-B647-CA09AD4E9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endParaRPr lang="es-BO" sz="4000" b="1" dirty="0"/>
          </a:p>
          <a:p>
            <a:pPr marL="514350" indent="-514350">
              <a:buAutoNum type="arabicPeriod"/>
            </a:pPr>
            <a:r>
              <a:rPr lang="es-BO" sz="4000" b="1" dirty="0"/>
              <a:t>A marchas forzadas, escuchar para aprender/sistematizar para compartir</a:t>
            </a:r>
          </a:p>
          <a:p>
            <a:pPr marL="514350" indent="-514350">
              <a:buAutoNum type="arabicPeriod"/>
            </a:pPr>
            <a:r>
              <a:rPr lang="es-BO" sz="4000" b="1" dirty="0"/>
              <a:t>Sin políticas públicas generales, esto no funciona.</a:t>
            </a:r>
          </a:p>
          <a:p>
            <a:pPr marL="514350" indent="-514350">
              <a:buAutoNum type="arabicPeriod"/>
            </a:pPr>
            <a:r>
              <a:rPr lang="es-BO" sz="4000" b="1" dirty="0"/>
              <a:t>Fortalecer la malla de cohesión social/territorial de/con la gente</a:t>
            </a:r>
          </a:p>
          <a:p>
            <a:pPr marL="514350" indent="-514350">
              <a:buAutoNum type="arabicPeriod"/>
            </a:pPr>
            <a:r>
              <a:rPr lang="es-BO" sz="4000" b="1" dirty="0"/>
              <a:t>Completar las tareas de armado institucional, servicios en el territorio, sostenibilidad y medio ambiente</a:t>
            </a:r>
          </a:p>
        </p:txBody>
      </p:sp>
    </p:spTree>
    <p:extLst>
      <p:ext uri="{BB962C8B-B14F-4D97-AF65-F5344CB8AC3E}">
        <p14:creationId xmlns:p14="http://schemas.microsoft.com/office/powerpoint/2010/main" val="211386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75AC7-C660-4120-BB34-0FC5E7EB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2F299F-ADC3-4266-95CB-3F53E84E0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536"/>
            <a:ext cx="10515600" cy="5449824"/>
          </a:xfrm>
        </p:spPr>
        <p:txBody>
          <a:bodyPr/>
          <a:lstStyle/>
          <a:p>
            <a:pPr marL="0" indent="0">
              <a:buNone/>
            </a:pPr>
            <a:r>
              <a:rPr lang="es-BO" sz="3600" b="1" dirty="0"/>
              <a:t>5. Incorporación plena de las mujeres: empoderamiento, producción, superación de la violencia</a:t>
            </a:r>
          </a:p>
          <a:p>
            <a:pPr marL="0" indent="0">
              <a:buNone/>
            </a:pPr>
            <a:r>
              <a:rPr lang="es-BO" sz="3600" b="1" dirty="0"/>
              <a:t>6. Frente a la migración y el envejecimiento: unir la relación producción, jóvenes, conectividad</a:t>
            </a:r>
          </a:p>
          <a:p>
            <a:pPr marL="0" indent="0">
              <a:buNone/>
            </a:pPr>
            <a:r>
              <a:rPr lang="es-BO" sz="3600" b="1" dirty="0"/>
              <a:t>7. Descubrir, identificar, construir la Orquídea del territorio</a:t>
            </a:r>
          </a:p>
          <a:p>
            <a:pPr marL="0" indent="0">
              <a:buNone/>
            </a:pPr>
            <a:r>
              <a:rPr lang="es-BO" sz="3600" b="1" dirty="0"/>
              <a:t>8. Producir café o lo que se pueda, para recuperar la producción rural integrando asistencia financiera, asistencia técnica y mercado.</a:t>
            </a:r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9478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/>
              <a:t>5. Establecer una propuesta de desarrollo territorial integrado…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79665"/>
            <a:ext cx="10515600" cy="483541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sz="3600" b="1" dirty="0"/>
              <a:t>Ciudades intermedias nodos de servicios públicos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dirty="0"/>
              <a:t>Cohesión social en torno al turismo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dirty="0"/>
              <a:t>Desarrollo económico en torno a la seguridad alimentaria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dirty="0"/>
              <a:t>Sostenibilidad territorial con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ES" sz="3600" b="1" dirty="0"/>
              <a:t>Energía – producción - conectividad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ES" sz="3600" b="1" dirty="0"/>
              <a:t>Vivienda digna</a:t>
            </a:r>
          </a:p>
        </p:txBody>
      </p:sp>
    </p:spTree>
    <p:extLst>
      <p:ext uri="{BB962C8B-B14F-4D97-AF65-F5344CB8AC3E}">
        <p14:creationId xmlns:p14="http://schemas.microsoft.com/office/powerpoint/2010/main" val="29806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7EDB5-9DAB-4791-B645-1FE596AE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9903BF-7F67-4DD8-B367-C022D5278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BO" dirty="0"/>
          </a:p>
          <a:p>
            <a:pPr marL="0" indent="0" algn="ctr">
              <a:buNone/>
            </a:pPr>
            <a:r>
              <a:rPr lang="es-BO" sz="8800" dirty="0"/>
              <a:t>¿Qué esperamos de este XII Encuentro?</a:t>
            </a:r>
          </a:p>
          <a:p>
            <a:pPr marL="0" indent="0" algn="ctr">
              <a:buNone/>
            </a:pPr>
            <a:endParaRPr lang="es-BO" sz="5400" dirty="0"/>
          </a:p>
          <a:p>
            <a:pPr marL="0" indent="0" algn="ctr">
              <a:buNone/>
            </a:pPr>
            <a:r>
              <a:rPr lang="es-BO" sz="5400" dirty="0"/>
              <a:t>Continuaremos en el XIII, en Honduras (noviembre)</a:t>
            </a:r>
          </a:p>
          <a:p>
            <a:pPr marL="0" indent="0" algn="ctr">
              <a:buNone/>
            </a:pPr>
            <a:endParaRPr lang="es-BO" sz="5400" dirty="0"/>
          </a:p>
        </p:txBody>
      </p:sp>
    </p:spTree>
    <p:extLst>
      <p:ext uri="{BB962C8B-B14F-4D97-AF65-F5344CB8AC3E}">
        <p14:creationId xmlns:p14="http://schemas.microsoft.com/office/powerpoint/2010/main" val="72989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477E1-6E64-4CFC-A47C-58791467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/>
              <a:t>El programa: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A42F0-9D2C-41FE-A9B7-7C12D53FA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BO" sz="4000" b="1" dirty="0"/>
              <a:t>Hacemos un repaso de lo avanzado</a:t>
            </a:r>
          </a:p>
          <a:p>
            <a:pPr marL="514350" indent="-514350">
              <a:buAutoNum type="arabicPeriod"/>
            </a:pPr>
            <a:r>
              <a:rPr lang="es-BO" sz="4000" b="1" dirty="0"/>
              <a:t>Identificamos instrumentos metodológicos construidos y aplicados por actores privados/ institucionales en el desarrollo territorial</a:t>
            </a:r>
          </a:p>
          <a:p>
            <a:pPr marL="514350" indent="-514350">
              <a:buAutoNum type="arabicPeriod"/>
            </a:pPr>
            <a:r>
              <a:rPr lang="es-BO" sz="4000" b="1" dirty="0"/>
              <a:t>Compartimos experiencias prácticas </a:t>
            </a:r>
          </a:p>
          <a:p>
            <a:pPr marL="0" indent="0">
              <a:buNone/>
            </a:pPr>
            <a:r>
              <a:rPr lang="es-BO" sz="4000" b="1" dirty="0"/>
              <a:t>	en sectores estratégicos, gestión de la tierra, </a:t>
            </a:r>
          </a:p>
          <a:p>
            <a:pPr marL="0" indent="0">
              <a:buNone/>
            </a:pPr>
            <a:r>
              <a:rPr lang="es-BO" sz="4000" b="1" dirty="0"/>
              <a:t>	y sectores productivos.</a:t>
            </a:r>
          </a:p>
          <a:p>
            <a:pPr marL="0" indent="0">
              <a:buNone/>
            </a:pPr>
            <a:endParaRPr lang="es-BO" dirty="0"/>
          </a:p>
          <a:p>
            <a:pPr marL="514350" indent="-514350">
              <a:buAutoNum type="arabicPeriod"/>
            </a:pPr>
            <a:endParaRPr lang="es-BO" dirty="0"/>
          </a:p>
          <a:p>
            <a:pPr marL="514350" indent="-514350">
              <a:buAutoNum type="arabicPeriod"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08311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8D179-3CC8-45C0-AA7B-413B3042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Las preguntas de base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DC287-BFF9-4FA9-A2BA-538AC3B93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2919"/>
          </a:xfrm>
        </p:spPr>
        <p:txBody>
          <a:bodyPr>
            <a:normAutofit/>
          </a:bodyPr>
          <a:lstStyle/>
          <a:p>
            <a:pPr marL="514350" indent="-514350" fontAlgn="base">
              <a:buAutoNum type="arabicPeriod"/>
            </a:pPr>
            <a:r>
              <a:rPr lang="es-ES" dirty="0"/>
              <a:t>¿Es inevitable, ante el crecimiento poblacional, que las personas estemos obligadas a vivir en grandes ciudades?</a:t>
            </a:r>
          </a:p>
          <a:p>
            <a:pPr marL="514350" indent="-514350" fontAlgn="base">
              <a:buAutoNum type="arabicPeriod"/>
            </a:pPr>
            <a:r>
              <a:rPr lang="es-ES" dirty="0"/>
              <a:t>¿Es negativa la migración?</a:t>
            </a:r>
          </a:p>
          <a:p>
            <a:pPr marL="514350" indent="-514350" fontAlgn="base">
              <a:buAutoNum type="arabicPeriod"/>
            </a:pPr>
            <a:r>
              <a:rPr lang="es-ES" dirty="0"/>
              <a:t>¿La academia, los centros de inteligencia, las instituciones relacionadas al tema, los empresarios, están aportando preguntas y respuestas adecuadas a la realidad?</a:t>
            </a:r>
          </a:p>
          <a:p>
            <a:pPr marL="514350" indent="-514350" fontAlgn="base">
              <a:buAutoNum type="arabicPeriod"/>
            </a:pPr>
            <a:r>
              <a:rPr lang="es-ES" dirty="0"/>
              <a:t>¿Será posible construir un camino concertado entre las visiones y los intereses plurales?</a:t>
            </a:r>
          </a:p>
          <a:p>
            <a:pPr marL="514350" indent="-514350" fontAlgn="base">
              <a:buAutoNum type="arabicPeriod"/>
            </a:pPr>
            <a:r>
              <a:rPr lang="es-ES" dirty="0"/>
              <a:t>¿Cuál puede ser la Agenda?</a:t>
            </a:r>
          </a:p>
          <a:p>
            <a:pPr marL="514350" indent="-514350" fontAlgn="base">
              <a:buAutoNum type="arabicPeriod"/>
            </a:pPr>
            <a:r>
              <a:rPr lang="es-ES" dirty="0"/>
              <a:t>¿Cuáles tendrían que ser los tiempos de la Ruta Crítica?</a:t>
            </a:r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8749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89215-59BE-4168-BD0A-CB3AEFB08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016518-E255-46C0-B13B-B0CA7037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928"/>
            <a:ext cx="10719816" cy="5925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BO" b="1" dirty="0"/>
              <a:t>4. Revalorizamos el territorio desde </a:t>
            </a:r>
            <a:r>
              <a:rPr lang="es-US" b="1" dirty="0"/>
              <a:t>sus capacidades productivas</a:t>
            </a:r>
            <a:r>
              <a:rPr lang="es-BO" b="1" dirty="0"/>
              <a:t>.</a:t>
            </a:r>
          </a:p>
          <a:p>
            <a:pPr marL="0" indent="0">
              <a:buNone/>
            </a:pPr>
            <a:endParaRPr lang="es-BO" b="1" dirty="0"/>
          </a:p>
          <a:p>
            <a:pPr marL="0" indent="0">
              <a:buNone/>
            </a:pPr>
            <a:r>
              <a:rPr lang="es-BO" b="1" dirty="0"/>
              <a:t>5. Comparte acciones desde el sector gubernamental, el sector privado</a:t>
            </a:r>
            <a:r>
              <a:rPr lang="es-US" b="1" dirty="0"/>
              <a:t>, la academia </a:t>
            </a:r>
            <a:r>
              <a:rPr lang="es-BO" b="1" dirty="0"/>
              <a:t>y la experiencia española</a:t>
            </a:r>
          </a:p>
          <a:p>
            <a:pPr marL="0" indent="0">
              <a:buNone/>
            </a:pPr>
            <a:endParaRPr lang="es-BO" b="1" dirty="0"/>
          </a:p>
          <a:p>
            <a:pPr marL="0" indent="0">
              <a:buNone/>
            </a:pPr>
            <a:r>
              <a:rPr lang="es-BO" b="1" dirty="0"/>
              <a:t>6. Propone acciones desde la ciudad en materia turística, y reconoce el impacto del crecimiento urbano por la migración, la necesidad de planificación </a:t>
            </a:r>
            <a:r>
              <a:rPr lang="es-US" b="1" dirty="0"/>
              <a:t>e incorpora </a:t>
            </a:r>
            <a:r>
              <a:rPr lang="es-BO" b="1" dirty="0"/>
              <a:t>propuestas desde el sector privado</a:t>
            </a:r>
          </a:p>
          <a:p>
            <a:pPr marL="0" indent="0">
              <a:buNone/>
            </a:pPr>
            <a:endParaRPr lang="es-BO" b="1" dirty="0"/>
          </a:p>
          <a:p>
            <a:pPr marL="0" indent="0">
              <a:buNone/>
            </a:pPr>
            <a:r>
              <a:rPr lang="es-BO" b="1" dirty="0"/>
              <a:t>7. </a:t>
            </a:r>
            <a:r>
              <a:rPr lang="es-US" b="1" dirty="0"/>
              <a:t>Valoriza la democracia, la participación ciudadana y la conectividad. </a:t>
            </a:r>
          </a:p>
          <a:p>
            <a:pPr marL="0" indent="0">
              <a:buNone/>
            </a:pPr>
            <a:endParaRPr lang="es-US" b="1" dirty="0"/>
          </a:p>
          <a:p>
            <a:pPr marL="0" indent="0">
              <a:buNone/>
            </a:pPr>
            <a:r>
              <a:rPr lang="es-US" b="1" dirty="0"/>
              <a:t>8. </a:t>
            </a:r>
            <a:r>
              <a:rPr lang="es-BO" b="1" dirty="0"/>
              <a:t>Ofrece conferencias magistrales sobre los ejes ordenadores. </a:t>
            </a:r>
          </a:p>
          <a:p>
            <a:pPr marL="0" indent="0">
              <a:buNone/>
            </a:pPr>
            <a:r>
              <a:rPr lang="es-BO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13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524000" y="-76200"/>
            <a:ext cx="4343400" cy="6858000"/>
          </a:xfrm>
          <a:prstGeom prst="rect">
            <a:avLst/>
          </a:prstGeom>
          <a:solidFill>
            <a:srgbClr val="009900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0" tIns="0" rIns="0" bIns="0" anchor="ctr">
            <a:noAutofit/>
          </a:bodyPr>
          <a:lstStyle/>
          <a:p>
            <a:endParaRPr lang="es-ES"/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3" t="10356" r="25425" b="58437"/>
          <a:stretch/>
        </p:blipFill>
        <p:spPr bwMode="auto">
          <a:xfrm>
            <a:off x="2250732" y="127000"/>
            <a:ext cx="9144000" cy="757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36 Forma libre"/>
          <p:cNvSpPr/>
          <p:nvPr/>
        </p:nvSpPr>
        <p:spPr bwMode="auto">
          <a:xfrm>
            <a:off x="971551" y="509793"/>
            <a:ext cx="12211540" cy="2753211"/>
          </a:xfrm>
          <a:custGeom>
            <a:avLst/>
            <a:gdLst>
              <a:gd name="connsiteX0" fmla="*/ 784225 w 12442825"/>
              <a:gd name="connsiteY0" fmla="*/ 2003425 h 3282950"/>
              <a:gd name="connsiteX1" fmla="*/ 3298825 w 12442825"/>
              <a:gd name="connsiteY1" fmla="*/ 860425 h 3282950"/>
              <a:gd name="connsiteX2" fmla="*/ 5318125 w 12442825"/>
              <a:gd name="connsiteY2" fmla="*/ 288925 h 3282950"/>
              <a:gd name="connsiteX3" fmla="*/ 7718425 w 12442825"/>
              <a:gd name="connsiteY3" fmla="*/ 22225 h 3282950"/>
              <a:gd name="connsiteX4" fmla="*/ 9566275 w 12442825"/>
              <a:gd name="connsiteY4" fmla="*/ 155575 h 3282950"/>
              <a:gd name="connsiteX5" fmla="*/ 11185525 w 12442825"/>
              <a:gd name="connsiteY5" fmla="*/ 574675 h 3282950"/>
              <a:gd name="connsiteX6" fmla="*/ 12214225 w 12442825"/>
              <a:gd name="connsiteY6" fmla="*/ 1089025 h 3282950"/>
              <a:gd name="connsiteX7" fmla="*/ 12366625 w 12442825"/>
              <a:gd name="connsiteY7" fmla="*/ 1831975 h 3282950"/>
              <a:gd name="connsiteX8" fmla="*/ 11757025 w 12442825"/>
              <a:gd name="connsiteY8" fmla="*/ 1717675 h 3282950"/>
              <a:gd name="connsiteX9" fmla="*/ 10690225 w 12442825"/>
              <a:gd name="connsiteY9" fmla="*/ 993775 h 3282950"/>
              <a:gd name="connsiteX10" fmla="*/ 9871075 w 12442825"/>
              <a:gd name="connsiteY10" fmla="*/ 746125 h 3282950"/>
              <a:gd name="connsiteX11" fmla="*/ 8670925 w 12442825"/>
              <a:gd name="connsiteY11" fmla="*/ 574675 h 3282950"/>
              <a:gd name="connsiteX12" fmla="*/ 6899275 w 12442825"/>
              <a:gd name="connsiteY12" fmla="*/ 631825 h 3282950"/>
              <a:gd name="connsiteX13" fmla="*/ 5375275 w 12442825"/>
              <a:gd name="connsiteY13" fmla="*/ 936625 h 3282950"/>
              <a:gd name="connsiteX14" fmla="*/ 3984625 w 12442825"/>
              <a:gd name="connsiteY14" fmla="*/ 1355725 h 3282950"/>
              <a:gd name="connsiteX15" fmla="*/ 2384425 w 12442825"/>
              <a:gd name="connsiteY15" fmla="*/ 2041525 h 3282950"/>
              <a:gd name="connsiteX16" fmla="*/ 1165225 w 12442825"/>
              <a:gd name="connsiteY16" fmla="*/ 3108325 h 3282950"/>
              <a:gd name="connsiteX17" fmla="*/ 307975 w 12442825"/>
              <a:gd name="connsiteY17" fmla="*/ 3089275 h 3282950"/>
              <a:gd name="connsiteX18" fmla="*/ 79375 w 12442825"/>
              <a:gd name="connsiteY18" fmla="*/ 1984375 h 3282950"/>
              <a:gd name="connsiteX19" fmla="*/ 784225 w 12442825"/>
              <a:gd name="connsiteY19" fmla="*/ 2003425 h 3282950"/>
              <a:gd name="connsiteX0" fmla="*/ 784225 w 12442825"/>
              <a:gd name="connsiteY0" fmla="*/ 2003425 h 3282950"/>
              <a:gd name="connsiteX1" fmla="*/ 3298825 w 12442825"/>
              <a:gd name="connsiteY1" fmla="*/ 860425 h 3282950"/>
              <a:gd name="connsiteX2" fmla="*/ 5318125 w 12442825"/>
              <a:gd name="connsiteY2" fmla="*/ 288925 h 3282950"/>
              <a:gd name="connsiteX3" fmla="*/ 7718425 w 12442825"/>
              <a:gd name="connsiteY3" fmla="*/ 22225 h 3282950"/>
              <a:gd name="connsiteX4" fmla="*/ 9566275 w 12442825"/>
              <a:gd name="connsiteY4" fmla="*/ 155575 h 3282950"/>
              <a:gd name="connsiteX5" fmla="*/ 11185525 w 12442825"/>
              <a:gd name="connsiteY5" fmla="*/ 574675 h 3282950"/>
              <a:gd name="connsiteX6" fmla="*/ 12214225 w 12442825"/>
              <a:gd name="connsiteY6" fmla="*/ 1089025 h 3282950"/>
              <a:gd name="connsiteX7" fmla="*/ 12366625 w 12442825"/>
              <a:gd name="connsiteY7" fmla="*/ 1831975 h 3282950"/>
              <a:gd name="connsiteX8" fmla="*/ 11757025 w 12442825"/>
              <a:gd name="connsiteY8" fmla="*/ 1717675 h 3282950"/>
              <a:gd name="connsiteX9" fmla="*/ 10690225 w 12442825"/>
              <a:gd name="connsiteY9" fmla="*/ 993775 h 3282950"/>
              <a:gd name="connsiteX10" fmla="*/ 9871075 w 12442825"/>
              <a:gd name="connsiteY10" fmla="*/ 746125 h 3282950"/>
              <a:gd name="connsiteX11" fmla="*/ 8670925 w 12442825"/>
              <a:gd name="connsiteY11" fmla="*/ 574675 h 3282950"/>
              <a:gd name="connsiteX12" fmla="*/ 6899275 w 12442825"/>
              <a:gd name="connsiteY12" fmla="*/ 631825 h 3282950"/>
              <a:gd name="connsiteX13" fmla="*/ 5375275 w 12442825"/>
              <a:gd name="connsiteY13" fmla="*/ 936625 h 3282950"/>
              <a:gd name="connsiteX14" fmla="*/ 3984625 w 12442825"/>
              <a:gd name="connsiteY14" fmla="*/ 1355725 h 3282950"/>
              <a:gd name="connsiteX15" fmla="*/ 2384425 w 12442825"/>
              <a:gd name="connsiteY15" fmla="*/ 2041525 h 3282950"/>
              <a:gd name="connsiteX16" fmla="*/ 1165225 w 12442825"/>
              <a:gd name="connsiteY16" fmla="*/ 3108325 h 3282950"/>
              <a:gd name="connsiteX17" fmla="*/ 307975 w 12442825"/>
              <a:gd name="connsiteY17" fmla="*/ 3089275 h 3282950"/>
              <a:gd name="connsiteX18" fmla="*/ 79375 w 12442825"/>
              <a:gd name="connsiteY18" fmla="*/ 1984375 h 3282950"/>
              <a:gd name="connsiteX19" fmla="*/ 784225 w 12442825"/>
              <a:gd name="connsiteY19" fmla="*/ 2003425 h 3282950"/>
              <a:gd name="connsiteX0" fmla="*/ 784225 w 12442825"/>
              <a:gd name="connsiteY0" fmla="*/ 2003425 h 3276600"/>
              <a:gd name="connsiteX1" fmla="*/ 3298825 w 12442825"/>
              <a:gd name="connsiteY1" fmla="*/ 860425 h 3276600"/>
              <a:gd name="connsiteX2" fmla="*/ 5318125 w 12442825"/>
              <a:gd name="connsiteY2" fmla="*/ 288925 h 3276600"/>
              <a:gd name="connsiteX3" fmla="*/ 7718425 w 12442825"/>
              <a:gd name="connsiteY3" fmla="*/ 22225 h 3276600"/>
              <a:gd name="connsiteX4" fmla="*/ 9566275 w 12442825"/>
              <a:gd name="connsiteY4" fmla="*/ 155575 h 3276600"/>
              <a:gd name="connsiteX5" fmla="*/ 11185525 w 12442825"/>
              <a:gd name="connsiteY5" fmla="*/ 574675 h 3276600"/>
              <a:gd name="connsiteX6" fmla="*/ 12214225 w 12442825"/>
              <a:gd name="connsiteY6" fmla="*/ 1089025 h 3276600"/>
              <a:gd name="connsiteX7" fmla="*/ 12366625 w 12442825"/>
              <a:gd name="connsiteY7" fmla="*/ 1831975 h 3276600"/>
              <a:gd name="connsiteX8" fmla="*/ 11757025 w 12442825"/>
              <a:gd name="connsiteY8" fmla="*/ 1717675 h 3276600"/>
              <a:gd name="connsiteX9" fmla="*/ 10690225 w 12442825"/>
              <a:gd name="connsiteY9" fmla="*/ 993775 h 3276600"/>
              <a:gd name="connsiteX10" fmla="*/ 9871075 w 12442825"/>
              <a:gd name="connsiteY10" fmla="*/ 746125 h 3276600"/>
              <a:gd name="connsiteX11" fmla="*/ 8670925 w 12442825"/>
              <a:gd name="connsiteY11" fmla="*/ 574675 h 3276600"/>
              <a:gd name="connsiteX12" fmla="*/ 6899275 w 12442825"/>
              <a:gd name="connsiteY12" fmla="*/ 631825 h 3276600"/>
              <a:gd name="connsiteX13" fmla="*/ 5375275 w 12442825"/>
              <a:gd name="connsiteY13" fmla="*/ 936625 h 3276600"/>
              <a:gd name="connsiteX14" fmla="*/ 3984625 w 12442825"/>
              <a:gd name="connsiteY14" fmla="*/ 1355725 h 3276600"/>
              <a:gd name="connsiteX15" fmla="*/ 2481401 w 12442825"/>
              <a:gd name="connsiteY15" fmla="*/ 2263254 h 3276600"/>
              <a:gd name="connsiteX16" fmla="*/ 1165225 w 12442825"/>
              <a:gd name="connsiteY16" fmla="*/ 3108325 h 3276600"/>
              <a:gd name="connsiteX17" fmla="*/ 307975 w 12442825"/>
              <a:gd name="connsiteY17" fmla="*/ 3089275 h 3276600"/>
              <a:gd name="connsiteX18" fmla="*/ 79375 w 12442825"/>
              <a:gd name="connsiteY18" fmla="*/ 1984375 h 3276600"/>
              <a:gd name="connsiteX19" fmla="*/ 784225 w 12442825"/>
              <a:gd name="connsiteY19" fmla="*/ 2003425 h 3276600"/>
              <a:gd name="connsiteX0" fmla="*/ 784225 w 12442825"/>
              <a:gd name="connsiteY0" fmla="*/ 2003425 h 3276600"/>
              <a:gd name="connsiteX1" fmla="*/ 3298825 w 12442825"/>
              <a:gd name="connsiteY1" fmla="*/ 860425 h 3276600"/>
              <a:gd name="connsiteX2" fmla="*/ 5318125 w 12442825"/>
              <a:gd name="connsiteY2" fmla="*/ 288925 h 3276600"/>
              <a:gd name="connsiteX3" fmla="*/ 7718425 w 12442825"/>
              <a:gd name="connsiteY3" fmla="*/ 22225 h 3276600"/>
              <a:gd name="connsiteX4" fmla="*/ 9566275 w 12442825"/>
              <a:gd name="connsiteY4" fmla="*/ 155575 h 3276600"/>
              <a:gd name="connsiteX5" fmla="*/ 11185525 w 12442825"/>
              <a:gd name="connsiteY5" fmla="*/ 574675 h 3276600"/>
              <a:gd name="connsiteX6" fmla="*/ 12214225 w 12442825"/>
              <a:gd name="connsiteY6" fmla="*/ 1089025 h 3276600"/>
              <a:gd name="connsiteX7" fmla="*/ 12366625 w 12442825"/>
              <a:gd name="connsiteY7" fmla="*/ 1831975 h 3276600"/>
              <a:gd name="connsiteX8" fmla="*/ 11757025 w 12442825"/>
              <a:gd name="connsiteY8" fmla="*/ 1717675 h 3276600"/>
              <a:gd name="connsiteX9" fmla="*/ 10690225 w 12442825"/>
              <a:gd name="connsiteY9" fmla="*/ 993775 h 3276600"/>
              <a:gd name="connsiteX10" fmla="*/ 9871075 w 12442825"/>
              <a:gd name="connsiteY10" fmla="*/ 746125 h 3276600"/>
              <a:gd name="connsiteX11" fmla="*/ 8670925 w 12442825"/>
              <a:gd name="connsiteY11" fmla="*/ 574675 h 3276600"/>
              <a:gd name="connsiteX12" fmla="*/ 6899275 w 12442825"/>
              <a:gd name="connsiteY12" fmla="*/ 631825 h 3276600"/>
              <a:gd name="connsiteX13" fmla="*/ 5375275 w 12442825"/>
              <a:gd name="connsiteY13" fmla="*/ 936625 h 3276600"/>
              <a:gd name="connsiteX14" fmla="*/ 3977166 w 12442825"/>
              <a:gd name="connsiteY14" fmla="*/ 1630974 h 3276600"/>
              <a:gd name="connsiteX15" fmla="*/ 2481401 w 12442825"/>
              <a:gd name="connsiteY15" fmla="*/ 2263254 h 3276600"/>
              <a:gd name="connsiteX16" fmla="*/ 1165225 w 12442825"/>
              <a:gd name="connsiteY16" fmla="*/ 3108325 h 3276600"/>
              <a:gd name="connsiteX17" fmla="*/ 307975 w 12442825"/>
              <a:gd name="connsiteY17" fmla="*/ 3089275 h 3276600"/>
              <a:gd name="connsiteX18" fmla="*/ 79375 w 12442825"/>
              <a:gd name="connsiteY18" fmla="*/ 1984375 h 3276600"/>
              <a:gd name="connsiteX19" fmla="*/ 784225 w 12442825"/>
              <a:gd name="connsiteY19" fmla="*/ 2003425 h 3276600"/>
              <a:gd name="connsiteX0" fmla="*/ 784225 w 12442825"/>
              <a:gd name="connsiteY0" fmla="*/ 2003425 h 3276600"/>
              <a:gd name="connsiteX1" fmla="*/ 3298825 w 12442825"/>
              <a:gd name="connsiteY1" fmla="*/ 860425 h 3276600"/>
              <a:gd name="connsiteX2" fmla="*/ 5318125 w 12442825"/>
              <a:gd name="connsiteY2" fmla="*/ 288925 h 3276600"/>
              <a:gd name="connsiteX3" fmla="*/ 7718425 w 12442825"/>
              <a:gd name="connsiteY3" fmla="*/ 22225 h 3276600"/>
              <a:gd name="connsiteX4" fmla="*/ 9566275 w 12442825"/>
              <a:gd name="connsiteY4" fmla="*/ 155575 h 3276600"/>
              <a:gd name="connsiteX5" fmla="*/ 11185525 w 12442825"/>
              <a:gd name="connsiteY5" fmla="*/ 574675 h 3276600"/>
              <a:gd name="connsiteX6" fmla="*/ 12214225 w 12442825"/>
              <a:gd name="connsiteY6" fmla="*/ 1089025 h 3276600"/>
              <a:gd name="connsiteX7" fmla="*/ 12366625 w 12442825"/>
              <a:gd name="connsiteY7" fmla="*/ 1831975 h 3276600"/>
              <a:gd name="connsiteX8" fmla="*/ 11757025 w 12442825"/>
              <a:gd name="connsiteY8" fmla="*/ 1717675 h 3276600"/>
              <a:gd name="connsiteX9" fmla="*/ 10690225 w 12442825"/>
              <a:gd name="connsiteY9" fmla="*/ 993775 h 3276600"/>
              <a:gd name="connsiteX10" fmla="*/ 9871075 w 12442825"/>
              <a:gd name="connsiteY10" fmla="*/ 746125 h 3276600"/>
              <a:gd name="connsiteX11" fmla="*/ 8670925 w 12442825"/>
              <a:gd name="connsiteY11" fmla="*/ 574675 h 3276600"/>
              <a:gd name="connsiteX12" fmla="*/ 6899275 w 12442825"/>
              <a:gd name="connsiteY12" fmla="*/ 631825 h 3276600"/>
              <a:gd name="connsiteX13" fmla="*/ 5367816 w 12442825"/>
              <a:gd name="connsiteY13" fmla="*/ 1104833 h 3276600"/>
              <a:gd name="connsiteX14" fmla="*/ 3977166 w 12442825"/>
              <a:gd name="connsiteY14" fmla="*/ 1630974 h 3276600"/>
              <a:gd name="connsiteX15" fmla="*/ 2481401 w 12442825"/>
              <a:gd name="connsiteY15" fmla="*/ 2263254 h 3276600"/>
              <a:gd name="connsiteX16" fmla="*/ 1165225 w 12442825"/>
              <a:gd name="connsiteY16" fmla="*/ 3108325 h 3276600"/>
              <a:gd name="connsiteX17" fmla="*/ 307975 w 12442825"/>
              <a:gd name="connsiteY17" fmla="*/ 3089275 h 3276600"/>
              <a:gd name="connsiteX18" fmla="*/ 79375 w 12442825"/>
              <a:gd name="connsiteY18" fmla="*/ 1984375 h 3276600"/>
              <a:gd name="connsiteX19" fmla="*/ 784225 w 12442825"/>
              <a:gd name="connsiteY19" fmla="*/ 2003425 h 3276600"/>
              <a:gd name="connsiteX0" fmla="*/ 784225 w 12442825"/>
              <a:gd name="connsiteY0" fmla="*/ 2003425 h 3276600"/>
              <a:gd name="connsiteX1" fmla="*/ 3298825 w 12442825"/>
              <a:gd name="connsiteY1" fmla="*/ 860425 h 3276600"/>
              <a:gd name="connsiteX2" fmla="*/ 5318125 w 12442825"/>
              <a:gd name="connsiteY2" fmla="*/ 288925 h 3276600"/>
              <a:gd name="connsiteX3" fmla="*/ 7718425 w 12442825"/>
              <a:gd name="connsiteY3" fmla="*/ 22225 h 3276600"/>
              <a:gd name="connsiteX4" fmla="*/ 9566275 w 12442825"/>
              <a:gd name="connsiteY4" fmla="*/ 155575 h 3276600"/>
              <a:gd name="connsiteX5" fmla="*/ 11185525 w 12442825"/>
              <a:gd name="connsiteY5" fmla="*/ 574675 h 3276600"/>
              <a:gd name="connsiteX6" fmla="*/ 12214225 w 12442825"/>
              <a:gd name="connsiteY6" fmla="*/ 1089025 h 3276600"/>
              <a:gd name="connsiteX7" fmla="*/ 12366625 w 12442825"/>
              <a:gd name="connsiteY7" fmla="*/ 1831975 h 3276600"/>
              <a:gd name="connsiteX8" fmla="*/ 11757025 w 12442825"/>
              <a:gd name="connsiteY8" fmla="*/ 1717675 h 3276600"/>
              <a:gd name="connsiteX9" fmla="*/ 10690225 w 12442825"/>
              <a:gd name="connsiteY9" fmla="*/ 993775 h 3276600"/>
              <a:gd name="connsiteX10" fmla="*/ 9871075 w 12442825"/>
              <a:gd name="connsiteY10" fmla="*/ 746125 h 3276600"/>
              <a:gd name="connsiteX11" fmla="*/ 8670925 w 12442825"/>
              <a:gd name="connsiteY11" fmla="*/ 574675 h 3276600"/>
              <a:gd name="connsiteX12" fmla="*/ 6891816 w 12442825"/>
              <a:gd name="connsiteY12" fmla="*/ 907074 h 3276600"/>
              <a:gd name="connsiteX13" fmla="*/ 5367816 w 12442825"/>
              <a:gd name="connsiteY13" fmla="*/ 1104833 h 3276600"/>
              <a:gd name="connsiteX14" fmla="*/ 3977166 w 12442825"/>
              <a:gd name="connsiteY14" fmla="*/ 1630974 h 3276600"/>
              <a:gd name="connsiteX15" fmla="*/ 2481401 w 12442825"/>
              <a:gd name="connsiteY15" fmla="*/ 2263254 h 3276600"/>
              <a:gd name="connsiteX16" fmla="*/ 1165225 w 12442825"/>
              <a:gd name="connsiteY16" fmla="*/ 3108325 h 3276600"/>
              <a:gd name="connsiteX17" fmla="*/ 307975 w 12442825"/>
              <a:gd name="connsiteY17" fmla="*/ 3089275 h 3276600"/>
              <a:gd name="connsiteX18" fmla="*/ 79375 w 12442825"/>
              <a:gd name="connsiteY18" fmla="*/ 1984375 h 3276600"/>
              <a:gd name="connsiteX19" fmla="*/ 784225 w 12442825"/>
              <a:gd name="connsiteY19" fmla="*/ 2003425 h 3276600"/>
              <a:gd name="connsiteX0" fmla="*/ 784225 w 12442825"/>
              <a:gd name="connsiteY0" fmla="*/ 2003425 h 3276600"/>
              <a:gd name="connsiteX1" fmla="*/ 3298825 w 12442825"/>
              <a:gd name="connsiteY1" fmla="*/ 860425 h 3276600"/>
              <a:gd name="connsiteX2" fmla="*/ 5318125 w 12442825"/>
              <a:gd name="connsiteY2" fmla="*/ 288925 h 3276600"/>
              <a:gd name="connsiteX3" fmla="*/ 7718425 w 12442825"/>
              <a:gd name="connsiteY3" fmla="*/ 22225 h 3276600"/>
              <a:gd name="connsiteX4" fmla="*/ 9566275 w 12442825"/>
              <a:gd name="connsiteY4" fmla="*/ 155575 h 3276600"/>
              <a:gd name="connsiteX5" fmla="*/ 11185525 w 12442825"/>
              <a:gd name="connsiteY5" fmla="*/ 574675 h 3276600"/>
              <a:gd name="connsiteX6" fmla="*/ 12214225 w 12442825"/>
              <a:gd name="connsiteY6" fmla="*/ 1089025 h 3276600"/>
              <a:gd name="connsiteX7" fmla="*/ 12366625 w 12442825"/>
              <a:gd name="connsiteY7" fmla="*/ 1831975 h 3276600"/>
              <a:gd name="connsiteX8" fmla="*/ 11757025 w 12442825"/>
              <a:gd name="connsiteY8" fmla="*/ 1717675 h 3276600"/>
              <a:gd name="connsiteX9" fmla="*/ 10690225 w 12442825"/>
              <a:gd name="connsiteY9" fmla="*/ 993775 h 3276600"/>
              <a:gd name="connsiteX10" fmla="*/ 9871075 w 12442825"/>
              <a:gd name="connsiteY10" fmla="*/ 746125 h 3276600"/>
              <a:gd name="connsiteX11" fmla="*/ 8663466 w 12442825"/>
              <a:gd name="connsiteY11" fmla="*/ 796403 h 3276600"/>
              <a:gd name="connsiteX12" fmla="*/ 6891816 w 12442825"/>
              <a:gd name="connsiteY12" fmla="*/ 907074 h 3276600"/>
              <a:gd name="connsiteX13" fmla="*/ 5367816 w 12442825"/>
              <a:gd name="connsiteY13" fmla="*/ 1104833 h 3276600"/>
              <a:gd name="connsiteX14" fmla="*/ 3977166 w 12442825"/>
              <a:gd name="connsiteY14" fmla="*/ 1630974 h 3276600"/>
              <a:gd name="connsiteX15" fmla="*/ 2481401 w 12442825"/>
              <a:gd name="connsiteY15" fmla="*/ 2263254 h 3276600"/>
              <a:gd name="connsiteX16" fmla="*/ 1165225 w 12442825"/>
              <a:gd name="connsiteY16" fmla="*/ 3108325 h 3276600"/>
              <a:gd name="connsiteX17" fmla="*/ 307975 w 12442825"/>
              <a:gd name="connsiteY17" fmla="*/ 3089275 h 3276600"/>
              <a:gd name="connsiteX18" fmla="*/ 79375 w 12442825"/>
              <a:gd name="connsiteY18" fmla="*/ 1984375 h 3276600"/>
              <a:gd name="connsiteX19" fmla="*/ 784225 w 12442825"/>
              <a:gd name="connsiteY19" fmla="*/ 2003425 h 3276600"/>
              <a:gd name="connsiteX0" fmla="*/ 784225 w 12442825"/>
              <a:gd name="connsiteY0" fmla="*/ 2003425 h 3276600"/>
              <a:gd name="connsiteX1" fmla="*/ 3298825 w 12442825"/>
              <a:gd name="connsiteY1" fmla="*/ 860425 h 3276600"/>
              <a:gd name="connsiteX2" fmla="*/ 5318125 w 12442825"/>
              <a:gd name="connsiteY2" fmla="*/ 288925 h 3276600"/>
              <a:gd name="connsiteX3" fmla="*/ 7718425 w 12442825"/>
              <a:gd name="connsiteY3" fmla="*/ 22225 h 3276600"/>
              <a:gd name="connsiteX4" fmla="*/ 9566275 w 12442825"/>
              <a:gd name="connsiteY4" fmla="*/ 155575 h 3276600"/>
              <a:gd name="connsiteX5" fmla="*/ 11185525 w 12442825"/>
              <a:gd name="connsiteY5" fmla="*/ 574675 h 3276600"/>
              <a:gd name="connsiteX6" fmla="*/ 12214225 w 12442825"/>
              <a:gd name="connsiteY6" fmla="*/ 1089025 h 3276600"/>
              <a:gd name="connsiteX7" fmla="*/ 12366625 w 12442825"/>
              <a:gd name="connsiteY7" fmla="*/ 1831975 h 3276600"/>
              <a:gd name="connsiteX8" fmla="*/ 11757025 w 12442825"/>
              <a:gd name="connsiteY8" fmla="*/ 1717675 h 3276600"/>
              <a:gd name="connsiteX9" fmla="*/ 10690225 w 12442825"/>
              <a:gd name="connsiteY9" fmla="*/ 993775 h 3276600"/>
              <a:gd name="connsiteX10" fmla="*/ 9863616 w 12442825"/>
              <a:gd name="connsiteY10" fmla="*/ 967854 h 3276600"/>
              <a:gd name="connsiteX11" fmla="*/ 8663466 w 12442825"/>
              <a:gd name="connsiteY11" fmla="*/ 796403 h 3276600"/>
              <a:gd name="connsiteX12" fmla="*/ 6891816 w 12442825"/>
              <a:gd name="connsiteY12" fmla="*/ 907074 h 3276600"/>
              <a:gd name="connsiteX13" fmla="*/ 5367816 w 12442825"/>
              <a:gd name="connsiteY13" fmla="*/ 1104833 h 3276600"/>
              <a:gd name="connsiteX14" fmla="*/ 3977166 w 12442825"/>
              <a:gd name="connsiteY14" fmla="*/ 1630974 h 3276600"/>
              <a:gd name="connsiteX15" fmla="*/ 2481401 w 12442825"/>
              <a:gd name="connsiteY15" fmla="*/ 2263254 h 3276600"/>
              <a:gd name="connsiteX16" fmla="*/ 1165225 w 12442825"/>
              <a:gd name="connsiteY16" fmla="*/ 3108325 h 3276600"/>
              <a:gd name="connsiteX17" fmla="*/ 307975 w 12442825"/>
              <a:gd name="connsiteY17" fmla="*/ 3089275 h 3276600"/>
              <a:gd name="connsiteX18" fmla="*/ 79375 w 12442825"/>
              <a:gd name="connsiteY18" fmla="*/ 1984375 h 3276600"/>
              <a:gd name="connsiteX19" fmla="*/ 784225 w 12442825"/>
              <a:gd name="connsiteY19" fmla="*/ 2003425 h 3276600"/>
              <a:gd name="connsiteX0" fmla="*/ 784225 w 12442825"/>
              <a:gd name="connsiteY0" fmla="*/ 2003425 h 3276600"/>
              <a:gd name="connsiteX1" fmla="*/ 3298825 w 12442825"/>
              <a:gd name="connsiteY1" fmla="*/ 860425 h 3276600"/>
              <a:gd name="connsiteX2" fmla="*/ 5318125 w 12442825"/>
              <a:gd name="connsiteY2" fmla="*/ 288925 h 3276600"/>
              <a:gd name="connsiteX3" fmla="*/ 7718425 w 12442825"/>
              <a:gd name="connsiteY3" fmla="*/ 22225 h 3276600"/>
              <a:gd name="connsiteX4" fmla="*/ 9566275 w 12442825"/>
              <a:gd name="connsiteY4" fmla="*/ 155575 h 3276600"/>
              <a:gd name="connsiteX5" fmla="*/ 11185525 w 12442825"/>
              <a:gd name="connsiteY5" fmla="*/ 574675 h 3276600"/>
              <a:gd name="connsiteX6" fmla="*/ 12214225 w 12442825"/>
              <a:gd name="connsiteY6" fmla="*/ 1089025 h 3276600"/>
              <a:gd name="connsiteX7" fmla="*/ 12366625 w 12442825"/>
              <a:gd name="connsiteY7" fmla="*/ 1831975 h 3276600"/>
              <a:gd name="connsiteX8" fmla="*/ 11757025 w 12442825"/>
              <a:gd name="connsiteY8" fmla="*/ 1717675 h 3276600"/>
              <a:gd name="connsiteX9" fmla="*/ 10682765 w 12442825"/>
              <a:gd name="connsiteY9" fmla="*/ 1161983 h 3276600"/>
              <a:gd name="connsiteX10" fmla="*/ 9863616 w 12442825"/>
              <a:gd name="connsiteY10" fmla="*/ 967854 h 3276600"/>
              <a:gd name="connsiteX11" fmla="*/ 8663466 w 12442825"/>
              <a:gd name="connsiteY11" fmla="*/ 796403 h 3276600"/>
              <a:gd name="connsiteX12" fmla="*/ 6891816 w 12442825"/>
              <a:gd name="connsiteY12" fmla="*/ 907074 h 3276600"/>
              <a:gd name="connsiteX13" fmla="*/ 5367816 w 12442825"/>
              <a:gd name="connsiteY13" fmla="*/ 1104833 h 3276600"/>
              <a:gd name="connsiteX14" fmla="*/ 3977166 w 12442825"/>
              <a:gd name="connsiteY14" fmla="*/ 1630974 h 3276600"/>
              <a:gd name="connsiteX15" fmla="*/ 2481401 w 12442825"/>
              <a:gd name="connsiteY15" fmla="*/ 2263254 h 3276600"/>
              <a:gd name="connsiteX16" fmla="*/ 1165225 w 12442825"/>
              <a:gd name="connsiteY16" fmla="*/ 3108325 h 3276600"/>
              <a:gd name="connsiteX17" fmla="*/ 307975 w 12442825"/>
              <a:gd name="connsiteY17" fmla="*/ 3089275 h 3276600"/>
              <a:gd name="connsiteX18" fmla="*/ 79375 w 12442825"/>
              <a:gd name="connsiteY18" fmla="*/ 1984375 h 3276600"/>
              <a:gd name="connsiteX19" fmla="*/ 784225 w 12442825"/>
              <a:gd name="connsiteY19" fmla="*/ 2003425 h 3276600"/>
              <a:gd name="connsiteX0" fmla="*/ 784225 w 12442825"/>
              <a:gd name="connsiteY0" fmla="*/ 2003425 h 3276600"/>
              <a:gd name="connsiteX1" fmla="*/ 3298825 w 12442825"/>
              <a:gd name="connsiteY1" fmla="*/ 860425 h 3276600"/>
              <a:gd name="connsiteX2" fmla="*/ 5318125 w 12442825"/>
              <a:gd name="connsiteY2" fmla="*/ 288925 h 3276600"/>
              <a:gd name="connsiteX3" fmla="*/ 7718425 w 12442825"/>
              <a:gd name="connsiteY3" fmla="*/ 22225 h 3276600"/>
              <a:gd name="connsiteX4" fmla="*/ 9566275 w 12442825"/>
              <a:gd name="connsiteY4" fmla="*/ 155575 h 3276600"/>
              <a:gd name="connsiteX5" fmla="*/ 11185525 w 12442825"/>
              <a:gd name="connsiteY5" fmla="*/ 574675 h 3276600"/>
              <a:gd name="connsiteX6" fmla="*/ 12214225 w 12442825"/>
              <a:gd name="connsiteY6" fmla="*/ 1089025 h 3276600"/>
              <a:gd name="connsiteX7" fmla="*/ 12366625 w 12442825"/>
              <a:gd name="connsiteY7" fmla="*/ 1831975 h 3276600"/>
              <a:gd name="connsiteX8" fmla="*/ 11757025 w 12442825"/>
              <a:gd name="connsiteY8" fmla="*/ 1717675 h 3276600"/>
              <a:gd name="connsiteX9" fmla="*/ 10675306 w 12442825"/>
              <a:gd name="connsiteY9" fmla="*/ 1276670 h 3276600"/>
              <a:gd name="connsiteX10" fmla="*/ 9863616 w 12442825"/>
              <a:gd name="connsiteY10" fmla="*/ 967854 h 3276600"/>
              <a:gd name="connsiteX11" fmla="*/ 8663466 w 12442825"/>
              <a:gd name="connsiteY11" fmla="*/ 796403 h 3276600"/>
              <a:gd name="connsiteX12" fmla="*/ 6891816 w 12442825"/>
              <a:gd name="connsiteY12" fmla="*/ 907074 h 3276600"/>
              <a:gd name="connsiteX13" fmla="*/ 5367816 w 12442825"/>
              <a:gd name="connsiteY13" fmla="*/ 1104833 h 3276600"/>
              <a:gd name="connsiteX14" fmla="*/ 3977166 w 12442825"/>
              <a:gd name="connsiteY14" fmla="*/ 1630974 h 3276600"/>
              <a:gd name="connsiteX15" fmla="*/ 2481401 w 12442825"/>
              <a:gd name="connsiteY15" fmla="*/ 2263254 h 3276600"/>
              <a:gd name="connsiteX16" fmla="*/ 1165225 w 12442825"/>
              <a:gd name="connsiteY16" fmla="*/ 3108325 h 3276600"/>
              <a:gd name="connsiteX17" fmla="*/ 307975 w 12442825"/>
              <a:gd name="connsiteY17" fmla="*/ 3089275 h 3276600"/>
              <a:gd name="connsiteX18" fmla="*/ 79375 w 12442825"/>
              <a:gd name="connsiteY18" fmla="*/ 1984375 h 3276600"/>
              <a:gd name="connsiteX19" fmla="*/ 784225 w 12442825"/>
              <a:gd name="connsiteY19" fmla="*/ 2003425 h 3276600"/>
              <a:gd name="connsiteX0" fmla="*/ 784225 w 13427509"/>
              <a:gd name="connsiteY0" fmla="*/ 2003425 h 3276600"/>
              <a:gd name="connsiteX1" fmla="*/ 3298825 w 13427509"/>
              <a:gd name="connsiteY1" fmla="*/ 860425 h 3276600"/>
              <a:gd name="connsiteX2" fmla="*/ 5318125 w 13427509"/>
              <a:gd name="connsiteY2" fmla="*/ 288925 h 3276600"/>
              <a:gd name="connsiteX3" fmla="*/ 7718425 w 13427509"/>
              <a:gd name="connsiteY3" fmla="*/ 22225 h 3276600"/>
              <a:gd name="connsiteX4" fmla="*/ 9566275 w 13427509"/>
              <a:gd name="connsiteY4" fmla="*/ 155575 h 3276600"/>
              <a:gd name="connsiteX5" fmla="*/ 11185525 w 13427509"/>
              <a:gd name="connsiteY5" fmla="*/ 574675 h 3276600"/>
              <a:gd name="connsiteX6" fmla="*/ 12214225 w 13427509"/>
              <a:gd name="connsiteY6" fmla="*/ 1089025 h 3276600"/>
              <a:gd name="connsiteX7" fmla="*/ 13351309 w 13427509"/>
              <a:gd name="connsiteY7" fmla="*/ 2588910 h 3276600"/>
              <a:gd name="connsiteX8" fmla="*/ 11757025 w 13427509"/>
              <a:gd name="connsiteY8" fmla="*/ 1717675 h 3276600"/>
              <a:gd name="connsiteX9" fmla="*/ 10675306 w 13427509"/>
              <a:gd name="connsiteY9" fmla="*/ 1276670 h 3276600"/>
              <a:gd name="connsiteX10" fmla="*/ 9863616 w 13427509"/>
              <a:gd name="connsiteY10" fmla="*/ 967854 h 3276600"/>
              <a:gd name="connsiteX11" fmla="*/ 8663466 w 13427509"/>
              <a:gd name="connsiteY11" fmla="*/ 796403 h 3276600"/>
              <a:gd name="connsiteX12" fmla="*/ 6891816 w 13427509"/>
              <a:gd name="connsiteY12" fmla="*/ 907074 h 3276600"/>
              <a:gd name="connsiteX13" fmla="*/ 5367816 w 13427509"/>
              <a:gd name="connsiteY13" fmla="*/ 1104833 h 3276600"/>
              <a:gd name="connsiteX14" fmla="*/ 3977166 w 13427509"/>
              <a:gd name="connsiteY14" fmla="*/ 1630974 h 3276600"/>
              <a:gd name="connsiteX15" fmla="*/ 2481401 w 13427509"/>
              <a:gd name="connsiteY15" fmla="*/ 2263254 h 3276600"/>
              <a:gd name="connsiteX16" fmla="*/ 1165225 w 13427509"/>
              <a:gd name="connsiteY16" fmla="*/ 3108325 h 3276600"/>
              <a:gd name="connsiteX17" fmla="*/ 307975 w 13427509"/>
              <a:gd name="connsiteY17" fmla="*/ 3089275 h 3276600"/>
              <a:gd name="connsiteX18" fmla="*/ 79375 w 13427509"/>
              <a:gd name="connsiteY18" fmla="*/ 1984375 h 3276600"/>
              <a:gd name="connsiteX19" fmla="*/ 784225 w 13427509"/>
              <a:gd name="connsiteY19" fmla="*/ 2003425 h 3276600"/>
              <a:gd name="connsiteX0" fmla="*/ 784225 w 14082054"/>
              <a:gd name="connsiteY0" fmla="*/ 2003425 h 3276600"/>
              <a:gd name="connsiteX1" fmla="*/ 3298825 w 14082054"/>
              <a:gd name="connsiteY1" fmla="*/ 860425 h 3276600"/>
              <a:gd name="connsiteX2" fmla="*/ 5318125 w 14082054"/>
              <a:gd name="connsiteY2" fmla="*/ 288925 h 3276600"/>
              <a:gd name="connsiteX3" fmla="*/ 7718425 w 14082054"/>
              <a:gd name="connsiteY3" fmla="*/ 22225 h 3276600"/>
              <a:gd name="connsiteX4" fmla="*/ 9566275 w 14082054"/>
              <a:gd name="connsiteY4" fmla="*/ 155575 h 3276600"/>
              <a:gd name="connsiteX5" fmla="*/ 11185525 w 14082054"/>
              <a:gd name="connsiteY5" fmla="*/ 574675 h 3276600"/>
              <a:gd name="connsiteX6" fmla="*/ 13721090 w 14082054"/>
              <a:gd name="connsiteY6" fmla="*/ 1631878 h 3276600"/>
              <a:gd name="connsiteX7" fmla="*/ 13351309 w 14082054"/>
              <a:gd name="connsiteY7" fmla="*/ 2588910 h 3276600"/>
              <a:gd name="connsiteX8" fmla="*/ 11757025 w 14082054"/>
              <a:gd name="connsiteY8" fmla="*/ 1717675 h 3276600"/>
              <a:gd name="connsiteX9" fmla="*/ 10675306 w 14082054"/>
              <a:gd name="connsiteY9" fmla="*/ 1276670 h 3276600"/>
              <a:gd name="connsiteX10" fmla="*/ 9863616 w 14082054"/>
              <a:gd name="connsiteY10" fmla="*/ 967854 h 3276600"/>
              <a:gd name="connsiteX11" fmla="*/ 8663466 w 14082054"/>
              <a:gd name="connsiteY11" fmla="*/ 796403 h 3276600"/>
              <a:gd name="connsiteX12" fmla="*/ 6891816 w 14082054"/>
              <a:gd name="connsiteY12" fmla="*/ 907074 h 3276600"/>
              <a:gd name="connsiteX13" fmla="*/ 5367816 w 14082054"/>
              <a:gd name="connsiteY13" fmla="*/ 1104833 h 3276600"/>
              <a:gd name="connsiteX14" fmla="*/ 3977166 w 14082054"/>
              <a:gd name="connsiteY14" fmla="*/ 1630974 h 3276600"/>
              <a:gd name="connsiteX15" fmla="*/ 2481401 w 14082054"/>
              <a:gd name="connsiteY15" fmla="*/ 2263254 h 3276600"/>
              <a:gd name="connsiteX16" fmla="*/ 1165225 w 14082054"/>
              <a:gd name="connsiteY16" fmla="*/ 3108325 h 3276600"/>
              <a:gd name="connsiteX17" fmla="*/ 307975 w 14082054"/>
              <a:gd name="connsiteY17" fmla="*/ 3089275 h 3276600"/>
              <a:gd name="connsiteX18" fmla="*/ 79375 w 14082054"/>
              <a:gd name="connsiteY18" fmla="*/ 1984375 h 3276600"/>
              <a:gd name="connsiteX19" fmla="*/ 784225 w 14082054"/>
              <a:gd name="connsiteY19" fmla="*/ 2003425 h 3276600"/>
              <a:gd name="connsiteX0" fmla="*/ 784225 w 14092000"/>
              <a:gd name="connsiteY0" fmla="*/ 2003425 h 3276600"/>
              <a:gd name="connsiteX1" fmla="*/ 3298825 w 14092000"/>
              <a:gd name="connsiteY1" fmla="*/ 860425 h 3276600"/>
              <a:gd name="connsiteX2" fmla="*/ 5318125 w 14092000"/>
              <a:gd name="connsiteY2" fmla="*/ 288925 h 3276600"/>
              <a:gd name="connsiteX3" fmla="*/ 7718425 w 14092000"/>
              <a:gd name="connsiteY3" fmla="*/ 22225 h 3276600"/>
              <a:gd name="connsiteX4" fmla="*/ 9566275 w 14092000"/>
              <a:gd name="connsiteY4" fmla="*/ 155575 h 3276600"/>
              <a:gd name="connsiteX5" fmla="*/ 11125847 w 14092000"/>
              <a:gd name="connsiteY5" fmla="*/ 421759 h 3276600"/>
              <a:gd name="connsiteX6" fmla="*/ 13721090 w 14092000"/>
              <a:gd name="connsiteY6" fmla="*/ 1631878 h 3276600"/>
              <a:gd name="connsiteX7" fmla="*/ 13351309 w 14092000"/>
              <a:gd name="connsiteY7" fmla="*/ 2588910 h 3276600"/>
              <a:gd name="connsiteX8" fmla="*/ 11757025 w 14092000"/>
              <a:gd name="connsiteY8" fmla="*/ 1717675 h 3276600"/>
              <a:gd name="connsiteX9" fmla="*/ 10675306 w 14092000"/>
              <a:gd name="connsiteY9" fmla="*/ 1276670 h 3276600"/>
              <a:gd name="connsiteX10" fmla="*/ 9863616 w 14092000"/>
              <a:gd name="connsiteY10" fmla="*/ 967854 h 3276600"/>
              <a:gd name="connsiteX11" fmla="*/ 8663466 w 14092000"/>
              <a:gd name="connsiteY11" fmla="*/ 796403 h 3276600"/>
              <a:gd name="connsiteX12" fmla="*/ 6891816 w 14092000"/>
              <a:gd name="connsiteY12" fmla="*/ 907074 h 3276600"/>
              <a:gd name="connsiteX13" fmla="*/ 5367816 w 14092000"/>
              <a:gd name="connsiteY13" fmla="*/ 1104833 h 3276600"/>
              <a:gd name="connsiteX14" fmla="*/ 3977166 w 14092000"/>
              <a:gd name="connsiteY14" fmla="*/ 1630974 h 3276600"/>
              <a:gd name="connsiteX15" fmla="*/ 2481401 w 14092000"/>
              <a:gd name="connsiteY15" fmla="*/ 2263254 h 3276600"/>
              <a:gd name="connsiteX16" fmla="*/ 1165225 w 14092000"/>
              <a:gd name="connsiteY16" fmla="*/ 3108325 h 3276600"/>
              <a:gd name="connsiteX17" fmla="*/ 307975 w 14092000"/>
              <a:gd name="connsiteY17" fmla="*/ 3089275 h 3276600"/>
              <a:gd name="connsiteX18" fmla="*/ 79375 w 14092000"/>
              <a:gd name="connsiteY18" fmla="*/ 1984375 h 3276600"/>
              <a:gd name="connsiteX19" fmla="*/ 784225 w 14092000"/>
              <a:gd name="connsiteY19" fmla="*/ 2003425 h 3276600"/>
              <a:gd name="connsiteX0" fmla="*/ 784225 w 14345631"/>
              <a:gd name="connsiteY0" fmla="*/ 2003425 h 3276600"/>
              <a:gd name="connsiteX1" fmla="*/ 3298825 w 14345631"/>
              <a:gd name="connsiteY1" fmla="*/ 860425 h 3276600"/>
              <a:gd name="connsiteX2" fmla="*/ 5318125 w 14345631"/>
              <a:gd name="connsiteY2" fmla="*/ 288925 h 3276600"/>
              <a:gd name="connsiteX3" fmla="*/ 7718425 w 14345631"/>
              <a:gd name="connsiteY3" fmla="*/ 22225 h 3276600"/>
              <a:gd name="connsiteX4" fmla="*/ 9566275 w 14345631"/>
              <a:gd name="connsiteY4" fmla="*/ 155575 h 3276600"/>
              <a:gd name="connsiteX5" fmla="*/ 11125847 w 14345631"/>
              <a:gd name="connsiteY5" fmla="*/ 421759 h 3276600"/>
              <a:gd name="connsiteX6" fmla="*/ 13974721 w 14345631"/>
              <a:gd name="connsiteY6" fmla="*/ 1425441 h 3276600"/>
              <a:gd name="connsiteX7" fmla="*/ 13351309 w 14345631"/>
              <a:gd name="connsiteY7" fmla="*/ 2588910 h 3276600"/>
              <a:gd name="connsiteX8" fmla="*/ 11757025 w 14345631"/>
              <a:gd name="connsiteY8" fmla="*/ 1717675 h 3276600"/>
              <a:gd name="connsiteX9" fmla="*/ 10675306 w 14345631"/>
              <a:gd name="connsiteY9" fmla="*/ 1276670 h 3276600"/>
              <a:gd name="connsiteX10" fmla="*/ 9863616 w 14345631"/>
              <a:gd name="connsiteY10" fmla="*/ 967854 h 3276600"/>
              <a:gd name="connsiteX11" fmla="*/ 8663466 w 14345631"/>
              <a:gd name="connsiteY11" fmla="*/ 796403 h 3276600"/>
              <a:gd name="connsiteX12" fmla="*/ 6891816 w 14345631"/>
              <a:gd name="connsiteY12" fmla="*/ 907074 h 3276600"/>
              <a:gd name="connsiteX13" fmla="*/ 5367816 w 14345631"/>
              <a:gd name="connsiteY13" fmla="*/ 1104833 h 3276600"/>
              <a:gd name="connsiteX14" fmla="*/ 3977166 w 14345631"/>
              <a:gd name="connsiteY14" fmla="*/ 1630974 h 3276600"/>
              <a:gd name="connsiteX15" fmla="*/ 2481401 w 14345631"/>
              <a:gd name="connsiteY15" fmla="*/ 2263254 h 3276600"/>
              <a:gd name="connsiteX16" fmla="*/ 1165225 w 14345631"/>
              <a:gd name="connsiteY16" fmla="*/ 3108325 h 3276600"/>
              <a:gd name="connsiteX17" fmla="*/ 307975 w 14345631"/>
              <a:gd name="connsiteY17" fmla="*/ 3089275 h 3276600"/>
              <a:gd name="connsiteX18" fmla="*/ 79375 w 14345631"/>
              <a:gd name="connsiteY18" fmla="*/ 1984375 h 3276600"/>
              <a:gd name="connsiteX19" fmla="*/ 784225 w 14345631"/>
              <a:gd name="connsiteY19" fmla="*/ 2003425 h 3276600"/>
              <a:gd name="connsiteX0" fmla="*/ 784225 w 14345631"/>
              <a:gd name="connsiteY0" fmla="*/ 2003425 h 3276600"/>
              <a:gd name="connsiteX1" fmla="*/ 3298825 w 14345631"/>
              <a:gd name="connsiteY1" fmla="*/ 860425 h 3276600"/>
              <a:gd name="connsiteX2" fmla="*/ 5318125 w 14345631"/>
              <a:gd name="connsiteY2" fmla="*/ 288925 h 3276600"/>
              <a:gd name="connsiteX3" fmla="*/ 7718425 w 14345631"/>
              <a:gd name="connsiteY3" fmla="*/ 22225 h 3276600"/>
              <a:gd name="connsiteX4" fmla="*/ 9566275 w 14345631"/>
              <a:gd name="connsiteY4" fmla="*/ 155575 h 3276600"/>
              <a:gd name="connsiteX5" fmla="*/ 11125847 w 14345631"/>
              <a:gd name="connsiteY5" fmla="*/ 421759 h 3276600"/>
              <a:gd name="connsiteX6" fmla="*/ 13974721 w 14345631"/>
              <a:gd name="connsiteY6" fmla="*/ 1425441 h 3276600"/>
              <a:gd name="connsiteX7" fmla="*/ 13351309 w 14345631"/>
              <a:gd name="connsiteY7" fmla="*/ 2588910 h 3276600"/>
              <a:gd name="connsiteX8" fmla="*/ 11757025 w 14345631"/>
              <a:gd name="connsiteY8" fmla="*/ 1717675 h 3276600"/>
              <a:gd name="connsiteX9" fmla="*/ 10675306 w 14345631"/>
              <a:gd name="connsiteY9" fmla="*/ 1276670 h 3276600"/>
              <a:gd name="connsiteX10" fmla="*/ 9863616 w 14345631"/>
              <a:gd name="connsiteY10" fmla="*/ 967854 h 3276600"/>
              <a:gd name="connsiteX11" fmla="*/ 8663466 w 14345631"/>
              <a:gd name="connsiteY11" fmla="*/ 796403 h 3276600"/>
              <a:gd name="connsiteX12" fmla="*/ 6891816 w 14345631"/>
              <a:gd name="connsiteY12" fmla="*/ 907074 h 3276600"/>
              <a:gd name="connsiteX13" fmla="*/ 5367816 w 14345631"/>
              <a:gd name="connsiteY13" fmla="*/ 1104833 h 3276600"/>
              <a:gd name="connsiteX14" fmla="*/ 3977166 w 14345631"/>
              <a:gd name="connsiteY14" fmla="*/ 1630974 h 3276600"/>
              <a:gd name="connsiteX15" fmla="*/ 2481401 w 14345631"/>
              <a:gd name="connsiteY15" fmla="*/ 2263254 h 3276600"/>
              <a:gd name="connsiteX16" fmla="*/ 1165225 w 14345631"/>
              <a:gd name="connsiteY16" fmla="*/ 3108325 h 3276600"/>
              <a:gd name="connsiteX17" fmla="*/ 307975 w 14345631"/>
              <a:gd name="connsiteY17" fmla="*/ 3089275 h 3276600"/>
              <a:gd name="connsiteX18" fmla="*/ 79375 w 14345631"/>
              <a:gd name="connsiteY18" fmla="*/ 1984375 h 3276600"/>
              <a:gd name="connsiteX19" fmla="*/ 784225 w 14345631"/>
              <a:gd name="connsiteY19" fmla="*/ 2003425 h 3276600"/>
              <a:gd name="connsiteX0" fmla="*/ 784225 w 14345631"/>
              <a:gd name="connsiteY0" fmla="*/ 2003425 h 3276600"/>
              <a:gd name="connsiteX1" fmla="*/ 3298825 w 14345631"/>
              <a:gd name="connsiteY1" fmla="*/ 860425 h 3276600"/>
              <a:gd name="connsiteX2" fmla="*/ 5318125 w 14345631"/>
              <a:gd name="connsiteY2" fmla="*/ 288925 h 3276600"/>
              <a:gd name="connsiteX3" fmla="*/ 7718425 w 14345631"/>
              <a:gd name="connsiteY3" fmla="*/ 22225 h 3276600"/>
              <a:gd name="connsiteX4" fmla="*/ 9566275 w 14345631"/>
              <a:gd name="connsiteY4" fmla="*/ 155575 h 3276600"/>
              <a:gd name="connsiteX5" fmla="*/ 11125847 w 14345631"/>
              <a:gd name="connsiteY5" fmla="*/ 421759 h 3276600"/>
              <a:gd name="connsiteX6" fmla="*/ 13974721 w 14345631"/>
              <a:gd name="connsiteY6" fmla="*/ 1425441 h 3276600"/>
              <a:gd name="connsiteX7" fmla="*/ 13351309 w 14345631"/>
              <a:gd name="connsiteY7" fmla="*/ 2588910 h 3276600"/>
              <a:gd name="connsiteX8" fmla="*/ 11757025 w 14345631"/>
              <a:gd name="connsiteY8" fmla="*/ 1717675 h 3276600"/>
              <a:gd name="connsiteX9" fmla="*/ 10675306 w 14345631"/>
              <a:gd name="connsiteY9" fmla="*/ 1276670 h 3276600"/>
              <a:gd name="connsiteX10" fmla="*/ 9863616 w 14345631"/>
              <a:gd name="connsiteY10" fmla="*/ 967854 h 3276600"/>
              <a:gd name="connsiteX11" fmla="*/ 8663466 w 14345631"/>
              <a:gd name="connsiteY11" fmla="*/ 796403 h 3276600"/>
              <a:gd name="connsiteX12" fmla="*/ 6891816 w 14345631"/>
              <a:gd name="connsiteY12" fmla="*/ 907074 h 3276600"/>
              <a:gd name="connsiteX13" fmla="*/ 5360357 w 14345631"/>
              <a:gd name="connsiteY13" fmla="*/ 1219520 h 3276600"/>
              <a:gd name="connsiteX14" fmla="*/ 3977166 w 14345631"/>
              <a:gd name="connsiteY14" fmla="*/ 1630974 h 3276600"/>
              <a:gd name="connsiteX15" fmla="*/ 2481401 w 14345631"/>
              <a:gd name="connsiteY15" fmla="*/ 2263254 h 3276600"/>
              <a:gd name="connsiteX16" fmla="*/ 1165225 w 14345631"/>
              <a:gd name="connsiteY16" fmla="*/ 3108325 h 3276600"/>
              <a:gd name="connsiteX17" fmla="*/ 307975 w 14345631"/>
              <a:gd name="connsiteY17" fmla="*/ 3089275 h 3276600"/>
              <a:gd name="connsiteX18" fmla="*/ 79375 w 14345631"/>
              <a:gd name="connsiteY18" fmla="*/ 1984375 h 3276600"/>
              <a:gd name="connsiteX19" fmla="*/ 784225 w 14345631"/>
              <a:gd name="connsiteY19" fmla="*/ 2003425 h 3276600"/>
              <a:gd name="connsiteX0" fmla="*/ 784225 w 14345631"/>
              <a:gd name="connsiteY0" fmla="*/ 2003425 h 3276600"/>
              <a:gd name="connsiteX1" fmla="*/ 3298825 w 14345631"/>
              <a:gd name="connsiteY1" fmla="*/ 860425 h 3276600"/>
              <a:gd name="connsiteX2" fmla="*/ 5318125 w 14345631"/>
              <a:gd name="connsiteY2" fmla="*/ 288925 h 3276600"/>
              <a:gd name="connsiteX3" fmla="*/ 7718425 w 14345631"/>
              <a:gd name="connsiteY3" fmla="*/ 22225 h 3276600"/>
              <a:gd name="connsiteX4" fmla="*/ 9566275 w 14345631"/>
              <a:gd name="connsiteY4" fmla="*/ 155575 h 3276600"/>
              <a:gd name="connsiteX5" fmla="*/ 11125847 w 14345631"/>
              <a:gd name="connsiteY5" fmla="*/ 421759 h 3276600"/>
              <a:gd name="connsiteX6" fmla="*/ 13974721 w 14345631"/>
              <a:gd name="connsiteY6" fmla="*/ 1425441 h 3276600"/>
              <a:gd name="connsiteX7" fmla="*/ 13351309 w 14345631"/>
              <a:gd name="connsiteY7" fmla="*/ 2588910 h 3276600"/>
              <a:gd name="connsiteX8" fmla="*/ 11757025 w 14345631"/>
              <a:gd name="connsiteY8" fmla="*/ 1717675 h 3276600"/>
              <a:gd name="connsiteX9" fmla="*/ 10675306 w 14345631"/>
              <a:gd name="connsiteY9" fmla="*/ 1276670 h 3276600"/>
              <a:gd name="connsiteX10" fmla="*/ 9863616 w 14345631"/>
              <a:gd name="connsiteY10" fmla="*/ 967854 h 3276600"/>
              <a:gd name="connsiteX11" fmla="*/ 8663466 w 14345631"/>
              <a:gd name="connsiteY11" fmla="*/ 796403 h 3276600"/>
              <a:gd name="connsiteX12" fmla="*/ 6675484 w 14345631"/>
              <a:gd name="connsiteY12" fmla="*/ 968240 h 3276600"/>
              <a:gd name="connsiteX13" fmla="*/ 5360357 w 14345631"/>
              <a:gd name="connsiteY13" fmla="*/ 1219520 h 3276600"/>
              <a:gd name="connsiteX14" fmla="*/ 3977166 w 14345631"/>
              <a:gd name="connsiteY14" fmla="*/ 1630974 h 3276600"/>
              <a:gd name="connsiteX15" fmla="*/ 2481401 w 14345631"/>
              <a:gd name="connsiteY15" fmla="*/ 2263254 h 3276600"/>
              <a:gd name="connsiteX16" fmla="*/ 1165225 w 14345631"/>
              <a:gd name="connsiteY16" fmla="*/ 3108325 h 3276600"/>
              <a:gd name="connsiteX17" fmla="*/ 307975 w 14345631"/>
              <a:gd name="connsiteY17" fmla="*/ 3089275 h 3276600"/>
              <a:gd name="connsiteX18" fmla="*/ 79375 w 14345631"/>
              <a:gd name="connsiteY18" fmla="*/ 1984375 h 3276600"/>
              <a:gd name="connsiteX19" fmla="*/ 784225 w 14345631"/>
              <a:gd name="connsiteY19" fmla="*/ 2003425 h 3276600"/>
              <a:gd name="connsiteX0" fmla="*/ 784225 w 14345631"/>
              <a:gd name="connsiteY0" fmla="*/ 2003425 h 3276600"/>
              <a:gd name="connsiteX1" fmla="*/ 3298825 w 14345631"/>
              <a:gd name="connsiteY1" fmla="*/ 860425 h 3276600"/>
              <a:gd name="connsiteX2" fmla="*/ 5318125 w 14345631"/>
              <a:gd name="connsiteY2" fmla="*/ 288925 h 3276600"/>
              <a:gd name="connsiteX3" fmla="*/ 7718425 w 14345631"/>
              <a:gd name="connsiteY3" fmla="*/ 22225 h 3276600"/>
              <a:gd name="connsiteX4" fmla="*/ 9566275 w 14345631"/>
              <a:gd name="connsiteY4" fmla="*/ 155575 h 3276600"/>
              <a:gd name="connsiteX5" fmla="*/ 11125847 w 14345631"/>
              <a:gd name="connsiteY5" fmla="*/ 421759 h 3276600"/>
              <a:gd name="connsiteX6" fmla="*/ 13974721 w 14345631"/>
              <a:gd name="connsiteY6" fmla="*/ 1425441 h 3276600"/>
              <a:gd name="connsiteX7" fmla="*/ 13351309 w 14345631"/>
              <a:gd name="connsiteY7" fmla="*/ 2588910 h 3276600"/>
              <a:gd name="connsiteX8" fmla="*/ 11757025 w 14345631"/>
              <a:gd name="connsiteY8" fmla="*/ 1717675 h 3276600"/>
              <a:gd name="connsiteX9" fmla="*/ 10675306 w 14345631"/>
              <a:gd name="connsiteY9" fmla="*/ 1276670 h 3276600"/>
              <a:gd name="connsiteX10" fmla="*/ 9863616 w 14345631"/>
              <a:gd name="connsiteY10" fmla="*/ 967854 h 3276600"/>
              <a:gd name="connsiteX11" fmla="*/ 8342698 w 14345631"/>
              <a:gd name="connsiteY11" fmla="*/ 857570 h 3276600"/>
              <a:gd name="connsiteX12" fmla="*/ 6675484 w 14345631"/>
              <a:gd name="connsiteY12" fmla="*/ 968240 h 3276600"/>
              <a:gd name="connsiteX13" fmla="*/ 5360357 w 14345631"/>
              <a:gd name="connsiteY13" fmla="*/ 1219520 h 3276600"/>
              <a:gd name="connsiteX14" fmla="*/ 3977166 w 14345631"/>
              <a:gd name="connsiteY14" fmla="*/ 1630974 h 3276600"/>
              <a:gd name="connsiteX15" fmla="*/ 2481401 w 14345631"/>
              <a:gd name="connsiteY15" fmla="*/ 2263254 h 3276600"/>
              <a:gd name="connsiteX16" fmla="*/ 1165225 w 14345631"/>
              <a:gd name="connsiteY16" fmla="*/ 3108325 h 3276600"/>
              <a:gd name="connsiteX17" fmla="*/ 307975 w 14345631"/>
              <a:gd name="connsiteY17" fmla="*/ 3089275 h 3276600"/>
              <a:gd name="connsiteX18" fmla="*/ 79375 w 14345631"/>
              <a:gd name="connsiteY18" fmla="*/ 1984375 h 3276600"/>
              <a:gd name="connsiteX19" fmla="*/ 784225 w 14345631"/>
              <a:gd name="connsiteY19" fmla="*/ 2003425 h 3276600"/>
              <a:gd name="connsiteX0" fmla="*/ 784225 w 14345631"/>
              <a:gd name="connsiteY0" fmla="*/ 2003425 h 3276600"/>
              <a:gd name="connsiteX1" fmla="*/ 3298825 w 14345631"/>
              <a:gd name="connsiteY1" fmla="*/ 860425 h 3276600"/>
              <a:gd name="connsiteX2" fmla="*/ 5318125 w 14345631"/>
              <a:gd name="connsiteY2" fmla="*/ 288925 h 3276600"/>
              <a:gd name="connsiteX3" fmla="*/ 7718425 w 14345631"/>
              <a:gd name="connsiteY3" fmla="*/ 22225 h 3276600"/>
              <a:gd name="connsiteX4" fmla="*/ 9566275 w 14345631"/>
              <a:gd name="connsiteY4" fmla="*/ 155575 h 3276600"/>
              <a:gd name="connsiteX5" fmla="*/ 11170605 w 14345631"/>
              <a:gd name="connsiteY5" fmla="*/ 268842 h 3276600"/>
              <a:gd name="connsiteX6" fmla="*/ 13974721 w 14345631"/>
              <a:gd name="connsiteY6" fmla="*/ 1425441 h 3276600"/>
              <a:gd name="connsiteX7" fmla="*/ 13351309 w 14345631"/>
              <a:gd name="connsiteY7" fmla="*/ 2588910 h 3276600"/>
              <a:gd name="connsiteX8" fmla="*/ 11757025 w 14345631"/>
              <a:gd name="connsiteY8" fmla="*/ 1717675 h 3276600"/>
              <a:gd name="connsiteX9" fmla="*/ 10675306 w 14345631"/>
              <a:gd name="connsiteY9" fmla="*/ 1276670 h 3276600"/>
              <a:gd name="connsiteX10" fmla="*/ 9863616 w 14345631"/>
              <a:gd name="connsiteY10" fmla="*/ 967854 h 3276600"/>
              <a:gd name="connsiteX11" fmla="*/ 8342698 w 14345631"/>
              <a:gd name="connsiteY11" fmla="*/ 857570 h 3276600"/>
              <a:gd name="connsiteX12" fmla="*/ 6675484 w 14345631"/>
              <a:gd name="connsiteY12" fmla="*/ 968240 h 3276600"/>
              <a:gd name="connsiteX13" fmla="*/ 5360357 w 14345631"/>
              <a:gd name="connsiteY13" fmla="*/ 1219520 h 3276600"/>
              <a:gd name="connsiteX14" fmla="*/ 3977166 w 14345631"/>
              <a:gd name="connsiteY14" fmla="*/ 1630974 h 3276600"/>
              <a:gd name="connsiteX15" fmla="*/ 2481401 w 14345631"/>
              <a:gd name="connsiteY15" fmla="*/ 2263254 h 3276600"/>
              <a:gd name="connsiteX16" fmla="*/ 1165225 w 14345631"/>
              <a:gd name="connsiteY16" fmla="*/ 3108325 h 3276600"/>
              <a:gd name="connsiteX17" fmla="*/ 307975 w 14345631"/>
              <a:gd name="connsiteY17" fmla="*/ 3089275 h 3276600"/>
              <a:gd name="connsiteX18" fmla="*/ 79375 w 14345631"/>
              <a:gd name="connsiteY18" fmla="*/ 1984375 h 3276600"/>
              <a:gd name="connsiteX19" fmla="*/ 784225 w 14345631"/>
              <a:gd name="connsiteY19" fmla="*/ 2003425 h 3276600"/>
              <a:gd name="connsiteX0" fmla="*/ 784225 w 14345631"/>
              <a:gd name="connsiteY0" fmla="*/ 2041870 h 3315045"/>
              <a:gd name="connsiteX1" fmla="*/ 3298825 w 14345631"/>
              <a:gd name="connsiteY1" fmla="*/ 898870 h 3315045"/>
              <a:gd name="connsiteX2" fmla="*/ 5318125 w 14345631"/>
              <a:gd name="connsiteY2" fmla="*/ 327370 h 3315045"/>
              <a:gd name="connsiteX3" fmla="*/ 7718425 w 14345631"/>
              <a:gd name="connsiteY3" fmla="*/ 60670 h 3315045"/>
              <a:gd name="connsiteX4" fmla="*/ 9611034 w 14345631"/>
              <a:gd name="connsiteY4" fmla="*/ 41104 h 3315045"/>
              <a:gd name="connsiteX5" fmla="*/ 11170605 w 14345631"/>
              <a:gd name="connsiteY5" fmla="*/ 307287 h 3315045"/>
              <a:gd name="connsiteX6" fmla="*/ 13974721 w 14345631"/>
              <a:gd name="connsiteY6" fmla="*/ 1463886 h 3315045"/>
              <a:gd name="connsiteX7" fmla="*/ 13351309 w 14345631"/>
              <a:gd name="connsiteY7" fmla="*/ 2627355 h 3315045"/>
              <a:gd name="connsiteX8" fmla="*/ 11757025 w 14345631"/>
              <a:gd name="connsiteY8" fmla="*/ 1756120 h 3315045"/>
              <a:gd name="connsiteX9" fmla="*/ 10675306 w 14345631"/>
              <a:gd name="connsiteY9" fmla="*/ 1315115 h 3315045"/>
              <a:gd name="connsiteX10" fmla="*/ 9863616 w 14345631"/>
              <a:gd name="connsiteY10" fmla="*/ 1006299 h 3315045"/>
              <a:gd name="connsiteX11" fmla="*/ 8342698 w 14345631"/>
              <a:gd name="connsiteY11" fmla="*/ 896015 h 3315045"/>
              <a:gd name="connsiteX12" fmla="*/ 6675484 w 14345631"/>
              <a:gd name="connsiteY12" fmla="*/ 1006685 h 3315045"/>
              <a:gd name="connsiteX13" fmla="*/ 5360357 w 14345631"/>
              <a:gd name="connsiteY13" fmla="*/ 1257965 h 3315045"/>
              <a:gd name="connsiteX14" fmla="*/ 3977166 w 14345631"/>
              <a:gd name="connsiteY14" fmla="*/ 1669419 h 3315045"/>
              <a:gd name="connsiteX15" fmla="*/ 2481401 w 14345631"/>
              <a:gd name="connsiteY15" fmla="*/ 2301699 h 3315045"/>
              <a:gd name="connsiteX16" fmla="*/ 1165225 w 14345631"/>
              <a:gd name="connsiteY16" fmla="*/ 3146770 h 3315045"/>
              <a:gd name="connsiteX17" fmla="*/ 307975 w 14345631"/>
              <a:gd name="connsiteY17" fmla="*/ 3127720 h 3315045"/>
              <a:gd name="connsiteX18" fmla="*/ 79375 w 14345631"/>
              <a:gd name="connsiteY18" fmla="*/ 2022820 h 3315045"/>
              <a:gd name="connsiteX19" fmla="*/ 784225 w 14345631"/>
              <a:gd name="connsiteY19" fmla="*/ 2041870 h 33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345631" h="3315045">
                <a:moveTo>
                  <a:pt x="784225" y="2041870"/>
                </a:moveTo>
                <a:cubicBezTo>
                  <a:pt x="1320800" y="1854545"/>
                  <a:pt x="2543175" y="1184620"/>
                  <a:pt x="3298825" y="898870"/>
                </a:cubicBezTo>
                <a:cubicBezTo>
                  <a:pt x="4054475" y="613120"/>
                  <a:pt x="4581525" y="467070"/>
                  <a:pt x="5318125" y="327370"/>
                </a:cubicBezTo>
                <a:cubicBezTo>
                  <a:pt x="6054725" y="187670"/>
                  <a:pt x="7002940" y="108381"/>
                  <a:pt x="7718425" y="60670"/>
                </a:cubicBezTo>
                <a:cubicBezTo>
                  <a:pt x="8433910" y="12959"/>
                  <a:pt x="9035671" y="1"/>
                  <a:pt x="9611034" y="41104"/>
                </a:cubicBezTo>
                <a:cubicBezTo>
                  <a:pt x="10186397" y="82207"/>
                  <a:pt x="10443324" y="70157"/>
                  <a:pt x="11170605" y="307287"/>
                </a:cubicBezTo>
                <a:cubicBezTo>
                  <a:pt x="11897886" y="544417"/>
                  <a:pt x="13200986" y="919194"/>
                  <a:pt x="13974721" y="1463886"/>
                </a:cubicBezTo>
                <a:cubicBezTo>
                  <a:pt x="14345631" y="1825078"/>
                  <a:pt x="13720925" y="2578649"/>
                  <a:pt x="13351309" y="2627355"/>
                </a:cubicBezTo>
                <a:cubicBezTo>
                  <a:pt x="12981693" y="2676061"/>
                  <a:pt x="12203025" y="1974827"/>
                  <a:pt x="11757025" y="1756120"/>
                </a:cubicBezTo>
                <a:cubicBezTo>
                  <a:pt x="11311025" y="1537413"/>
                  <a:pt x="10990874" y="1440085"/>
                  <a:pt x="10675306" y="1315115"/>
                </a:cubicBezTo>
                <a:cubicBezTo>
                  <a:pt x="10359738" y="1190145"/>
                  <a:pt x="10252384" y="1076149"/>
                  <a:pt x="9863616" y="1006299"/>
                </a:cubicBezTo>
                <a:cubicBezTo>
                  <a:pt x="9474848" y="936449"/>
                  <a:pt x="8837998" y="915065"/>
                  <a:pt x="8342698" y="896015"/>
                </a:cubicBezTo>
                <a:lnTo>
                  <a:pt x="6675484" y="1006685"/>
                </a:lnTo>
                <a:cubicBezTo>
                  <a:pt x="6124966" y="1095045"/>
                  <a:pt x="5810077" y="1147509"/>
                  <a:pt x="5360357" y="1257965"/>
                </a:cubicBezTo>
                <a:cubicBezTo>
                  <a:pt x="4910637" y="1368421"/>
                  <a:pt x="4456992" y="1495463"/>
                  <a:pt x="3977166" y="1669419"/>
                </a:cubicBezTo>
                <a:cubicBezTo>
                  <a:pt x="3497340" y="1843375"/>
                  <a:pt x="2950058" y="2055474"/>
                  <a:pt x="2481401" y="2301699"/>
                </a:cubicBezTo>
                <a:cubicBezTo>
                  <a:pt x="2012744" y="2547924"/>
                  <a:pt x="1527463" y="3009100"/>
                  <a:pt x="1165225" y="3146770"/>
                </a:cubicBezTo>
                <a:cubicBezTo>
                  <a:pt x="802987" y="3284440"/>
                  <a:pt x="488950" y="3315045"/>
                  <a:pt x="307975" y="3127720"/>
                </a:cubicBezTo>
                <a:cubicBezTo>
                  <a:pt x="127000" y="2940395"/>
                  <a:pt x="0" y="2203795"/>
                  <a:pt x="79375" y="2022820"/>
                </a:cubicBezTo>
                <a:cubicBezTo>
                  <a:pt x="158750" y="1841845"/>
                  <a:pt x="247650" y="2229195"/>
                  <a:pt x="784225" y="204187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 b="1" i="1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1818950" y="5651502"/>
            <a:ext cx="3537331" cy="84136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tint val="0"/>
                  <a:invGamma/>
                  <a:alpha val="0"/>
                </a:srgbClr>
              </a:gs>
              <a:gs pos="50000">
                <a:srgbClr val="009900">
                  <a:alpha val="60001"/>
                </a:srgbClr>
              </a:gs>
              <a:gs pos="100000">
                <a:srgbClr val="00990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259C00"/>
              </a:buClr>
              <a:buSzPct val="85000"/>
              <a:buFont typeface="Wingdings 2" pitchFamily="18" charset="2"/>
              <a:buNone/>
            </a:pPr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668462" y="6650036"/>
            <a:ext cx="4198938" cy="80964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tint val="0"/>
                  <a:invGamma/>
                  <a:alpha val="0"/>
                </a:srgbClr>
              </a:gs>
              <a:gs pos="50000">
                <a:srgbClr val="009900">
                  <a:alpha val="60001"/>
                </a:srgbClr>
              </a:gs>
              <a:gs pos="100000">
                <a:srgbClr val="00990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259C00"/>
              </a:buClr>
              <a:buSzPct val="85000"/>
              <a:buFont typeface="Wingdings 2" pitchFamily="18" charset="2"/>
              <a:buNone/>
            </a:pPr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 rot="16200000">
            <a:off x="-402430" y="8073231"/>
            <a:ext cx="42116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6" name="Line 24"/>
          <p:cNvSpPr>
            <a:spLocks noChangeShapeType="1"/>
          </p:cNvSpPr>
          <p:nvPr/>
        </p:nvSpPr>
        <p:spPr bwMode="auto">
          <a:xfrm rot="16200000">
            <a:off x="-186530" y="10029031"/>
            <a:ext cx="42116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" name="Line 25"/>
          <p:cNvSpPr>
            <a:spLocks noChangeShapeType="1"/>
          </p:cNvSpPr>
          <p:nvPr/>
        </p:nvSpPr>
        <p:spPr bwMode="auto">
          <a:xfrm rot="16200000">
            <a:off x="1546227" y="9050337"/>
            <a:ext cx="1177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8" name="Line 26"/>
          <p:cNvSpPr>
            <a:spLocks noChangeShapeType="1"/>
          </p:cNvSpPr>
          <p:nvPr/>
        </p:nvSpPr>
        <p:spPr bwMode="auto">
          <a:xfrm rot="16200000">
            <a:off x="1762127" y="10237787"/>
            <a:ext cx="1177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" name="Line 27"/>
          <p:cNvSpPr>
            <a:spLocks noChangeShapeType="1"/>
          </p:cNvSpPr>
          <p:nvPr/>
        </p:nvSpPr>
        <p:spPr bwMode="auto">
          <a:xfrm rot="16200000">
            <a:off x="1906589" y="8882062"/>
            <a:ext cx="1177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0" name="Line 31"/>
          <p:cNvSpPr>
            <a:spLocks noChangeShapeType="1"/>
          </p:cNvSpPr>
          <p:nvPr/>
        </p:nvSpPr>
        <p:spPr bwMode="auto">
          <a:xfrm rot="16200000">
            <a:off x="1362870" y="9414668"/>
            <a:ext cx="68421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 rot="16200000">
            <a:off x="1558926" y="11087099"/>
            <a:ext cx="4381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2" name="Line 38"/>
          <p:cNvSpPr>
            <a:spLocks noChangeShapeType="1"/>
          </p:cNvSpPr>
          <p:nvPr/>
        </p:nvSpPr>
        <p:spPr bwMode="auto">
          <a:xfrm rot="16200000">
            <a:off x="1883570" y="10729118"/>
            <a:ext cx="5032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 rot="16200000">
            <a:off x="1558926" y="5541962"/>
            <a:ext cx="4381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 rot="16200000">
            <a:off x="1650208" y="6317456"/>
            <a:ext cx="6842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0" name="Line 29"/>
          <p:cNvSpPr>
            <a:spLocks noChangeShapeType="1"/>
          </p:cNvSpPr>
          <p:nvPr/>
        </p:nvSpPr>
        <p:spPr bwMode="auto">
          <a:xfrm rot="16200000">
            <a:off x="1216820" y="6677818"/>
            <a:ext cx="68421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1" name="Line 30"/>
          <p:cNvSpPr>
            <a:spLocks noChangeShapeType="1"/>
          </p:cNvSpPr>
          <p:nvPr/>
        </p:nvSpPr>
        <p:spPr bwMode="auto">
          <a:xfrm rot="16200000">
            <a:off x="1289845" y="8047831"/>
            <a:ext cx="6842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rot="16200000">
            <a:off x="1991520" y="8462168"/>
            <a:ext cx="5762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 rot="16200000">
            <a:off x="2243933" y="7417593"/>
            <a:ext cx="3603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 rot="16200000">
            <a:off x="1667670" y="7127081"/>
            <a:ext cx="360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5" name="Line 36"/>
          <p:cNvSpPr>
            <a:spLocks noChangeShapeType="1"/>
          </p:cNvSpPr>
          <p:nvPr/>
        </p:nvSpPr>
        <p:spPr bwMode="auto">
          <a:xfrm rot="16200000">
            <a:off x="1812132" y="7776368"/>
            <a:ext cx="5032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 rot="16200000">
            <a:off x="1883571" y="7993856"/>
            <a:ext cx="5032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7" name="Line 39"/>
          <p:cNvSpPr>
            <a:spLocks noChangeShapeType="1"/>
          </p:cNvSpPr>
          <p:nvPr/>
        </p:nvSpPr>
        <p:spPr bwMode="auto">
          <a:xfrm rot="16200000">
            <a:off x="1981996" y="6453981"/>
            <a:ext cx="4524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8" name="Line 40"/>
          <p:cNvSpPr>
            <a:spLocks noChangeShapeType="1"/>
          </p:cNvSpPr>
          <p:nvPr/>
        </p:nvSpPr>
        <p:spPr bwMode="auto">
          <a:xfrm rot="16200000">
            <a:off x="2053433" y="7298531"/>
            <a:ext cx="4524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2639997" y="5482286"/>
            <a:ext cx="4010806" cy="13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para la Participación</a:t>
            </a:r>
            <a:b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el Desarrollo Humano Sostenible</a:t>
            </a:r>
          </a:p>
          <a:p>
            <a:pPr algn="ctr">
              <a:lnSpc>
                <a:spcPct val="90000"/>
              </a:lnSpc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Santa Cruz - Bolivia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35656" y="2729075"/>
            <a:ext cx="6936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800" b="1" dirty="0"/>
              <a:t>CHAPIE</a:t>
            </a:r>
            <a:endParaRPr lang="es-BO" sz="8800" b="1" dirty="0"/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4"/>
          <a:srcRect l="21627" t="9905" r="17908" b="11902"/>
          <a:stretch/>
        </p:blipFill>
        <p:spPr>
          <a:xfrm>
            <a:off x="6800977" y="1756217"/>
            <a:ext cx="2362537" cy="171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6"/>
          <a:stretch/>
        </p:blipFill>
        <p:spPr>
          <a:xfrm>
            <a:off x="7584380" y="3242739"/>
            <a:ext cx="3216271" cy="238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1054" r="38387" b="2402"/>
          <a:stretch/>
        </p:blipFill>
        <p:spPr>
          <a:xfrm>
            <a:off x="8860494" y="1312000"/>
            <a:ext cx="1940156" cy="223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9" name="Rectangle 55"/>
          <p:cNvSpPr>
            <a:spLocks noChangeArrowheads="1"/>
          </p:cNvSpPr>
          <p:nvPr/>
        </p:nvSpPr>
        <p:spPr bwMode="auto">
          <a:xfrm>
            <a:off x="10115617" y="4907705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80" name="Rectangle 56"/>
          <p:cNvSpPr>
            <a:spLocks noChangeArrowheads="1"/>
          </p:cNvSpPr>
          <p:nvPr/>
        </p:nvSpPr>
        <p:spPr bwMode="auto">
          <a:xfrm>
            <a:off x="7780064" y="1351857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83" name="Rectangle 65"/>
          <p:cNvSpPr>
            <a:spLocks noChangeArrowheads="1"/>
          </p:cNvSpPr>
          <p:nvPr/>
        </p:nvSpPr>
        <p:spPr bwMode="auto">
          <a:xfrm>
            <a:off x="9843378" y="3786188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84" name="Rectangle 66"/>
          <p:cNvSpPr>
            <a:spLocks noChangeArrowheads="1"/>
          </p:cNvSpPr>
          <p:nvPr/>
        </p:nvSpPr>
        <p:spPr bwMode="auto">
          <a:xfrm>
            <a:off x="9283791" y="1702998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92" name="Rectangle 75"/>
          <p:cNvSpPr>
            <a:spLocks noChangeArrowheads="1"/>
          </p:cNvSpPr>
          <p:nvPr/>
        </p:nvSpPr>
        <p:spPr bwMode="auto">
          <a:xfrm>
            <a:off x="8636446" y="2180012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93" name="Rectangle 76"/>
          <p:cNvSpPr>
            <a:spLocks noChangeArrowheads="1"/>
          </p:cNvSpPr>
          <p:nvPr/>
        </p:nvSpPr>
        <p:spPr bwMode="auto">
          <a:xfrm>
            <a:off x="8607993" y="1091793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99" name="Rectangle 62"/>
          <p:cNvSpPr>
            <a:spLocks noChangeArrowheads="1"/>
          </p:cNvSpPr>
          <p:nvPr/>
        </p:nvSpPr>
        <p:spPr bwMode="auto">
          <a:xfrm>
            <a:off x="9536907" y="1122310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103" name="Rectangle 78"/>
          <p:cNvSpPr>
            <a:spLocks noChangeArrowheads="1"/>
          </p:cNvSpPr>
          <p:nvPr/>
        </p:nvSpPr>
        <p:spPr bwMode="auto">
          <a:xfrm>
            <a:off x="9588586" y="2612642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104" name="Rectangle 79"/>
          <p:cNvSpPr>
            <a:spLocks noChangeArrowheads="1"/>
          </p:cNvSpPr>
          <p:nvPr/>
        </p:nvSpPr>
        <p:spPr bwMode="auto">
          <a:xfrm>
            <a:off x="7271063" y="2535717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15474" r="4320" b="17467"/>
          <a:stretch/>
        </p:blipFill>
        <p:spPr>
          <a:xfrm rot="16200000">
            <a:off x="6520140" y="3565345"/>
            <a:ext cx="2380250" cy="1748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1" name="Rectangle 64"/>
          <p:cNvSpPr>
            <a:spLocks noChangeArrowheads="1"/>
          </p:cNvSpPr>
          <p:nvPr/>
        </p:nvSpPr>
        <p:spPr bwMode="auto">
          <a:xfrm>
            <a:off x="8485148" y="3379589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15701" r="14437" b="22907"/>
          <a:stretch/>
        </p:blipFill>
        <p:spPr>
          <a:xfrm>
            <a:off x="8077978" y="5216440"/>
            <a:ext cx="2624949" cy="1343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1" name="Rectangle 74"/>
          <p:cNvSpPr>
            <a:spLocks noChangeArrowheads="1"/>
          </p:cNvSpPr>
          <p:nvPr/>
        </p:nvSpPr>
        <p:spPr bwMode="auto">
          <a:xfrm>
            <a:off x="9235275" y="4950071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97" name="Rectangle 59"/>
          <p:cNvSpPr>
            <a:spLocks noChangeArrowheads="1"/>
          </p:cNvSpPr>
          <p:nvPr/>
        </p:nvSpPr>
        <p:spPr bwMode="auto">
          <a:xfrm>
            <a:off x="7724738" y="3245174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105" name="Rectangle 81"/>
          <p:cNvSpPr>
            <a:spLocks noChangeArrowheads="1"/>
          </p:cNvSpPr>
          <p:nvPr/>
        </p:nvSpPr>
        <p:spPr bwMode="auto">
          <a:xfrm>
            <a:off x="8156836" y="4053157"/>
            <a:ext cx="404361" cy="404361"/>
          </a:xfrm>
          <a:prstGeom prst="rect">
            <a:avLst/>
          </a:prstGeom>
          <a:solidFill>
            <a:srgbClr val="B2B2B2">
              <a:alpha val="2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2495551" y="4530747"/>
            <a:ext cx="7497396" cy="61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hlinkClick r:id="rId9"/>
              </a:rPr>
              <a:t>www.ciudadesintermedias.org.bo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6" y="291543"/>
            <a:ext cx="1071697" cy="14806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7DA6F7C-B3BD-4D75-BA92-CDCEAD31E2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0" y="1918807"/>
            <a:ext cx="2155842" cy="48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7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7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9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9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indefinite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repeatCount="indefinite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7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0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4DFBA-8BFE-4CBF-98DA-C7E33D85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DFCB43-DC9F-40FB-B129-23AD6A45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BO" dirty="0"/>
          </a:p>
          <a:p>
            <a:pPr marL="0" indent="0">
              <a:buNone/>
            </a:pPr>
            <a:endParaRPr lang="es-BO" dirty="0"/>
          </a:p>
          <a:p>
            <a:pPr marL="0" indent="0" algn="ctr">
              <a:buNone/>
            </a:pPr>
            <a:r>
              <a:rPr lang="es-BO" sz="7200" b="1" dirty="0"/>
              <a:t>Nuestro abordaje </a:t>
            </a:r>
          </a:p>
          <a:p>
            <a:pPr marL="0" indent="0" algn="ctr">
              <a:buNone/>
            </a:pPr>
            <a:endParaRPr lang="es-BO" sz="7200" b="1" dirty="0"/>
          </a:p>
        </p:txBody>
      </p:sp>
    </p:spTree>
    <p:extLst>
      <p:ext uri="{BB962C8B-B14F-4D97-AF65-F5344CB8AC3E}">
        <p14:creationId xmlns:p14="http://schemas.microsoft.com/office/powerpoint/2010/main" val="295565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725890"/>
          </a:xfrm>
        </p:spPr>
        <p:txBody>
          <a:bodyPr>
            <a:normAutofit/>
          </a:bodyPr>
          <a:lstStyle/>
          <a:p>
            <a:pPr algn="r"/>
            <a:r>
              <a:rPr lang="es-ES" dirty="0"/>
              <a:t>Población urbana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80438"/>
            <a:ext cx="10515600" cy="572642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Uruguay		95%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Argentina		92%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Chile		89%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Venezuela	89%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Brasil		85%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España		83%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Colombia		80%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México 		79%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Perú		78%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Bolivia		75%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Ecuador		64%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Paraguay 		60%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Costa Rica	60%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17" y="2073275"/>
            <a:ext cx="7215447" cy="31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CE090-A3DC-4265-A68F-B5532A87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C3D0C-F871-4359-9E68-6FABE1FAE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Construimos una metodología de trabajo que incorpora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AE0DE-D99E-4E09-9182-56EB4A4F4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1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A4174-2517-4101-B52B-4C17E31D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D2C5EBA-2C59-44AC-9E1F-B321C922E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3560063" cy="2252468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C320F6C-3A3E-48EC-8CFE-B0CCE1837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82" y="3017520"/>
            <a:ext cx="5349829" cy="32678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9D6A3B-ABBA-4690-B6B6-5B4596CF2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90" y="367030"/>
            <a:ext cx="2721015" cy="612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8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D0D3-8C06-4BAD-BFF8-E19285AB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A135F78-AA28-4681-A0D4-09DFF6C47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68" y="571638"/>
            <a:ext cx="4941475" cy="5714724"/>
          </a:xfrm>
        </p:spPr>
      </p:pic>
    </p:spTree>
    <p:extLst>
      <p:ext uri="{BB962C8B-B14F-4D97-AF65-F5344CB8AC3E}">
        <p14:creationId xmlns:p14="http://schemas.microsoft.com/office/powerpoint/2010/main" val="332243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Se han analizado experiencias nacionales de: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157787" cy="4869266"/>
          </a:xfrm>
        </p:spPr>
        <p:txBody>
          <a:bodyPr>
            <a:normAutofit lnSpcReduction="10000"/>
          </a:bodyPr>
          <a:lstStyle/>
          <a:p>
            <a:pPr marL="480249" indent="-480249">
              <a:buFont typeface="+mj-lt"/>
              <a:buAutoNum type="arabicPeriod"/>
            </a:pPr>
            <a:r>
              <a:rPr lang="es-ES" sz="3200" b="1" dirty="0"/>
              <a:t>Bolivia</a:t>
            </a:r>
          </a:p>
          <a:p>
            <a:pPr marL="480249" indent="-480249">
              <a:buFont typeface="+mj-lt"/>
              <a:buAutoNum type="arabicPeriod"/>
            </a:pPr>
            <a:r>
              <a:rPr lang="es-ES" sz="3200" b="1" dirty="0"/>
              <a:t>Brasil </a:t>
            </a:r>
          </a:p>
          <a:p>
            <a:pPr marL="480249" indent="-480249">
              <a:buFont typeface="+mj-lt"/>
              <a:buAutoNum type="arabicPeriod"/>
            </a:pPr>
            <a:r>
              <a:rPr lang="es-ES" sz="3200" b="1" dirty="0"/>
              <a:t>Colombia </a:t>
            </a:r>
          </a:p>
          <a:p>
            <a:pPr marL="480249" indent="-480249">
              <a:buFont typeface="+mj-lt"/>
              <a:buAutoNum type="arabicPeriod"/>
            </a:pPr>
            <a:r>
              <a:rPr lang="es-ES" sz="3200" b="1" dirty="0"/>
              <a:t>Costa Rica </a:t>
            </a:r>
          </a:p>
          <a:p>
            <a:pPr marL="480249" indent="-480249">
              <a:buFont typeface="+mj-lt"/>
              <a:buAutoNum type="arabicPeriod"/>
            </a:pPr>
            <a:r>
              <a:rPr lang="es-ES" sz="3200" b="1" dirty="0"/>
              <a:t>Chile</a:t>
            </a:r>
          </a:p>
          <a:p>
            <a:pPr marL="480249" indent="-480249">
              <a:buFont typeface="+mj-lt"/>
              <a:buAutoNum type="arabicPeriod"/>
            </a:pPr>
            <a:r>
              <a:rPr lang="es-ES" sz="3200" b="1" dirty="0"/>
              <a:t>Ecuador</a:t>
            </a:r>
          </a:p>
          <a:p>
            <a:pPr marL="480249" indent="-480249">
              <a:buFont typeface="+mj-lt"/>
              <a:buAutoNum type="arabicPeriod"/>
            </a:pPr>
            <a:r>
              <a:rPr lang="es-ES" sz="3200" b="1" dirty="0"/>
              <a:t>El Salvador</a:t>
            </a:r>
          </a:p>
          <a:p>
            <a:pPr marL="480249" indent="-480249">
              <a:buFont typeface="+mj-lt"/>
              <a:buAutoNum type="arabicPeriod"/>
            </a:pPr>
            <a:r>
              <a:rPr lang="es-ES" sz="3200" b="1" dirty="0"/>
              <a:t>España </a:t>
            </a:r>
          </a:p>
          <a:p>
            <a:pPr marL="480249" indent="-480249">
              <a:buFont typeface="+mj-lt"/>
              <a:buAutoNum type="arabicPeriod"/>
            </a:pPr>
            <a:r>
              <a:rPr lang="es-ES" sz="3200" b="1" dirty="0"/>
              <a:t>Estados Unidos</a:t>
            </a:r>
          </a:p>
          <a:p>
            <a:pPr marL="480249" indent="-480249">
              <a:buFont typeface="+mj-lt"/>
              <a:buAutoNum type="arabicPeriod"/>
            </a:pPr>
            <a:endParaRPr lang="es-ES" dirty="0"/>
          </a:p>
          <a:p>
            <a:pPr marL="480249" indent="-480249">
              <a:buFont typeface="+mj-lt"/>
              <a:buAutoNum type="arabicPeriod"/>
            </a:pP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1681163"/>
            <a:ext cx="5183188" cy="48692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200" b="1" dirty="0"/>
              <a:t>10. Guatemala </a:t>
            </a:r>
          </a:p>
          <a:p>
            <a:pPr marL="0" indent="0">
              <a:buNone/>
            </a:pPr>
            <a:r>
              <a:rPr lang="es-ES" sz="3200" b="1" dirty="0"/>
              <a:t>11. Honduras </a:t>
            </a:r>
          </a:p>
          <a:p>
            <a:pPr marL="0" indent="0">
              <a:buNone/>
            </a:pPr>
            <a:r>
              <a:rPr lang="es-ES" sz="3200" b="1" dirty="0"/>
              <a:t>12. Italia </a:t>
            </a:r>
          </a:p>
          <a:p>
            <a:pPr marL="0" indent="0">
              <a:buNone/>
            </a:pPr>
            <a:r>
              <a:rPr lang="es-ES" sz="3200" b="1" dirty="0"/>
              <a:t>13. México </a:t>
            </a:r>
          </a:p>
          <a:p>
            <a:pPr marL="0" indent="0">
              <a:buNone/>
            </a:pPr>
            <a:r>
              <a:rPr lang="es-ES" sz="3200" b="1" dirty="0"/>
              <a:t>14. Nicaragua </a:t>
            </a:r>
          </a:p>
          <a:p>
            <a:pPr marL="0" indent="0">
              <a:buNone/>
            </a:pPr>
            <a:r>
              <a:rPr lang="es-ES" sz="3200" b="1" dirty="0"/>
              <a:t>15. Paraguay </a:t>
            </a:r>
          </a:p>
          <a:p>
            <a:pPr marL="0" indent="0">
              <a:buNone/>
            </a:pPr>
            <a:r>
              <a:rPr lang="es-ES" sz="3200" b="1" dirty="0"/>
              <a:t>16. Portugal </a:t>
            </a:r>
          </a:p>
          <a:p>
            <a:pPr marL="0" indent="0">
              <a:buNone/>
            </a:pPr>
            <a:r>
              <a:rPr lang="es-ES" sz="3200" b="1" dirty="0"/>
              <a:t>17. República Dominicana</a:t>
            </a:r>
          </a:p>
          <a:p>
            <a:pPr marL="0" indent="0">
              <a:buNone/>
            </a:pPr>
            <a:r>
              <a:rPr lang="es-ES" sz="3200" b="1" dirty="0"/>
              <a:t>18. Uruguay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18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6C684-5C96-4649-954E-85D14BD5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B32977-C12C-4B63-80C1-659D3128E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BO" dirty="0"/>
          </a:p>
          <a:p>
            <a:pPr marL="0" indent="0">
              <a:buNone/>
            </a:pPr>
            <a:endParaRPr lang="es-BO" dirty="0"/>
          </a:p>
          <a:p>
            <a:pPr marL="0" indent="0" algn="ctr">
              <a:buNone/>
            </a:pPr>
            <a:r>
              <a:rPr lang="es-BO" sz="6600" b="1" dirty="0"/>
              <a:t>Nuestros hallazgos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970934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9372</TotalTime>
  <Words>735</Words>
  <Application>Microsoft Office PowerPoint</Application>
  <PresentationFormat>Panorámica</PresentationFormat>
  <Paragraphs>134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Las preguntas de base</vt:lpstr>
      <vt:lpstr>Presentación de PowerPoint</vt:lpstr>
      <vt:lpstr>Población urbana</vt:lpstr>
      <vt:lpstr>Presentación de PowerPoint</vt:lpstr>
      <vt:lpstr>Presentación de PowerPoint</vt:lpstr>
      <vt:lpstr>Presentación de PowerPoint</vt:lpstr>
      <vt:lpstr>Se han analizado experiencias nacionales de:</vt:lpstr>
      <vt:lpstr>Presentación de PowerPoint</vt:lpstr>
      <vt:lpstr>Presentación de PowerPoint</vt:lpstr>
      <vt:lpstr>1. Valorización de la relación urbano rural</vt:lpstr>
      <vt:lpstr>2. Superar los factores de expulsión</vt:lpstr>
      <vt:lpstr>Presentación de PowerPoint</vt:lpstr>
      <vt:lpstr>3. Identificar la agenda del desarrollo territorial</vt:lpstr>
      <vt:lpstr>4. Las tareas operativas que van apareciendo para fortalecer las Ciudades Intermedias…</vt:lpstr>
      <vt:lpstr>Presentación de PowerPoint</vt:lpstr>
      <vt:lpstr>5. Establecer una propuesta de desarrollo territorial integrado… </vt:lpstr>
      <vt:lpstr>Presentación de PowerPoint</vt:lpstr>
      <vt:lpstr>El programa: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Ciudades Inteligentes</dc:title>
  <dc:creator>carlos hugo molina</dc:creator>
  <cp:lastModifiedBy>Carlos Hugo Molina</cp:lastModifiedBy>
  <cp:revision>319</cp:revision>
  <dcterms:created xsi:type="dcterms:W3CDTF">2015-06-22T00:57:02Z</dcterms:created>
  <dcterms:modified xsi:type="dcterms:W3CDTF">2022-08-25T05:41:46Z</dcterms:modified>
</cp:coreProperties>
</file>