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89" r:id="rId4"/>
    <p:sldId id="284" r:id="rId5"/>
    <p:sldId id="258" r:id="rId6"/>
    <p:sldId id="290" r:id="rId7"/>
    <p:sldId id="291" r:id="rId8"/>
    <p:sldId id="267" r:id="rId9"/>
    <p:sldId id="293" r:id="rId10"/>
    <p:sldId id="274" r:id="rId11"/>
  </p:sldIdLst>
  <p:sldSz cx="12192000" cy="6858000"/>
  <p:notesSz cx="6889750" cy="967105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isco Herrera Tapia" initials="FHT" lastIdx="9" clrIdx="0">
    <p:extLst>
      <p:ext uri="{19B8F6BF-5375-455C-9EA6-DF929625EA0E}">
        <p15:presenceInfo xmlns:p15="http://schemas.microsoft.com/office/powerpoint/2012/main" userId="Francisco Herrera Tap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5558" cy="485232"/>
          </a:xfrm>
          <a:prstGeom prst="rect">
            <a:avLst/>
          </a:prstGeom>
        </p:spPr>
        <p:txBody>
          <a:bodyPr vert="horz" lIns="94631" tIns="47316" rIns="94631" bIns="47316" rtlCol="0"/>
          <a:lstStyle>
            <a:lvl1pPr algn="l">
              <a:defRPr sz="1200"/>
            </a:lvl1pPr>
          </a:lstStyle>
          <a:p>
            <a:endParaRPr lang="es-MX" dirty="0"/>
          </a:p>
        </p:txBody>
      </p:sp>
      <p:sp>
        <p:nvSpPr>
          <p:cNvPr id="3" name="Marcador de fecha 2"/>
          <p:cNvSpPr>
            <a:spLocks noGrp="1"/>
          </p:cNvSpPr>
          <p:nvPr>
            <p:ph type="dt" idx="1"/>
          </p:nvPr>
        </p:nvSpPr>
        <p:spPr>
          <a:xfrm>
            <a:off x="3902597" y="0"/>
            <a:ext cx="2985558" cy="485232"/>
          </a:xfrm>
          <a:prstGeom prst="rect">
            <a:avLst/>
          </a:prstGeom>
        </p:spPr>
        <p:txBody>
          <a:bodyPr vert="horz" lIns="94631" tIns="47316" rIns="94631" bIns="47316" rtlCol="0"/>
          <a:lstStyle>
            <a:lvl1pPr algn="r">
              <a:defRPr sz="1200"/>
            </a:lvl1pPr>
          </a:lstStyle>
          <a:p>
            <a:fld id="{4E85A427-FDD7-4461-BDAD-8FBF10E3B40E}" type="datetimeFigureOut">
              <a:rPr lang="es-MX" smtClean="0"/>
              <a:t>24/08/2022</a:t>
            </a:fld>
            <a:endParaRPr lang="es-MX" dirty="0"/>
          </a:p>
        </p:txBody>
      </p:sp>
      <p:sp>
        <p:nvSpPr>
          <p:cNvPr id="4" name="Marcador de imagen de diapositiva 3"/>
          <p:cNvSpPr>
            <a:spLocks noGrp="1" noRot="1" noChangeAspect="1"/>
          </p:cNvSpPr>
          <p:nvPr>
            <p:ph type="sldImg" idx="2"/>
          </p:nvPr>
        </p:nvSpPr>
        <p:spPr>
          <a:xfrm>
            <a:off x="542925" y="1208088"/>
            <a:ext cx="5803900" cy="3265487"/>
          </a:xfrm>
          <a:prstGeom prst="rect">
            <a:avLst/>
          </a:prstGeom>
          <a:noFill/>
          <a:ln w="12700">
            <a:solidFill>
              <a:prstClr val="black"/>
            </a:solidFill>
          </a:ln>
        </p:spPr>
        <p:txBody>
          <a:bodyPr vert="horz" lIns="94631" tIns="47316" rIns="94631" bIns="47316" rtlCol="0" anchor="ctr"/>
          <a:lstStyle/>
          <a:p>
            <a:endParaRPr lang="es-MX" dirty="0"/>
          </a:p>
        </p:txBody>
      </p:sp>
      <p:sp>
        <p:nvSpPr>
          <p:cNvPr id="5" name="Marcador de notas 4"/>
          <p:cNvSpPr>
            <a:spLocks noGrp="1"/>
          </p:cNvSpPr>
          <p:nvPr>
            <p:ph type="body" sz="quarter" idx="3"/>
          </p:nvPr>
        </p:nvSpPr>
        <p:spPr>
          <a:xfrm>
            <a:off x="688975" y="4654193"/>
            <a:ext cx="5511800" cy="3807976"/>
          </a:xfrm>
          <a:prstGeom prst="rect">
            <a:avLst/>
          </a:prstGeom>
        </p:spPr>
        <p:txBody>
          <a:bodyPr vert="horz" lIns="94631" tIns="47316" rIns="94631" bIns="47316"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185820"/>
            <a:ext cx="2985558" cy="485231"/>
          </a:xfrm>
          <a:prstGeom prst="rect">
            <a:avLst/>
          </a:prstGeom>
        </p:spPr>
        <p:txBody>
          <a:bodyPr vert="horz" lIns="94631" tIns="47316" rIns="94631" bIns="47316"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902597" y="9185820"/>
            <a:ext cx="2985558" cy="485231"/>
          </a:xfrm>
          <a:prstGeom prst="rect">
            <a:avLst/>
          </a:prstGeom>
        </p:spPr>
        <p:txBody>
          <a:bodyPr vert="horz" lIns="94631" tIns="47316" rIns="94631" bIns="47316" rtlCol="0" anchor="b"/>
          <a:lstStyle>
            <a:lvl1pPr algn="r">
              <a:defRPr sz="1200"/>
            </a:lvl1pPr>
          </a:lstStyle>
          <a:p>
            <a:fld id="{F09B60BA-EA94-4621-9001-8FA91648CC7A}" type="slidenum">
              <a:rPr lang="es-MX" smtClean="0"/>
              <a:t>‹Nº›</a:t>
            </a:fld>
            <a:endParaRPr lang="es-MX" dirty="0"/>
          </a:p>
        </p:txBody>
      </p:sp>
    </p:spTree>
    <p:extLst>
      <p:ext uri="{BB962C8B-B14F-4D97-AF65-F5344CB8AC3E}">
        <p14:creationId xmlns:p14="http://schemas.microsoft.com/office/powerpoint/2010/main" val="2349572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415EEC48-8927-4325-B731-1DFB15A7932A}" type="datetimeFigureOut">
              <a:rPr lang="es-MX" smtClean="0"/>
              <a:t>24/08/2022</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21A2ABA5-DD8D-4957-A74A-CD7E72EE307C}" type="slidenum">
              <a:rPr lang="es-MX" smtClean="0"/>
              <a:t>‹Nº›</a:t>
            </a:fld>
            <a:endParaRPr lang="es-MX" dirty="0"/>
          </a:p>
        </p:txBody>
      </p:sp>
    </p:spTree>
    <p:extLst>
      <p:ext uri="{BB962C8B-B14F-4D97-AF65-F5344CB8AC3E}">
        <p14:creationId xmlns:p14="http://schemas.microsoft.com/office/powerpoint/2010/main" val="2048503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415EEC48-8927-4325-B731-1DFB15A7932A}" type="datetimeFigureOut">
              <a:rPr lang="es-MX" smtClean="0"/>
              <a:t>24/08/2022</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21A2ABA5-DD8D-4957-A74A-CD7E72EE307C}" type="slidenum">
              <a:rPr lang="es-MX" smtClean="0"/>
              <a:t>‹Nº›</a:t>
            </a:fld>
            <a:endParaRPr lang="es-MX" dirty="0"/>
          </a:p>
        </p:txBody>
      </p:sp>
    </p:spTree>
    <p:extLst>
      <p:ext uri="{BB962C8B-B14F-4D97-AF65-F5344CB8AC3E}">
        <p14:creationId xmlns:p14="http://schemas.microsoft.com/office/powerpoint/2010/main" val="870341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415EEC48-8927-4325-B731-1DFB15A7932A}" type="datetimeFigureOut">
              <a:rPr lang="es-MX" smtClean="0"/>
              <a:t>24/08/2022</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21A2ABA5-DD8D-4957-A74A-CD7E72EE307C}" type="slidenum">
              <a:rPr lang="es-MX" smtClean="0"/>
              <a:t>‹Nº›</a:t>
            </a:fld>
            <a:endParaRPr lang="es-MX" dirty="0"/>
          </a:p>
        </p:txBody>
      </p:sp>
    </p:spTree>
    <p:extLst>
      <p:ext uri="{BB962C8B-B14F-4D97-AF65-F5344CB8AC3E}">
        <p14:creationId xmlns:p14="http://schemas.microsoft.com/office/powerpoint/2010/main" val="1661256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415EEC48-8927-4325-B731-1DFB15A7932A}" type="datetimeFigureOut">
              <a:rPr lang="es-MX" smtClean="0"/>
              <a:t>24/08/2022</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21A2ABA5-DD8D-4957-A74A-CD7E72EE307C}" type="slidenum">
              <a:rPr lang="es-MX" smtClean="0"/>
              <a:t>‹Nº›</a:t>
            </a:fld>
            <a:endParaRPr lang="es-MX" dirty="0"/>
          </a:p>
        </p:txBody>
      </p:sp>
    </p:spTree>
    <p:extLst>
      <p:ext uri="{BB962C8B-B14F-4D97-AF65-F5344CB8AC3E}">
        <p14:creationId xmlns:p14="http://schemas.microsoft.com/office/powerpoint/2010/main" val="2298320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415EEC48-8927-4325-B731-1DFB15A7932A}" type="datetimeFigureOut">
              <a:rPr lang="es-MX" smtClean="0"/>
              <a:t>24/08/2022</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21A2ABA5-DD8D-4957-A74A-CD7E72EE307C}" type="slidenum">
              <a:rPr lang="es-MX" smtClean="0"/>
              <a:t>‹Nº›</a:t>
            </a:fld>
            <a:endParaRPr lang="es-MX" dirty="0"/>
          </a:p>
        </p:txBody>
      </p:sp>
    </p:spTree>
    <p:extLst>
      <p:ext uri="{BB962C8B-B14F-4D97-AF65-F5344CB8AC3E}">
        <p14:creationId xmlns:p14="http://schemas.microsoft.com/office/powerpoint/2010/main" val="3296521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415EEC48-8927-4325-B731-1DFB15A7932A}" type="datetimeFigureOut">
              <a:rPr lang="es-MX" smtClean="0"/>
              <a:t>24/08/2022</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21A2ABA5-DD8D-4957-A74A-CD7E72EE307C}" type="slidenum">
              <a:rPr lang="es-MX" smtClean="0"/>
              <a:t>‹Nº›</a:t>
            </a:fld>
            <a:endParaRPr lang="es-MX" dirty="0"/>
          </a:p>
        </p:txBody>
      </p:sp>
    </p:spTree>
    <p:extLst>
      <p:ext uri="{BB962C8B-B14F-4D97-AF65-F5344CB8AC3E}">
        <p14:creationId xmlns:p14="http://schemas.microsoft.com/office/powerpoint/2010/main" val="3286284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415EEC48-8927-4325-B731-1DFB15A7932A}" type="datetimeFigureOut">
              <a:rPr lang="es-MX" smtClean="0"/>
              <a:t>24/08/2022</a:t>
            </a:fld>
            <a:endParaRPr lang="es-MX" dirty="0"/>
          </a:p>
        </p:txBody>
      </p:sp>
      <p:sp>
        <p:nvSpPr>
          <p:cNvPr id="8" name="Marcador de pie de página 7"/>
          <p:cNvSpPr>
            <a:spLocks noGrp="1"/>
          </p:cNvSpPr>
          <p:nvPr>
            <p:ph type="ftr" sz="quarter" idx="11"/>
          </p:nvPr>
        </p:nvSpPr>
        <p:spPr/>
        <p:txBody>
          <a:bodyPr/>
          <a:lstStyle/>
          <a:p>
            <a:endParaRPr lang="es-MX" dirty="0"/>
          </a:p>
        </p:txBody>
      </p:sp>
      <p:sp>
        <p:nvSpPr>
          <p:cNvPr id="9" name="Marcador de número de diapositiva 8"/>
          <p:cNvSpPr>
            <a:spLocks noGrp="1"/>
          </p:cNvSpPr>
          <p:nvPr>
            <p:ph type="sldNum" sz="quarter" idx="12"/>
          </p:nvPr>
        </p:nvSpPr>
        <p:spPr/>
        <p:txBody>
          <a:bodyPr/>
          <a:lstStyle/>
          <a:p>
            <a:fld id="{21A2ABA5-DD8D-4957-A74A-CD7E72EE307C}" type="slidenum">
              <a:rPr lang="es-MX" smtClean="0"/>
              <a:t>‹Nº›</a:t>
            </a:fld>
            <a:endParaRPr lang="es-MX" dirty="0"/>
          </a:p>
        </p:txBody>
      </p:sp>
    </p:spTree>
    <p:extLst>
      <p:ext uri="{BB962C8B-B14F-4D97-AF65-F5344CB8AC3E}">
        <p14:creationId xmlns:p14="http://schemas.microsoft.com/office/powerpoint/2010/main" val="1827914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415EEC48-8927-4325-B731-1DFB15A7932A}" type="datetimeFigureOut">
              <a:rPr lang="es-MX" smtClean="0"/>
              <a:t>24/08/2022</a:t>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21A2ABA5-DD8D-4957-A74A-CD7E72EE307C}" type="slidenum">
              <a:rPr lang="es-MX" smtClean="0"/>
              <a:t>‹Nº›</a:t>
            </a:fld>
            <a:endParaRPr lang="es-MX" dirty="0"/>
          </a:p>
        </p:txBody>
      </p:sp>
    </p:spTree>
    <p:extLst>
      <p:ext uri="{BB962C8B-B14F-4D97-AF65-F5344CB8AC3E}">
        <p14:creationId xmlns:p14="http://schemas.microsoft.com/office/powerpoint/2010/main" val="1026559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15EEC48-8927-4325-B731-1DFB15A7932A}" type="datetimeFigureOut">
              <a:rPr lang="es-MX" smtClean="0"/>
              <a:t>24/08/2022</a:t>
            </a:fld>
            <a:endParaRPr lang="es-MX" dirty="0"/>
          </a:p>
        </p:txBody>
      </p:sp>
      <p:sp>
        <p:nvSpPr>
          <p:cNvPr id="3" name="Marcador de pie de página 2"/>
          <p:cNvSpPr>
            <a:spLocks noGrp="1"/>
          </p:cNvSpPr>
          <p:nvPr>
            <p:ph type="ftr" sz="quarter" idx="11"/>
          </p:nvPr>
        </p:nvSpPr>
        <p:spPr/>
        <p:txBody>
          <a:bodyPr/>
          <a:lstStyle/>
          <a:p>
            <a:endParaRPr lang="es-MX" dirty="0"/>
          </a:p>
        </p:txBody>
      </p:sp>
      <p:sp>
        <p:nvSpPr>
          <p:cNvPr id="4" name="Marcador de número de diapositiva 3"/>
          <p:cNvSpPr>
            <a:spLocks noGrp="1"/>
          </p:cNvSpPr>
          <p:nvPr>
            <p:ph type="sldNum" sz="quarter" idx="12"/>
          </p:nvPr>
        </p:nvSpPr>
        <p:spPr/>
        <p:txBody>
          <a:bodyPr/>
          <a:lstStyle/>
          <a:p>
            <a:fld id="{21A2ABA5-DD8D-4957-A74A-CD7E72EE307C}" type="slidenum">
              <a:rPr lang="es-MX" smtClean="0"/>
              <a:t>‹Nº›</a:t>
            </a:fld>
            <a:endParaRPr lang="es-MX" dirty="0"/>
          </a:p>
        </p:txBody>
      </p:sp>
    </p:spTree>
    <p:extLst>
      <p:ext uri="{BB962C8B-B14F-4D97-AF65-F5344CB8AC3E}">
        <p14:creationId xmlns:p14="http://schemas.microsoft.com/office/powerpoint/2010/main" val="3027160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415EEC48-8927-4325-B731-1DFB15A7932A}" type="datetimeFigureOut">
              <a:rPr lang="es-MX" smtClean="0"/>
              <a:t>24/08/2022</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21A2ABA5-DD8D-4957-A74A-CD7E72EE307C}" type="slidenum">
              <a:rPr lang="es-MX" smtClean="0"/>
              <a:t>‹Nº›</a:t>
            </a:fld>
            <a:endParaRPr lang="es-MX" dirty="0"/>
          </a:p>
        </p:txBody>
      </p:sp>
    </p:spTree>
    <p:extLst>
      <p:ext uri="{BB962C8B-B14F-4D97-AF65-F5344CB8AC3E}">
        <p14:creationId xmlns:p14="http://schemas.microsoft.com/office/powerpoint/2010/main" val="578861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415EEC48-8927-4325-B731-1DFB15A7932A}" type="datetimeFigureOut">
              <a:rPr lang="es-MX" smtClean="0"/>
              <a:t>24/08/2022</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21A2ABA5-DD8D-4957-A74A-CD7E72EE307C}" type="slidenum">
              <a:rPr lang="es-MX" smtClean="0"/>
              <a:t>‹Nº›</a:t>
            </a:fld>
            <a:endParaRPr lang="es-MX" dirty="0"/>
          </a:p>
        </p:txBody>
      </p:sp>
    </p:spTree>
    <p:extLst>
      <p:ext uri="{BB962C8B-B14F-4D97-AF65-F5344CB8AC3E}">
        <p14:creationId xmlns:p14="http://schemas.microsoft.com/office/powerpoint/2010/main" val="2929675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EEC48-8927-4325-B731-1DFB15A7932A}" type="datetimeFigureOut">
              <a:rPr lang="es-MX" smtClean="0"/>
              <a:t>24/08/2022</a:t>
            </a:fld>
            <a:endParaRPr lang="es-MX"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A2ABA5-DD8D-4957-A74A-CD7E72EE307C}" type="slidenum">
              <a:rPr lang="es-MX" smtClean="0"/>
              <a:t>‹Nº›</a:t>
            </a:fld>
            <a:endParaRPr lang="es-MX" dirty="0"/>
          </a:p>
        </p:txBody>
      </p:sp>
    </p:spTree>
    <p:extLst>
      <p:ext uri="{BB962C8B-B14F-4D97-AF65-F5344CB8AC3E}">
        <p14:creationId xmlns:p14="http://schemas.microsoft.com/office/powerpoint/2010/main" val="3992864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fherrerat@uaemex.mx"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14771" y="5537407"/>
            <a:ext cx="5347854" cy="1477328"/>
          </a:xfrm>
          <a:prstGeom prst="rect">
            <a:avLst/>
          </a:prstGeom>
          <a:noFill/>
        </p:spPr>
        <p:txBody>
          <a:bodyPr wrap="square" rtlCol="0">
            <a:spAutoFit/>
          </a:bodyPr>
          <a:lstStyle/>
          <a:p>
            <a:pPr algn="ctr"/>
            <a:r>
              <a:rPr lang="es-MX" b="1" dirty="0"/>
              <a:t>Francisco Herrera Tapia</a:t>
            </a:r>
          </a:p>
          <a:p>
            <a:pPr algn="ctr"/>
            <a:r>
              <a:rPr lang="es-MX" b="1" dirty="0"/>
              <a:t>#UAEMéx</a:t>
            </a:r>
          </a:p>
          <a:p>
            <a:pPr algn="ctr"/>
            <a:r>
              <a:rPr lang="es-MX" b="1" dirty="0">
                <a:hlinkClick r:id="rId2"/>
              </a:rPr>
              <a:t>fherrerat@uaemex.mx</a:t>
            </a:r>
            <a:endParaRPr lang="es-MX" b="1" dirty="0"/>
          </a:p>
          <a:p>
            <a:pPr algn="ctr"/>
            <a:endParaRPr lang="es-MX" b="1" dirty="0"/>
          </a:p>
          <a:p>
            <a:pPr algn="ctr"/>
            <a:endParaRPr lang="es-MX" b="1" dirty="0"/>
          </a:p>
        </p:txBody>
      </p:sp>
      <p:pic>
        <p:nvPicPr>
          <p:cNvPr id="2" name="Imagen 1">
            <a:extLst>
              <a:ext uri="{FF2B5EF4-FFF2-40B4-BE49-F238E27FC236}">
                <a16:creationId xmlns:a16="http://schemas.microsoft.com/office/drawing/2014/main" id="{0CA1F95B-6D3F-45AC-B311-A495CDDF0EE7}"/>
              </a:ext>
            </a:extLst>
          </p:cNvPr>
          <p:cNvPicPr>
            <a:picLocks noChangeAspect="1"/>
          </p:cNvPicPr>
          <p:nvPr/>
        </p:nvPicPr>
        <p:blipFill>
          <a:blip r:embed="rId3"/>
          <a:stretch>
            <a:fillRect/>
          </a:stretch>
        </p:blipFill>
        <p:spPr>
          <a:xfrm>
            <a:off x="9520210" y="312209"/>
            <a:ext cx="2209151" cy="1569660"/>
          </a:xfrm>
          <a:prstGeom prst="rect">
            <a:avLst/>
          </a:prstGeom>
        </p:spPr>
      </p:pic>
      <p:sp>
        <p:nvSpPr>
          <p:cNvPr id="13" name="CuadroTexto 12">
            <a:extLst>
              <a:ext uri="{FF2B5EF4-FFF2-40B4-BE49-F238E27FC236}">
                <a16:creationId xmlns:a16="http://schemas.microsoft.com/office/drawing/2014/main" id="{E53BB48D-2FB2-4878-8BE7-54D0F0337156}"/>
              </a:ext>
            </a:extLst>
          </p:cNvPr>
          <p:cNvSpPr txBox="1"/>
          <p:nvPr/>
        </p:nvSpPr>
        <p:spPr>
          <a:xfrm>
            <a:off x="566283" y="2847203"/>
            <a:ext cx="10812917" cy="1938992"/>
          </a:xfrm>
          <a:prstGeom prst="rect">
            <a:avLst/>
          </a:prstGeom>
          <a:noFill/>
        </p:spPr>
        <p:txBody>
          <a:bodyPr wrap="square">
            <a:spAutoFit/>
          </a:bodyPr>
          <a:lstStyle/>
          <a:p>
            <a:pPr algn="ctr"/>
            <a:r>
              <a:rPr lang="es-ES" sz="2800" b="1" dirty="0">
                <a:solidFill>
                  <a:srgbClr val="0070C0"/>
                </a:solidFill>
              </a:rPr>
              <a:t>Propuestas para la reactivación económica y social: Identificando experiencias de desarrollo, innovadoras y solidarias.</a:t>
            </a:r>
          </a:p>
          <a:p>
            <a:pPr algn="ctr"/>
            <a:r>
              <a:rPr lang="es-ES" sz="3200" b="1" dirty="0">
                <a:solidFill>
                  <a:srgbClr val="0070C0"/>
                </a:solidFill>
              </a:rPr>
              <a:t>“Lecciones y desafíos de un proceso en construcción en Latinoamérica”</a:t>
            </a:r>
          </a:p>
        </p:txBody>
      </p:sp>
      <p:sp>
        <p:nvSpPr>
          <p:cNvPr id="8" name="CuadroTexto 7">
            <a:extLst>
              <a:ext uri="{FF2B5EF4-FFF2-40B4-BE49-F238E27FC236}">
                <a16:creationId xmlns:a16="http://schemas.microsoft.com/office/drawing/2014/main" id="{0A3237E1-4A77-4234-8AC3-1B6B33571F04}"/>
              </a:ext>
            </a:extLst>
          </p:cNvPr>
          <p:cNvSpPr txBox="1"/>
          <p:nvPr/>
        </p:nvSpPr>
        <p:spPr>
          <a:xfrm>
            <a:off x="3011557" y="224828"/>
            <a:ext cx="6649278" cy="1569660"/>
          </a:xfrm>
          <a:prstGeom prst="rect">
            <a:avLst/>
          </a:prstGeom>
          <a:noFill/>
        </p:spPr>
        <p:txBody>
          <a:bodyPr wrap="square">
            <a:spAutoFit/>
          </a:bodyPr>
          <a:lstStyle/>
          <a:p>
            <a:pPr algn="ctr"/>
            <a:endParaRPr lang="es-ES" sz="3200" b="1" dirty="0">
              <a:solidFill>
                <a:srgbClr val="C00000"/>
              </a:solidFill>
            </a:endParaRPr>
          </a:p>
          <a:p>
            <a:pPr algn="ctr"/>
            <a:r>
              <a:rPr lang="es-ES" sz="3200" b="1" dirty="0">
                <a:solidFill>
                  <a:srgbClr val="C00000"/>
                </a:solidFill>
              </a:rPr>
              <a:t>XII Encuentro Internacional de Ciudades Intermedias</a:t>
            </a:r>
          </a:p>
        </p:txBody>
      </p:sp>
      <p:pic>
        <p:nvPicPr>
          <p:cNvPr id="3" name="Imagen 2">
            <a:extLst>
              <a:ext uri="{FF2B5EF4-FFF2-40B4-BE49-F238E27FC236}">
                <a16:creationId xmlns:a16="http://schemas.microsoft.com/office/drawing/2014/main" id="{E843EBDA-8BFD-599D-ACA5-085908DB2222}"/>
              </a:ext>
            </a:extLst>
          </p:cNvPr>
          <p:cNvPicPr>
            <a:picLocks noChangeAspect="1"/>
          </p:cNvPicPr>
          <p:nvPr/>
        </p:nvPicPr>
        <p:blipFill>
          <a:blip r:embed="rId4"/>
          <a:stretch>
            <a:fillRect/>
          </a:stretch>
        </p:blipFill>
        <p:spPr>
          <a:xfrm>
            <a:off x="797616" y="379550"/>
            <a:ext cx="2705100" cy="1685925"/>
          </a:xfrm>
          <a:prstGeom prst="rect">
            <a:avLst/>
          </a:prstGeom>
        </p:spPr>
      </p:pic>
      <p:pic>
        <p:nvPicPr>
          <p:cNvPr id="6" name="Imagen 5">
            <a:extLst>
              <a:ext uri="{FF2B5EF4-FFF2-40B4-BE49-F238E27FC236}">
                <a16:creationId xmlns:a16="http://schemas.microsoft.com/office/drawing/2014/main" id="{DB1F7393-FB36-845E-1004-D9D5CC6187A7}"/>
              </a:ext>
            </a:extLst>
          </p:cNvPr>
          <p:cNvPicPr>
            <a:picLocks noChangeAspect="1"/>
          </p:cNvPicPr>
          <p:nvPr/>
        </p:nvPicPr>
        <p:blipFill>
          <a:blip r:embed="rId5"/>
          <a:stretch>
            <a:fillRect/>
          </a:stretch>
        </p:blipFill>
        <p:spPr>
          <a:xfrm>
            <a:off x="6501614" y="4976131"/>
            <a:ext cx="4629572" cy="1620350"/>
          </a:xfrm>
          <a:prstGeom prst="rect">
            <a:avLst/>
          </a:prstGeom>
        </p:spPr>
      </p:pic>
    </p:spTree>
    <p:extLst>
      <p:ext uri="{BB962C8B-B14F-4D97-AF65-F5344CB8AC3E}">
        <p14:creationId xmlns:p14="http://schemas.microsoft.com/office/powerpoint/2010/main" val="314003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p:cNvSpPr>
            <a:spLocks noGrp="1"/>
          </p:cNvSpPr>
          <p:nvPr>
            <p:ph idx="1"/>
          </p:nvPr>
        </p:nvSpPr>
        <p:spPr>
          <a:xfrm>
            <a:off x="938127" y="4579197"/>
            <a:ext cx="6897626" cy="1399223"/>
          </a:xfrm>
        </p:spPr>
        <p:txBody>
          <a:bodyPr anchor="ctr">
            <a:normAutofit fontScale="85000" lnSpcReduction="20000"/>
          </a:bodyPr>
          <a:lstStyle/>
          <a:p>
            <a:pPr marL="0" indent="0">
              <a:buNone/>
            </a:pPr>
            <a:endParaRPr lang="es-MX" sz="1500" dirty="0"/>
          </a:p>
          <a:p>
            <a:pPr marL="0" indent="0">
              <a:buNone/>
            </a:pPr>
            <a:endParaRPr lang="es-MX" sz="1500" dirty="0"/>
          </a:p>
          <a:p>
            <a:pPr marL="0" indent="0">
              <a:buNone/>
            </a:pPr>
            <a:endParaRPr lang="es-MX" sz="3200" b="1" i="1" dirty="0"/>
          </a:p>
          <a:p>
            <a:pPr marL="0" indent="0">
              <a:buNone/>
            </a:pPr>
            <a:r>
              <a:rPr lang="es-MX" sz="3200" b="1" i="1" dirty="0"/>
              <a:t>¡Gracias!</a:t>
            </a:r>
          </a:p>
          <a:p>
            <a:pPr marL="0" indent="0">
              <a:buNone/>
            </a:pPr>
            <a:endParaRPr lang="es-MX" sz="1500" dirty="0"/>
          </a:p>
        </p:txBody>
      </p:sp>
      <p:sp>
        <p:nvSpPr>
          <p:cNvPr id="11" name="CuadroTexto 10">
            <a:extLst>
              <a:ext uri="{FF2B5EF4-FFF2-40B4-BE49-F238E27FC236}">
                <a16:creationId xmlns:a16="http://schemas.microsoft.com/office/drawing/2014/main" id="{57CAF068-3C02-0A93-9789-9546BF1C0392}"/>
              </a:ext>
            </a:extLst>
          </p:cNvPr>
          <p:cNvSpPr txBox="1"/>
          <p:nvPr/>
        </p:nvSpPr>
        <p:spPr>
          <a:xfrm>
            <a:off x="4693928" y="4831052"/>
            <a:ext cx="7157344" cy="1754326"/>
          </a:xfrm>
          <a:prstGeom prst="rect">
            <a:avLst/>
          </a:prstGeom>
          <a:noFill/>
        </p:spPr>
        <p:txBody>
          <a:bodyPr wrap="square">
            <a:spAutoFit/>
          </a:bodyPr>
          <a:lstStyle/>
          <a:p>
            <a:r>
              <a:rPr lang="es-ES" b="1" i="1" dirty="0"/>
              <a:t>«Vivimos en una sociedad absolutamente dependiente de la ciencia y la tecnología y, sin embargo, nos las hemos arreglado para que casi nadie entienda la ciencia y la tecnología. Y esa es una receta clara para el desastre»</a:t>
            </a:r>
          </a:p>
          <a:p>
            <a:endParaRPr lang="es-ES" b="1" i="1" dirty="0"/>
          </a:p>
          <a:p>
            <a:r>
              <a:rPr lang="es-ES" b="1" i="1" dirty="0"/>
              <a:t>Carl Sagan</a:t>
            </a:r>
            <a:endParaRPr lang="es-MX" b="1" i="1" dirty="0"/>
          </a:p>
        </p:txBody>
      </p:sp>
    </p:spTree>
    <p:extLst>
      <p:ext uri="{BB962C8B-B14F-4D97-AF65-F5344CB8AC3E}">
        <p14:creationId xmlns:p14="http://schemas.microsoft.com/office/powerpoint/2010/main" val="3265732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 name="Rectangle 11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8435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p:cNvSpPr>
            <a:spLocks noGrp="1"/>
          </p:cNvSpPr>
          <p:nvPr>
            <p:ph type="ctrTitle"/>
          </p:nvPr>
        </p:nvSpPr>
        <p:spPr>
          <a:xfrm>
            <a:off x="524256" y="4767072"/>
            <a:ext cx="6594189" cy="1625210"/>
          </a:xfrm>
        </p:spPr>
        <p:txBody>
          <a:bodyPr vert="horz" lIns="91440" tIns="45720" rIns="91440" bIns="45720" rtlCol="0" anchor="ctr">
            <a:normAutofit/>
          </a:bodyPr>
          <a:lstStyle/>
          <a:p>
            <a:pPr algn="r"/>
            <a:r>
              <a:rPr lang="en-US" sz="4400" b="1" dirty="0" err="1">
                <a:solidFill>
                  <a:srgbClr val="FFFFFF"/>
                </a:solidFill>
              </a:rPr>
              <a:t>Objetivos</a:t>
            </a:r>
            <a:r>
              <a:rPr lang="en-US" sz="4400" b="1" dirty="0">
                <a:solidFill>
                  <a:srgbClr val="FFFFFF"/>
                </a:solidFill>
              </a:rPr>
              <a:t> </a:t>
            </a:r>
          </a:p>
        </p:txBody>
      </p:sp>
      <p:pic>
        <p:nvPicPr>
          <p:cNvPr id="4" name="Imagen 3">
            <a:extLst>
              <a:ext uri="{FF2B5EF4-FFF2-40B4-BE49-F238E27FC236}">
                <a16:creationId xmlns:a16="http://schemas.microsoft.com/office/drawing/2014/main" id="{C1C950BC-DC39-12CA-DE29-00E3D8DADFA5}"/>
              </a:ext>
            </a:extLst>
          </p:cNvPr>
          <p:cNvPicPr>
            <a:picLocks noChangeAspect="1"/>
          </p:cNvPicPr>
          <p:nvPr/>
        </p:nvPicPr>
        <p:blipFill rotWithShape="1">
          <a:blip r:embed="rId2"/>
          <a:srcRect t="12493" r="1" b="1"/>
          <a:stretch/>
        </p:blipFill>
        <p:spPr>
          <a:xfrm>
            <a:off x="327547" y="321733"/>
            <a:ext cx="7058306" cy="4107392"/>
          </a:xfrm>
          <a:prstGeom prst="rect">
            <a:avLst/>
          </a:prstGeom>
        </p:spPr>
      </p:pic>
      <p:sp>
        <p:nvSpPr>
          <p:cNvPr id="123" name="Rectangle 11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uadroTexto 4">
            <a:extLst>
              <a:ext uri="{FF2B5EF4-FFF2-40B4-BE49-F238E27FC236}">
                <a16:creationId xmlns:a16="http://schemas.microsoft.com/office/drawing/2014/main" id="{1DB8B9D0-9861-49FF-8587-D12E16C3A9C8}"/>
              </a:ext>
            </a:extLst>
          </p:cNvPr>
          <p:cNvSpPr txBox="1"/>
          <p:nvPr/>
        </p:nvSpPr>
        <p:spPr>
          <a:xfrm>
            <a:off x="8029319" y="917725"/>
            <a:ext cx="3424739" cy="4852362"/>
          </a:xfrm>
          <a:prstGeom prst="rect">
            <a:avLst/>
          </a:prstGeom>
        </p:spPr>
        <p:txBody>
          <a:bodyPr vert="horz" lIns="91440" tIns="45720" rIns="91440" bIns="45720" rtlCol="0" anchor="ctr">
            <a:normAutofit/>
          </a:bodyPr>
          <a:lstStyle/>
          <a:p>
            <a:pPr>
              <a:lnSpc>
                <a:spcPct val="90000"/>
              </a:lnSpc>
              <a:spcAft>
                <a:spcPts val="600"/>
              </a:spcAft>
            </a:pPr>
            <a:r>
              <a:rPr lang="en-US" sz="2000" b="1" dirty="0" err="1">
                <a:solidFill>
                  <a:srgbClr val="FFFFFF"/>
                </a:solidFill>
              </a:rPr>
              <a:t>Visibilizar</a:t>
            </a:r>
            <a:r>
              <a:rPr lang="en-US" sz="2000" b="1" dirty="0">
                <a:solidFill>
                  <a:srgbClr val="FFFFFF"/>
                </a:solidFill>
              </a:rPr>
              <a:t> la </a:t>
            </a:r>
            <a:r>
              <a:rPr lang="en-US" sz="2000" b="1" dirty="0" err="1">
                <a:solidFill>
                  <a:srgbClr val="FFFFFF"/>
                </a:solidFill>
              </a:rPr>
              <a:t>importancia</a:t>
            </a:r>
            <a:r>
              <a:rPr lang="en-US" sz="2000" b="1" dirty="0">
                <a:solidFill>
                  <a:srgbClr val="FFFFFF"/>
                </a:solidFill>
              </a:rPr>
              <a:t> de las </a:t>
            </a:r>
            <a:r>
              <a:rPr lang="en-US" sz="2000" b="1" dirty="0" err="1">
                <a:solidFill>
                  <a:srgbClr val="FFFFFF"/>
                </a:solidFill>
              </a:rPr>
              <a:t>ciudades</a:t>
            </a:r>
            <a:r>
              <a:rPr lang="en-US" sz="2000" b="1" dirty="0">
                <a:solidFill>
                  <a:srgbClr val="FFFFFF"/>
                </a:solidFill>
              </a:rPr>
              <a:t> </a:t>
            </a:r>
            <a:r>
              <a:rPr lang="en-US" sz="2000" b="1" dirty="0" err="1">
                <a:solidFill>
                  <a:srgbClr val="FFFFFF"/>
                </a:solidFill>
              </a:rPr>
              <a:t>intermedias</a:t>
            </a:r>
            <a:r>
              <a:rPr lang="en-US" sz="2000" b="1" dirty="0">
                <a:solidFill>
                  <a:srgbClr val="FFFFFF"/>
                </a:solidFill>
              </a:rPr>
              <a:t> </a:t>
            </a:r>
            <a:r>
              <a:rPr lang="en-US" sz="2000" b="1" dirty="0" err="1">
                <a:solidFill>
                  <a:srgbClr val="FFFFFF"/>
                </a:solidFill>
              </a:rPr>
              <a:t>como</a:t>
            </a:r>
            <a:r>
              <a:rPr lang="en-US" sz="2000" b="1" dirty="0">
                <a:solidFill>
                  <a:srgbClr val="FFFFFF"/>
                </a:solidFill>
              </a:rPr>
              <a:t> </a:t>
            </a:r>
            <a:r>
              <a:rPr lang="en-US" sz="2000" b="1" dirty="0" err="1">
                <a:solidFill>
                  <a:srgbClr val="FFFFFF"/>
                </a:solidFill>
              </a:rPr>
              <a:t>nodos</a:t>
            </a:r>
            <a:r>
              <a:rPr lang="en-US" sz="2000" b="1" dirty="0">
                <a:solidFill>
                  <a:srgbClr val="FFFFFF"/>
                </a:solidFill>
              </a:rPr>
              <a:t> de </a:t>
            </a:r>
            <a:r>
              <a:rPr lang="en-US" sz="2000" b="1" dirty="0" err="1">
                <a:solidFill>
                  <a:srgbClr val="FFFFFF"/>
                </a:solidFill>
              </a:rPr>
              <a:t>desarrollo</a:t>
            </a:r>
            <a:r>
              <a:rPr lang="en-US" sz="2000" b="1" dirty="0">
                <a:solidFill>
                  <a:srgbClr val="FFFFFF"/>
                </a:solidFill>
              </a:rPr>
              <a:t> territorial.</a:t>
            </a:r>
          </a:p>
          <a:p>
            <a:pPr>
              <a:lnSpc>
                <a:spcPct val="90000"/>
              </a:lnSpc>
              <a:spcAft>
                <a:spcPts val="600"/>
              </a:spcAft>
            </a:pPr>
            <a:endParaRPr lang="en-US" sz="2000" b="1" dirty="0">
              <a:solidFill>
                <a:srgbClr val="FFFFFF"/>
              </a:solidFill>
            </a:endParaRPr>
          </a:p>
          <a:p>
            <a:pPr>
              <a:lnSpc>
                <a:spcPct val="90000"/>
              </a:lnSpc>
              <a:spcAft>
                <a:spcPts val="600"/>
              </a:spcAft>
            </a:pPr>
            <a:r>
              <a:rPr lang="en-US" sz="2000" b="1" dirty="0" err="1">
                <a:solidFill>
                  <a:srgbClr val="FFFFFF"/>
                </a:solidFill>
              </a:rPr>
              <a:t>Identificar</a:t>
            </a:r>
            <a:r>
              <a:rPr lang="en-US" sz="2000" b="1" dirty="0">
                <a:solidFill>
                  <a:srgbClr val="FFFFFF"/>
                </a:solidFill>
              </a:rPr>
              <a:t> </a:t>
            </a:r>
            <a:r>
              <a:rPr lang="en-US" sz="2000" b="1" dirty="0" err="1">
                <a:solidFill>
                  <a:srgbClr val="FFFFFF"/>
                </a:solidFill>
              </a:rPr>
              <a:t>áreas</a:t>
            </a:r>
            <a:r>
              <a:rPr lang="en-US" sz="2000" b="1" dirty="0">
                <a:solidFill>
                  <a:srgbClr val="FFFFFF"/>
                </a:solidFill>
              </a:rPr>
              <a:t> de </a:t>
            </a:r>
            <a:r>
              <a:rPr lang="en-US" sz="2000" b="1" dirty="0" err="1">
                <a:solidFill>
                  <a:srgbClr val="FFFFFF"/>
                </a:solidFill>
              </a:rPr>
              <a:t>oportunidad</a:t>
            </a:r>
            <a:r>
              <a:rPr lang="en-US" sz="2000" b="1" dirty="0">
                <a:solidFill>
                  <a:srgbClr val="FFFFFF"/>
                </a:solidFill>
              </a:rPr>
              <a:t> y </a:t>
            </a:r>
            <a:r>
              <a:rPr lang="en-US" sz="2000" b="1" dirty="0" err="1">
                <a:solidFill>
                  <a:srgbClr val="FFFFFF"/>
                </a:solidFill>
              </a:rPr>
              <a:t>retos</a:t>
            </a:r>
            <a:r>
              <a:rPr lang="en-US" sz="2000" b="1" dirty="0">
                <a:solidFill>
                  <a:srgbClr val="FFFFFF"/>
                </a:solidFill>
              </a:rPr>
              <a:t> de las CI </a:t>
            </a:r>
            <a:r>
              <a:rPr lang="en-US" sz="2000" b="1" dirty="0" err="1">
                <a:solidFill>
                  <a:srgbClr val="FFFFFF"/>
                </a:solidFill>
              </a:rPr>
              <a:t>en</a:t>
            </a:r>
            <a:r>
              <a:rPr lang="en-US" sz="2000" b="1" dirty="0">
                <a:solidFill>
                  <a:srgbClr val="FFFFFF"/>
                </a:solidFill>
              </a:rPr>
              <a:t> </a:t>
            </a:r>
            <a:r>
              <a:rPr lang="en-US" sz="2000" b="1" dirty="0" err="1">
                <a:solidFill>
                  <a:srgbClr val="FFFFFF"/>
                </a:solidFill>
              </a:rPr>
              <a:t>el</a:t>
            </a:r>
            <a:r>
              <a:rPr lang="en-US" sz="2000" b="1" dirty="0">
                <a:solidFill>
                  <a:srgbClr val="FFFFFF"/>
                </a:solidFill>
              </a:rPr>
              <a:t> </a:t>
            </a:r>
            <a:r>
              <a:rPr lang="en-US" sz="2000" b="1" dirty="0" err="1">
                <a:solidFill>
                  <a:srgbClr val="FFFFFF"/>
                </a:solidFill>
              </a:rPr>
              <a:t>contexto</a:t>
            </a:r>
            <a:r>
              <a:rPr lang="en-US" sz="2000" b="1" dirty="0">
                <a:solidFill>
                  <a:srgbClr val="FFFFFF"/>
                </a:solidFill>
              </a:rPr>
              <a:t> de </a:t>
            </a:r>
            <a:r>
              <a:rPr lang="en-US" sz="2000" b="1" dirty="0" err="1">
                <a:solidFill>
                  <a:srgbClr val="FFFFFF"/>
                </a:solidFill>
              </a:rPr>
              <a:t>Latinoamérica</a:t>
            </a:r>
            <a:r>
              <a:rPr lang="en-US" sz="2000" b="1" dirty="0">
                <a:solidFill>
                  <a:srgbClr val="FFFFFF"/>
                </a:solidFill>
              </a:rPr>
              <a:t>.</a:t>
            </a:r>
          </a:p>
          <a:p>
            <a:pPr indent="-228600">
              <a:lnSpc>
                <a:spcPct val="90000"/>
              </a:lnSpc>
              <a:spcAft>
                <a:spcPts val="600"/>
              </a:spcAft>
              <a:buFont typeface="Arial" panose="020B0604020202020204" pitchFamily="34" charset="0"/>
              <a:buChar char="•"/>
            </a:pPr>
            <a:endParaRPr lang="en-US" sz="2000" b="1" dirty="0">
              <a:solidFill>
                <a:srgbClr val="FFFFFF"/>
              </a:solidFill>
            </a:endParaRPr>
          </a:p>
          <a:p>
            <a:pPr indent="-228600">
              <a:lnSpc>
                <a:spcPct val="90000"/>
              </a:lnSpc>
              <a:spcAft>
                <a:spcPts val="600"/>
              </a:spcAft>
              <a:buFont typeface="Arial" panose="020B0604020202020204" pitchFamily="34" charset="0"/>
              <a:buChar char="•"/>
            </a:pPr>
            <a:endParaRPr lang="en-US" sz="2000" b="1" dirty="0">
              <a:solidFill>
                <a:srgbClr val="FFFFFF"/>
              </a:solidFill>
            </a:endParaRPr>
          </a:p>
        </p:txBody>
      </p:sp>
    </p:spTree>
    <p:extLst>
      <p:ext uri="{BB962C8B-B14F-4D97-AF65-F5344CB8AC3E}">
        <p14:creationId xmlns:p14="http://schemas.microsoft.com/office/powerpoint/2010/main" val="963551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0" name="Rectangle 89">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ctrTitle"/>
          </p:nvPr>
        </p:nvSpPr>
        <p:spPr>
          <a:xfrm>
            <a:off x="6194716" y="739979"/>
            <a:ext cx="5334930" cy="1068502"/>
          </a:xfrm>
        </p:spPr>
        <p:txBody>
          <a:bodyPr vert="horz" lIns="91440" tIns="45720" rIns="91440" bIns="45720" rtlCol="0">
            <a:normAutofit fontScale="90000"/>
          </a:bodyPr>
          <a:lstStyle/>
          <a:p>
            <a:r>
              <a:rPr lang="en-US" b="1" dirty="0" err="1"/>
              <a:t>Principios</a:t>
            </a:r>
            <a:r>
              <a:rPr lang="en-US" b="1" dirty="0"/>
              <a:t> </a:t>
            </a:r>
            <a:r>
              <a:rPr lang="en-US" b="1" dirty="0" err="1"/>
              <a:t>orientadores</a:t>
            </a:r>
            <a:endParaRPr lang="en-US" b="1" dirty="0"/>
          </a:p>
        </p:txBody>
      </p:sp>
      <p:sp>
        <p:nvSpPr>
          <p:cNvPr id="3" name="Subtítulo 2"/>
          <p:cNvSpPr>
            <a:spLocks noGrp="1"/>
          </p:cNvSpPr>
          <p:nvPr>
            <p:ph type="subTitle" idx="1"/>
          </p:nvPr>
        </p:nvSpPr>
        <p:spPr>
          <a:xfrm>
            <a:off x="6333579" y="2504007"/>
            <a:ext cx="5334931" cy="4054371"/>
          </a:xfrm>
        </p:spPr>
        <p:txBody>
          <a:bodyPr vert="horz" lIns="91440" tIns="45720" rIns="91440" bIns="45720" rtlCol="0">
            <a:normAutofit/>
          </a:bodyPr>
          <a:lstStyle/>
          <a:p>
            <a:pPr marL="1143000" indent="-228600" algn="l">
              <a:buFont typeface="Arial" panose="020B0604020202020204" pitchFamily="34" charset="0"/>
              <a:buChar char="•"/>
            </a:pPr>
            <a:r>
              <a:rPr lang="en-US" b="1" dirty="0"/>
              <a:t>Derecho </a:t>
            </a:r>
            <a:r>
              <a:rPr lang="en-US" b="1" dirty="0" err="1"/>
              <a:t>humano</a:t>
            </a:r>
            <a:r>
              <a:rPr lang="en-US" b="1" dirty="0"/>
              <a:t> a la </a:t>
            </a:r>
            <a:r>
              <a:rPr lang="en-US" b="1" dirty="0" err="1"/>
              <a:t>ciencia</a:t>
            </a:r>
            <a:endParaRPr lang="en-US" b="1" dirty="0"/>
          </a:p>
          <a:p>
            <a:pPr marL="1143000" indent="-228600" algn="l">
              <a:buFont typeface="Arial" panose="020B0604020202020204" pitchFamily="34" charset="0"/>
              <a:buChar char="•"/>
            </a:pPr>
            <a:r>
              <a:rPr lang="en-US" b="1" dirty="0" err="1"/>
              <a:t>Transdisciplinariedad</a:t>
            </a:r>
            <a:endParaRPr lang="en-US" b="1" dirty="0"/>
          </a:p>
          <a:p>
            <a:pPr marL="1143000" indent="-228600" algn="l">
              <a:buFont typeface="Arial" panose="020B0604020202020204" pitchFamily="34" charset="0"/>
              <a:buChar char="•"/>
            </a:pPr>
            <a:r>
              <a:rPr lang="en-US" b="1" dirty="0" err="1"/>
              <a:t>Enfoque</a:t>
            </a:r>
            <a:r>
              <a:rPr lang="en-US" b="1" dirty="0"/>
              <a:t> territorial</a:t>
            </a:r>
          </a:p>
          <a:p>
            <a:pPr marL="1143000" indent="-228600" algn="l">
              <a:buFont typeface="Arial" panose="020B0604020202020204" pitchFamily="34" charset="0"/>
              <a:buChar char="•"/>
            </a:pPr>
            <a:r>
              <a:rPr lang="en-US" b="1" dirty="0" err="1"/>
              <a:t>Innovación</a:t>
            </a:r>
            <a:r>
              <a:rPr lang="en-US" b="1" dirty="0"/>
              <a:t> social</a:t>
            </a:r>
          </a:p>
          <a:p>
            <a:pPr marL="1143000" indent="-228600" algn="l">
              <a:buFont typeface="Arial" panose="020B0604020202020204" pitchFamily="34" charset="0"/>
              <a:buChar char="•"/>
            </a:pPr>
            <a:r>
              <a:rPr lang="en-US" b="1" dirty="0"/>
              <a:t>Redes de </a:t>
            </a:r>
            <a:r>
              <a:rPr lang="en-US" b="1" dirty="0" err="1"/>
              <a:t>colaboración</a:t>
            </a:r>
            <a:endParaRPr lang="en-US" b="1" dirty="0"/>
          </a:p>
          <a:p>
            <a:pPr marL="1143000" indent="-228600" algn="l">
              <a:buFont typeface="Arial" panose="020B0604020202020204" pitchFamily="34" charset="0"/>
              <a:buChar char="•"/>
            </a:pPr>
            <a:r>
              <a:rPr lang="en-US" b="1" dirty="0" err="1"/>
              <a:t>Sustentabilidad</a:t>
            </a:r>
            <a:endParaRPr lang="en-US" b="1" dirty="0"/>
          </a:p>
          <a:p>
            <a:pPr marL="1143000" indent="-228600" algn="l">
              <a:buFont typeface="Arial" panose="020B0604020202020204" pitchFamily="34" charset="0"/>
              <a:buChar char="•"/>
            </a:pPr>
            <a:r>
              <a:rPr lang="en-US" b="1" dirty="0"/>
              <a:t>Paz territorial</a:t>
            </a:r>
          </a:p>
          <a:p>
            <a:pPr marL="1143000" indent="-228600" algn="l">
              <a:buFont typeface="Arial" panose="020B0604020202020204" pitchFamily="34" charset="0"/>
              <a:buChar char="•"/>
            </a:pPr>
            <a:r>
              <a:rPr lang="en-US" b="1" dirty="0" err="1"/>
              <a:t>Inclusión</a:t>
            </a:r>
            <a:r>
              <a:rPr lang="en-US" b="1" dirty="0"/>
              <a:t> social</a:t>
            </a:r>
          </a:p>
          <a:p>
            <a:pPr indent="-228600" algn="l">
              <a:buFont typeface="Arial" panose="020B0604020202020204" pitchFamily="34" charset="0"/>
              <a:buChar char="•"/>
            </a:pPr>
            <a:endParaRPr lang="en-US" sz="1100" dirty="0"/>
          </a:p>
        </p:txBody>
      </p:sp>
      <p:sp>
        <p:nvSpPr>
          <p:cNvPr id="92" name="Freeform: Shape 91">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Freeform: Shape 93">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8" name="Freeform: Shape 97">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7" name="Imagen 6">
            <a:extLst>
              <a:ext uri="{FF2B5EF4-FFF2-40B4-BE49-F238E27FC236}">
                <a16:creationId xmlns:a16="http://schemas.microsoft.com/office/drawing/2014/main" id="{3CE14779-9169-53EB-0518-73D1DD0036BB}"/>
              </a:ext>
            </a:extLst>
          </p:cNvPr>
          <p:cNvPicPr>
            <a:picLocks noChangeAspect="1"/>
          </p:cNvPicPr>
          <p:nvPr/>
        </p:nvPicPr>
        <p:blipFill rotWithShape="1">
          <a:blip r:embed="rId2"/>
          <a:srcRect l="16721" r="16779" b="-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102" name="Freeform: Shape 101">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199101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26A33">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2 CuadroTexto"/>
          <p:cNvSpPr txBox="1"/>
          <p:nvPr/>
        </p:nvSpPr>
        <p:spPr>
          <a:xfrm>
            <a:off x="524256" y="4767072"/>
            <a:ext cx="6594189" cy="1625210"/>
          </a:xfrm>
          <a:prstGeom prst="rect">
            <a:avLst/>
          </a:prstGeom>
        </p:spPr>
        <p:txBody>
          <a:bodyPr vert="horz" lIns="91440" tIns="45720" rIns="91440" bIns="45720" rtlCol="0" anchor="ctr">
            <a:normAutofit/>
          </a:bodyPr>
          <a:lstStyle/>
          <a:p>
            <a:pPr marL="0" marR="0" lvl="0" indent="0" algn="r" fontAlgn="auto">
              <a:lnSpc>
                <a:spcPct val="90000"/>
              </a:lnSpc>
              <a:spcBef>
                <a:spcPct val="0"/>
              </a:spcBef>
              <a:spcAft>
                <a:spcPts val="600"/>
              </a:spcAft>
              <a:buClrTx/>
              <a:buSzTx/>
              <a:tabLst/>
              <a:defRPr/>
            </a:pPr>
            <a:r>
              <a:rPr lang="en-US" sz="3700" b="1" dirty="0">
                <a:solidFill>
                  <a:srgbClr val="FFFFFF"/>
                </a:solidFill>
                <a:latin typeface="+mj-lt"/>
                <a:ea typeface="+mj-ea"/>
                <a:cs typeface="+mj-cs"/>
              </a:rPr>
              <a:t>Bajo </a:t>
            </a:r>
            <a:r>
              <a:rPr lang="en-US" sz="3700" b="1" dirty="0" err="1">
                <a:solidFill>
                  <a:srgbClr val="FFFFFF"/>
                </a:solidFill>
                <a:latin typeface="+mj-lt"/>
                <a:ea typeface="+mj-ea"/>
                <a:cs typeface="+mj-cs"/>
              </a:rPr>
              <a:t>qué</a:t>
            </a:r>
            <a:r>
              <a:rPr lang="en-US" sz="3700" b="1" dirty="0">
                <a:solidFill>
                  <a:srgbClr val="FFFFFF"/>
                </a:solidFill>
                <a:latin typeface="+mj-lt"/>
                <a:ea typeface="+mj-ea"/>
                <a:cs typeface="+mj-cs"/>
              </a:rPr>
              <a:t> </a:t>
            </a:r>
            <a:r>
              <a:rPr lang="en-US" sz="3700" b="1" dirty="0" err="1">
                <a:solidFill>
                  <a:srgbClr val="FFFFFF"/>
                </a:solidFill>
                <a:latin typeface="+mj-lt"/>
                <a:ea typeface="+mj-ea"/>
                <a:cs typeface="+mj-cs"/>
              </a:rPr>
              <a:t>supuestos</a:t>
            </a:r>
            <a:r>
              <a:rPr lang="en-US" sz="3700" b="1" dirty="0">
                <a:solidFill>
                  <a:srgbClr val="FFFFFF"/>
                </a:solidFill>
                <a:latin typeface="+mj-lt"/>
                <a:ea typeface="+mj-ea"/>
                <a:cs typeface="+mj-cs"/>
              </a:rPr>
              <a:t> </a:t>
            </a:r>
            <a:r>
              <a:rPr lang="en-US" sz="3700" b="1" dirty="0" err="1">
                <a:solidFill>
                  <a:srgbClr val="FFFFFF"/>
                </a:solidFill>
                <a:latin typeface="+mj-lt"/>
                <a:ea typeface="+mj-ea"/>
                <a:cs typeface="+mj-cs"/>
              </a:rPr>
              <a:t>teóricos</a:t>
            </a:r>
            <a:r>
              <a:rPr lang="en-US" sz="3700" b="1" dirty="0">
                <a:solidFill>
                  <a:srgbClr val="FFFFFF"/>
                </a:solidFill>
                <a:latin typeface="+mj-lt"/>
                <a:ea typeface="+mj-ea"/>
                <a:cs typeface="+mj-cs"/>
              </a:rPr>
              <a:t> </a:t>
            </a:r>
            <a:r>
              <a:rPr lang="en-US" sz="3700" b="1" dirty="0" err="1">
                <a:solidFill>
                  <a:srgbClr val="FFFFFF"/>
                </a:solidFill>
                <a:latin typeface="+mj-lt"/>
                <a:ea typeface="+mj-ea"/>
                <a:cs typeface="+mj-cs"/>
              </a:rPr>
              <a:t>podemos</a:t>
            </a:r>
            <a:r>
              <a:rPr lang="en-US" sz="3700" b="1" dirty="0">
                <a:solidFill>
                  <a:srgbClr val="FFFFFF"/>
                </a:solidFill>
                <a:latin typeface="+mj-lt"/>
                <a:ea typeface="+mj-ea"/>
                <a:cs typeface="+mj-cs"/>
              </a:rPr>
              <a:t> </a:t>
            </a:r>
            <a:r>
              <a:rPr lang="en-US" sz="3700" b="1" dirty="0" err="1">
                <a:solidFill>
                  <a:srgbClr val="FFFFFF"/>
                </a:solidFill>
                <a:latin typeface="+mj-lt"/>
                <a:ea typeface="+mj-ea"/>
                <a:cs typeface="+mj-cs"/>
              </a:rPr>
              <a:t>estudiar</a:t>
            </a:r>
            <a:r>
              <a:rPr lang="en-US" sz="3700" b="1" dirty="0">
                <a:solidFill>
                  <a:srgbClr val="FFFFFF"/>
                </a:solidFill>
                <a:latin typeface="+mj-lt"/>
                <a:ea typeface="+mj-ea"/>
                <a:cs typeface="+mj-cs"/>
              </a:rPr>
              <a:t> las </a:t>
            </a:r>
            <a:r>
              <a:rPr lang="en-US" sz="3700" b="1" dirty="0" err="1">
                <a:solidFill>
                  <a:srgbClr val="FFFFFF"/>
                </a:solidFill>
                <a:latin typeface="+mj-lt"/>
                <a:ea typeface="+mj-ea"/>
                <a:cs typeface="+mj-cs"/>
              </a:rPr>
              <a:t>ciudades</a:t>
            </a:r>
            <a:r>
              <a:rPr lang="en-US" sz="3700" b="1" dirty="0">
                <a:solidFill>
                  <a:srgbClr val="FFFFFF"/>
                </a:solidFill>
                <a:latin typeface="+mj-lt"/>
                <a:ea typeface="+mj-ea"/>
                <a:cs typeface="+mj-cs"/>
              </a:rPr>
              <a:t> </a:t>
            </a:r>
            <a:r>
              <a:rPr lang="en-US" sz="3700" b="1" dirty="0" err="1">
                <a:solidFill>
                  <a:srgbClr val="FFFFFF"/>
                </a:solidFill>
                <a:latin typeface="+mj-lt"/>
                <a:ea typeface="+mj-ea"/>
                <a:cs typeface="+mj-cs"/>
              </a:rPr>
              <a:t>intermedias</a:t>
            </a:r>
            <a:r>
              <a:rPr lang="en-US" sz="3700" b="1" dirty="0">
                <a:solidFill>
                  <a:srgbClr val="FFFFFF"/>
                </a:solidFill>
                <a:latin typeface="+mj-lt"/>
                <a:ea typeface="+mj-ea"/>
                <a:cs typeface="+mj-cs"/>
              </a:rPr>
              <a:t> </a:t>
            </a:r>
            <a:endParaRPr kumimoji="0" lang="en-US" sz="3700" b="1" i="0" u="none" strike="noStrike" cap="none" spc="0" normalizeH="0" baseline="0" noProof="0" dirty="0">
              <a:ln>
                <a:noFill/>
              </a:ln>
              <a:solidFill>
                <a:srgbClr val="FFFFFF"/>
              </a:solidFill>
              <a:effectLst/>
              <a:uLnTx/>
              <a:uFillTx/>
              <a:latin typeface="+mj-lt"/>
              <a:ea typeface="+mj-ea"/>
              <a:cs typeface="+mj-cs"/>
            </a:endParaRPr>
          </a:p>
        </p:txBody>
      </p:sp>
      <p:pic>
        <p:nvPicPr>
          <p:cNvPr id="7" name="Imagen 6" descr="Un grupo de libros en una mesa&#10;&#10;Descripción generada automáticamente con confianza baja">
            <a:extLst>
              <a:ext uri="{FF2B5EF4-FFF2-40B4-BE49-F238E27FC236}">
                <a16:creationId xmlns:a16="http://schemas.microsoft.com/office/drawing/2014/main" id="{9856D5E5-7A69-68B3-B2F2-FBB8C70FB23A}"/>
              </a:ext>
            </a:extLst>
          </p:cNvPr>
          <p:cNvPicPr>
            <a:picLocks noChangeAspect="1"/>
          </p:cNvPicPr>
          <p:nvPr/>
        </p:nvPicPr>
        <p:blipFill rotWithShape="1">
          <a:blip r:embed="rId2"/>
          <a:srcRect l="11549" r="6825" b="1"/>
          <a:stretch/>
        </p:blipFill>
        <p:spPr>
          <a:xfrm>
            <a:off x="327547" y="321733"/>
            <a:ext cx="7058306" cy="4107392"/>
          </a:xfrm>
          <a:prstGeom prst="rect">
            <a:avLst/>
          </a:prstGeom>
        </p:spPr>
      </p:pic>
      <p:sp>
        <p:nvSpPr>
          <p:cNvPr id="137"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2 Marcador de contenido"/>
          <p:cNvSpPr txBox="1">
            <a:spLocks/>
          </p:cNvSpPr>
          <p:nvPr/>
        </p:nvSpPr>
        <p:spPr>
          <a:xfrm>
            <a:off x="7528840" y="321732"/>
            <a:ext cx="4335613" cy="6214534"/>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228600" fontAlgn="auto">
              <a:lnSpc>
                <a:spcPct val="90000"/>
              </a:lnSpc>
              <a:spcBef>
                <a:spcPct val="20000"/>
              </a:spcBef>
              <a:spcAft>
                <a:spcPts val="0"/>
              </a:spcAft>
              <a:buClrTx/>
              <a:buSzTx/>
              <a:tabLst/>
              <a:defRPr/>
            </a:pPr>
            <a:r>
              <a:rPr kumimoji="0" lang="en-US" sz="1400" b="0" i="0" u="none" strike="noStrike" cap="none" spc="0" normalizeH="0" baseline="0" noProof="0" dirty="0" err="1">
                <a:ln>
                  <a:noFill/>
                </a:ln>
                <a:effectLst/>
                <a:uLnTx/>
                <a:uFillTx/>
              </a:rPr>
              <a:t>Respondiendo</a:t>
            </a:r>
            <a:r>
              <a:rPr kumimoji="0" lang="en-US" sz="1400" b="0" i="0" u="none" strike="noStrike" cap="none" spc="0" normalizeH="0" baseline="0" noProof="0" dirty="0">
                <a:ln>
                  <a:noFill/>
                </a:ln>
                <a:effectLst/>
                <a:uLnTx/>
                <a:uFillTx/>
              </a:rPr>
              <a:t> a </a:t>
            </a:r>
            <a:r>
              <a:rPr kumimoji="0" lang="en-US" sz="1400" b="0" i="0" u="none" strike="noStrike" cap="none" spc="0" normalizeH="0" baseline="0" noProof="0" dirty="0" err="1">
                <a:ln>
                  <a:noFill/>
                </a:ln>
                <a:effectLst/>
                <a:uLnTx/>
                <a:uFillTx/>
              </a:rPr>
              <a:t>problemas</a:t>
            </a:r>
            <a:r>
              <a:rPr kumimoji="0" lang="en-US" sz="1400" b="0" i="0" u="none" strike="noStrike" cap="none" spc="0" normalizeH="0" baseline="0" noProof="0" dirty="0">
                <a:ln>
                  <a:noFill/>
                </a:ln>
                <a:effectLst/>
                <a:uLnTx/>
                <a:uFillTx/>
              </a:rPr>
              <a:t> </a:t>
            </a:r>
            <a:r>
              <a:rPr kumimoji="0" lang="en-US" sz="1400" b="0" i="0" u="none" strike="noStrike" cap="none" spc="0" normalizeH="0" baseline="0" noProof="0" dirty="0" err="1">
                <a:ln>
                  <a:noFill/>
                </a:ln>
                <a:effectLst/>
                <a:uLnTx/>
                <a:uFillTx/>
              </a:rPr>
              <a:t>en</a:t>
            </a:r>
            <a:r>
              <a:rPr kumimoji="0" lang="en-US" sz="1400" b="0" i="0" u="none" strike="noStrike" cap="none" spc="0" normalizeH="0" baseline="0" noProof="0" dirty="0">
                <a:ln>
                  <a:noFill/>
                </a:ln>
                <a:effectLst/>
                <a:uLnTx/>
                <a:uFillTx/>
              </a:rPr>
              <a:t> la </a:t>
            </a:r>
            <a:r>
              <a:rPr kumimoji="0" lang="en-US" sz="1400" b="0" i="0" u="none" strike="noStrike" cap="none" spc="0" normalizeH="0" baseline="0" noProof="0" dirty="0" err="1">
                <a:ln>
                  <a:noFill/>
                </a:ln>
                <a:effectLst/>
                <a:uLnTx/>
                <a:uFillTx/>
              </a:rPr>
              <a:t>sociedad</a:t>
            </a:r>
            <a:r>
              <a:rPr kumimoji="0" lang="en-US" sz="1400" b="0" i="0" u="none" strike="noStrike" cap="none" spc="0" normalizeH="0" baseline="0" noProof="0" dirty="0">
                <a:ln>
                  <a:noFill/>
                </a:ln>
                <a:effectLst/>
                <a:uLnTx/>
                <a:uFillTx/>
              </a:rPr>
              <a:t>, </a:t>
            </a:r>
            <a:r>
              <a:rPr kumimoji="0" lang="en-US" sz="1400" b="0" i="0" u="none" strike="noStrike" cap="none" spc="0" normalizeH="0" baseline="0" noProof="0" dirty="0" err="1">
                <a:ln>
                  <a:noFill/>
                </a:ln>
                <a:effectLst/>
                <a:uLnTx/>
                <a:uFillTx/>
              </a:rPr>
              <a:t>los</a:t>
            </a:r>
            <a:r>
              <a:rPr kumimoji="0" lang="en-US" sz="1400" b="0" i="0" u="none" strike="noStrike" cap="none" spc="0" normalizeH="0" baseline="0" noProof="0" dirty="0">
                <a:ln>
                  <a:noFill/>
                </a:ln>
                <a:effectLst/>
                <a:uLnTx/>
                <a:uFillTx/>
              </a:rPr>
              <a:t> </a:t>
            </a:r>
            <a:r>
              <a:rPr kumimoji="0" lang="en-US" sz="1400" b="0" i="0" u="none" strike="noStrike" cap="none" spc="0" normalizeH="0" baseline="0" noProof="0" dirty="0" err="1">
                <a:ln>
                  <a:noFill/>
                </a:ln>
                <a:effectLst/>
                <a:uLnTx/>
                <a:uFillTx/>
              </a:rPr>
              <a:t>territorios</a:t>
            </a:r>
            <a:r>
              <a:rPr kumimoji="0" lang="en-US" sz="1400" b="0" i="0" u="none" strike="noStrike" cap="none" spc="0" normalizeH="0" baseline="0" noProof="0" dirty="0">
                <a:ln>
                  <a:noFill/>
                </a:ln>
                <a:effectLst/>
                <a:uLnTx/>
                <a:uFillTx/>
              </a:rPr>
              <a:t> o </a:t>
            </a:r>
            <a:r>
              <a:rPr kumimoji="0" lang="en-US" sz="1400" b="0" i="0" u="none" strike="noStrike" cap="none" spc="0" normalizeH="0" baseline="0" noProof="0" dirty="0" err="1">
                <a:ln>
                  <a:noFill/>
                </a:ln>
                <a:effectLst/>
                <a:uLnTx/>
                <a:uFillTx/>
              </a:rPr>
              <a:t>sectores</a:t>
            </a:r>
            <a:r>
              <a:rPr kumimoji="0" lang="en-US" sz="1400" b="0" i="0" u="none" strike="noStrike" cap="none" spc="0" normalizeH="0" baseline="0" noProof="0" dirty="0">
                <a:ln>
                  <a:noFill/>
                </a:ln>
                <a:effectLst/>
                <a:uLnTx/>
                <a:uFillTx/>
              </a:rPr>
              <a:t>. </a:t>
            </a:r>
            <a:r>
              <a:rPr kumimoji="0" lang="en-US" sz="1400" b="1" i="0" u="none" strike="noStrike" cap="none" spc="0" normalizeH="0" baseline="0" noProof="0" dirty="0">
                <a:ln>
                  <a:noFill/>
                </a:ln>
                <a:effectLst/>
                <a:uLnTx/>
                <a:uFillTx/>
              </a:rPr>
              <a:t>PERTINENCIA SOCIAL DEL CONOCIMIENTO. </a:t>
            </a:r>
          </a:p>
          <a:p>
            <a:pPr marL="342900" marR="0" lvl="0" indent="-228600" fontAlgn="auto">
              <a:lnSpc>
                <a:spcPct val="90000"/>
              </a:lnSpc>
              <a:spcBef>
                <a:spcPct val="20000"/>
              </a:spcBef>
              <a:spcAft>
                <a:spcPts val="0"/>
              </a:spcAft>
              <a:buClrTx/>
              <a:buSzTx/>
              <a:tabLst/>
              <a:defRPr/>
            </a:pPr>
            <a:endParaRPr kumimoji="0" lang="en-US" sz="1400" b="1" i="0" u="none" strike="noStrike" cap="none" spc="0" normalizeH="0" baseline="0" noProof="0" dirty="0">
              <a:ln>
                <a:noFill/>
              </a:ln>
              <a:effectLst/>
              <a:uLnTx/>
              <a:uFillTx/>
            </a:endParaRPr>
          </a:p>
          <a:p>
            <a:pPr marL="342900" marR="0" lvl="0" indent="-228600" fontAlgn="auto">
              <a:lnSpc>
                <a:spcPct val="90000"/>
              </a:lnSpc>
              <a:spcBef>
                <a:spcPct val="20000"/>
              </a:spcBef>
              <a:spcAft>
                <a:spcPts val="0"/>
              </a:spcAft>
              <a:buClrTx/>
              <a:buSzTx/>
              <a:tabLst/>
              <a:defRPr/>
            </a:pPr>
            <a:r>
              <a:rPr kumimoji="0" lang="en-US" sz="1400" b="1" i="0" u="none" strike="noStrike" cap="none" spc="0" normalizeH="0" baseline="0" noProof="0" dirty="0" err="1">
                <a:ln>
                  <a:noFill/>
                </a:ln>
                <a:effectLst/>
                <a:uLnTx/>
                <a:uFillTx/>
              </a:rPr>
              <a:t>Acervo</a:t>
            </a:r>
            <a:r>
              <a:rPr kumimoji="0" lang="en-US" sz="1400" b="1" i="0" u="none" strike="noStrike" cap="none" spc="0" normalizeH="0" baseline="0" noProof="0" dirty="0">
                <a:ln>
                  <a:noFill/>
                </a:ln>
                <a:effectLst/>
                <a:uLnTx/>
                <a:uFillTx/>
              </a:rPr>
              <a:t> </a:t>
            </a:r>
            <a:r>
              <a:rPr kumimoji="0" lang="en-US" sz="1400" b="1" i="0" u="none" strike="noStrike" cap="none" spc="0" normalizeH="0" baseline="0" noProof="0" dirty="0" err="1">
                <a:ln>
                  <a:noFill/>
                </a:ln>
                <a:effectLst/>
                <a:uLnTx/>
                <a:uFillTx/>
              </a:rPr>
              <a:t>científico</a:t>
            </a:r>
            <a:r>
              <a:rPr kumimoji="0" lang="en-US" sz="1400" b="1" i="0" u="none" strike="noStrike" cap="none" spc="0" normalizeH="0" baseline="0" noProof="0" dirty="0">
                <a:ln>
                  <a:noFill/>
                </a:ln>
                <a:effectLst/>
                <a:uLnTx/>
                <a:uFillTx/>
              </a:rPr>
              <a:t> y </a:t>
            </a:r>
            <a:r>
              <a:rPr kumimoji="0" lang="en-US" sz="1400" b="1" i="0" u="none" strike="noStrike" cap="none" spc="0" normalizeH="0" baseline="0" noProof="0" dirty="0" err="1">
                <a:ln>
                  <a:noFill/>
                </a:ln>
                <a:effectLst/>
                <a:uLnTx/>
                <a:uFillTx/>
              </a:rPr>
              <a:t>tecnológico</a:t>
            </a:r>
            <a:r>
              <a:rPr kumimoji="0" lang="en-US" sz="1400" b="1" i="0" u="none" strike="noStrike" cap="none" spc="0" normalizeH="0" baseline="0" noProof="0" dirty="0">
                <a:ln>
                  <a:noFill/>
                </a:ln>
                <a:effectLst/>
                <a:uLnTx/>
                <a:uFillTx/>
              </a:rPr>
              <a:t> </a:t>
            </a:r>
            <a:r>
              <a:rPr kumimoji="0" lang="en-US" sz="1400" b="0" i="0" u="none" strike="noStrike" cap="none" spc="0" normalizeH="0" baseline="0" noProof="0" dirty="0" err="1">
                <a:ln>
                  <a:noFill/>
                </a:ln>
                <a:effectLst/>
                <a:uLnTx/>
                <a:uFillTx/>
              </a:rPr>
              <a:t>en</a:t>
            </a:r>
            <a:r>
              <a:rPr kumimoji="0" lang="en-US" sz="1400" b="0" i="0" u="none" strike="noStrike" cap="none" spc="0" normalizeH="0" baseline="0" noProof="0" dirty="0">
                <a:ln>
                  <a:noFill/>
                </a:ln>
                <a:effectLst/>
                <a:uLnTx/>
                <a:uFillTx/>
              </a:rPr>
              <a:t> las </a:t>
            </a:r>
            <a:r>
              <a:rPr kumimoji="0" lang="en-US" sz="1400" b="0" i="0" u="none" strike="noStrike" cap="none" spc="0" normalizeH="0" baseline="0" noProof="0" dirty="0" err="1">
                <a:ln>
                  <a:noFill/>
                </a:ln>
                <a:effectLst/>
                <a:uLnTx/>
                <a:uFillTx/>
              </a:rPr>
              <a:t>instituciones</a:t>
            </a:r>
            <a:r>
              <a:rPr kumimoji="0" lang="en-US" sz="1400" b="0" i="0" u="none" strike="noStrike" cap="none" spc="0" normalizeH="0" baseline="0" noProof="0" dirty="0">
                <a:ln>
                  <a:noFill/>
                </a:ln>
                <a:effectLst/>
                <a:uLnTx/>
                <a:uFillTx/>
              </a:rPr>
              <a:t> </a:t>
            </a:r>
            <a:r>
              <a:rPr kumimoji="0" lang="en-US" sz="1400" b="0" i="0" u="none" strike="noStrike" cap="none" spc="0" normalizeH="0" baseline="0" noProof="0" dirty="0" err="1">
                <a:ln>
                  <a:noFill/>
                </a:ln>
                <a:effectLst/>
                <a:uLnTx/>
                <a:uFillTx/>
              </a:rPr>
              <a:t>educativas</a:t>
            </a:r>
            <a:r>
              <a:rPr kumimoji="0" lang="en-US" sz="1400" b="0" i="0" u="none" strike="noStrike" cap="none" spc="0" normalizeH="0" baseline="0" noProof="0" dirty="0">
                <a:ln>
                  <a:noFill/>
                </a:ln>
                <a:effectLst/>
                <a:uLnTx/>
                <a:uFillTx/>
              </a:rPr>
              <a:t> y de </a:t>
            </a:r>
            <a:r>
              <a:rPr kumimoji="0" lang="en-US" sz="1400" b="0" i="0" u="none" strike="noStrike" cap="none" spc="0" normalizeH="0" baseline="0" noProof="0" dirty="0" err="1">
                <a:ln>
                  <a:noFill/>
                </a:ln>
                <a:effectLst/>
                <a:uLnTx/>
                <a:uFillTx/>
              </a:rPr>
              <a:t>cooperación</a:t>
            </a:r>
            <a:r>
              <a:rPr kumimoji="0" lang="en-US" sz="1400" b="0" i="0" u="none" strike="noStrike" cap="none" spc="0" normalizeH="0" baseline="0" noProof="0" dirty="0">
                <a:ln>
                  <a:noFill/>
                </a:ln>
                <a:effectLst/>
                <a:uLnTx/>
                <a:uFillTx/>
              </a:rPr>
              <a:t> </a:t>
            </a:r>
            <a:r>
              <a:rPr kumimoji="0" lang="en-US" sz="1400" b="0" i="0" u="none" strike="noStrike" cap="none" spc="0" normalizeH="0" baseline="0" noProof="0" dirty="0" err="1">
                <a:ln>
                  <a:noFill/>
                </a:ln>
                <a:effectLst/>
                <a:uLnTx/>
                <a:uFillTx/>
              </a:rPr>
              <a:t>técnica</a:t>
            </a:r>
            <a:r>
              <a:rPr kumimoji="0" lang="en-US" sz="1400" b="0" i="0" u="none" strike="noStrike" cap="none" spc="0" normalizeH="0" baseline="0" noProof="0" dirty="0">
                <a:ln>
                  <a:noFill/>
                </a:ln>
                <a:effectLst/>
                <a:uLnTx/>
                <a:uFillTx/>
              </a:rPr>
              <a:t>. </a:t>
            </a:r>
          </a:p>
          <a:p>
            <a:pPr marL="342900" marR="0" lvl="0" indent="-228600" fontAlgn="auto">
              <a:lnSpc>
                <a:spcPct val="90000"/>
              </a:lnSpc>
              <a:spcBef>
                <a:spcPct val="20000"/>
              </a:spcBef>
              <a:spcAft>
                <a:spcPts val="0"/>
              </a:spcAft>
              <a:buClrTx/>
              <a:buSzTx/>
              <a:tabLst/>
              <a:defRPr/>
            </a:pPr>
            <a:endParaRPr kumimoji="0" lang="en-US" sz="1400" b="0" i="0" u="none" strike="noStrike" cap="none" spc="0" normalizeH="0" baseline="0" noProof="0" dirty="0">
              <a:ln>
                <a:noFill/>
              </a:ln>
              <a:effectLst/>
              <a:uLnTx/>
              <a:uFillTx/>
            </a:endParaRPr>
          </a:p>
          <a:p>
            <a:pPr marL="342900" marR="0" lvl="0" indent="-228600" fontAlgn="auto">
              <a:lnSpc>
                <a:spcPct val="90000"/>
              </a:lnSpc>
              <a:spcBef>
                <a:spcPct val="20000"/>
              </a:spcBef>
              <a:spcAft>
                <a:spcPts val="0"/>
              </a:spcAft>
              <a:buClrTx/>
              <a:buSzTx/>
              <a:tabLst/>
              <a:defRPr/>
            </a:pPr>
            <a:r>
              <a:rPr kumimoji="0" lang="en-US" sz="1400" b="0" i="0" u="none" strike="noStrike" cap="none" spc="0" normalizeH="0" baseline="0" noProof="0" dirty="0" err="1">
                <a:ln>
                  <a:noFill/>
                </a:ln>
                <a:effectLst/>
                <a:uLnTx/>
                <a:uFillTx/>
              </a:rPr>
              <a:t>Reconocer</a:t>
            </a:r>
            <a:r>
              <a:rPr kumimoji="0" lang="en-US" sz="1400" b="0" i="0" u="none" strike="noStrike" cap="none" spc="0" normalizeH="0" baseline="0" noProof="0" dirty="0">
                <a:ln>
                  <a:noFill/>
                </a:ln>
                <a:effectLst/>
                <a:uLnTx/>
                <a:uFillTx/>
              </a:rPr>
              <a:t> que </a:t>
            </a:r>
            <a:r>
              <a:rPr kumimoji="0" lang="en-US" sz="1400" b="0" i="0" u="none" strike="noStrike" cap="none" spc="0" normalizeH="0" baseline="0" noProof="0" dirty="0" err="1">
                <a:ln>
                  <a:noFill/>
                </a:ln>
                <a:effectLst/>
                <a:uLnTx/>
                <a:uFillTx/>
              </a:rPr>
              <a:t>el</a:t>
            </a:r>
            <a:r>
              <a:rPr kumimoji="0" lang="en-US" sz="1400" b="0" i="0" u="none" strike="noStrike" cap="none" spc="0" normalizeH="0" baseline="0" noProof="0" dirty="0">
                <a:ln>
                  <a:noFill/>
                </a:ln>
                <a:effectLst/>
                <a:uLnTx/>
                <a:uFillTx/>
              </a:rPr>
              <a:t> </a:t>
            </a:r>
            <a:r>
              <a:rPr kumimoji="0" lang="en-US" sz="1400" b="0" i="0" u="none" strike="noStrike" cap="none" spc="0" normalizeH="0" baseline="0" noProof="0" dirty="0" err="1">
                <a:ln>
                  <a:noFill/>
                </a:ln>
                <a:effectLst/>
                <a:uLnTx/>
                <a:uFillTx/>
              </a:rPr>
              <a:t>sistema</a:t>
            </a:r>
            <a:r>
              <a:rPr lang="en-US" sz="1400" dirty="0"/>
              <a:t>s </a:t>
            </a:r>
            <a:r>
              <a:rPr lang="en-US" sz="1400" dirty="0" err="1"/>
              <a:t>territoriales</a:t>
            </a:r>
            <a:r>
              <a:rPr lang="en-US" sz="1400" dirty="0"/>
              <a:t> son </a:t>
            </a:r>
            <a:r>
              <a:rPr lang="en-US" sz="1400" dirty="0" err="1"/>
              <a:t>complejos</a:t>
            </a:r>
            <a:r>
              <a:rPr lang="en-US" sz="1400" dirty="0"/>
              <a:t> </a:t>
            </a:r>
            <a:r>
              <a:rPr kumimoji="0" lang="en-US" sz="1400" b="0" i="0" u="none" strike="noStrike" cap="none" spc="0" normalizeH="0" baseline="0" noProof="0" dirty="0">
                <a:ln>
                  <a:noFill/>
                </a:ln>
                <a:effectLst/>
                <a:uLnTx/>
                <a:uFillTx/>
              </a:rPr>
              <a:t>(</a:t>
            </a:r>
            <a:r>
              <a:rPr kumimoji="0" lang="en-US" sz="1400" b="1" i="0" u="none" strike="noStrike" cap="none" spc="0" normalizeH="0" baseline="0" noProof="0" dirty="0" err="1">
                <a:ln>
                  <a:noFill/>
                </a:ln>
                <a:effectLst/>
                <a:uLnTx/>
                <a:uFillTx/>
              </a:rPr>
              <a:t>multidimensionales</a:t>
            </a:r>
            <a:r>
              <a:rPr kumimoji="0" lang="en-US" sz="1400" b="0" i="0" u="none" strike="noStrike" cap="none" spc="0" normalizeH="0" baseline="0" noProof="0" dirty="0">
                <a:ln>
                  <a:noFill/>
                </a:ln>
                <a:effectLst/>
                <a:uLnTx/>
                <a:uFillTx/>
              </a:rPr>
              <a:t>).</a:t>
            </a:r>
          </a:p>
          <a:p>
            <a:pPr marL="342900" marR="0" lvl="0" indent="-228600" fontAlgn="auto">
              <a:lnSpc>
                <a:spcPct val="90000"/>
              </a:lnSpc>
              <a:spcBef>
                <a:spcPct val="20000"/>
              </a:spcBef>
              <a:spcAft>
                <a:spcPts val="0"/>
              </a:spcAft>
              <a:buClrTx/>
              <a:buSzTx/>
              <a:tabLst/>
              <a:defRPr/>
            </a:pPr>
            <a:endParaRPr kumimoji="0" lang="en-US" sz="1400" b="0" i="0" u="none" strike="noStrike" cap="none" spc="0" normalizeH="0" baseline="0" noProof="0" dirty="0">
              <a:ln>
                <a:noFill/>
              </a:ln>
              <a:effectLst/>
              <a:uLnTx/>
              <a:uFillTx/>
            </a:endParaRPr>
          </a:p>
          <a:p>
            <a:pPr marL="342900" marR="0" lvl="0" indent="-228600" fontAlgn="auto">
              <a:lnSpc>
                <a:spcPct val="90000"/>
              </a:lnSpc>
              <a:spcBef>
                <a:spcPct val="20000"/>
              </a:spcBef>
              <a:spcAft>
                <a:spcPts val="0"/>
              </a:spcAft>
              <a:buClrTx/>
              <a:buSzTx/>
              <a:tabLst/>
              <a:defRPr/>
            </a:pPr>
            <a:r>
              <a:rPr kumimoji="0" lang="en-US" sz="1400" b="0" i="0" u="none" strike="noStrike" cap="none" spc="0" normalizeH="0" baseline="0" noProof="0" dirty="0">
                <a:ln>
                  <a:noFill/>
                </a:ln>
                <a:effectLst/>
                <a:uLnTx/>
                <a:uFillTx/>
              </a:rPr>
              <a:t> </a:t>
            </a:r>
            <a:r>
              <a:rPr kumimoji="0" lang="en-US" sz="1400" b="0" i="0" u="none" strike="noStrike" cap="none" spc="0" normalizeH="0" baseline="0" noProof="0" dirty="0" err="1">
                <a:ln>
                  <a:noFill/>
                </a:ln>
                <a:effectLst/>
                <a:uLnTx/>
                <a:uFillTx/>
              </a:rPr>
              <a:t>Reconocer</a:t>
            </a:r>
            <a:r>
              <a:rPr kumimoji="0" lang="en-US" sz="1400" b="0" i="0" u="none" strike="noStrike" cap="none" spc="0" normalizeH="0" baseline="0" noProof="0" dirty="0">
                <a:ln>
                  <a:noFill/>
                </a:ln>
                <a:effectLst/>
                <a:uLnTx/>
                <a:uFillTx/>
              </a:rPr>
              <a:t> la </a:t>
            </a:r>
            <a:r>
              <a:rPr kumimoji="0" lang="en-US" sz="1400" b="0" i="0" u="none" strike="noStrike" cap="none" spc="0" normalizeH="0" baseline="0" noProof="0" dirty="0" err="1">
                <a:ln>
                  <a:noFill/>
                </a:ln>
                <a:effectLst/>
                <a:uLnTx/>
                <a:uFillTx/>
              </a:rPr>
              <a:t>importancia</a:t>
            </a:r>
            <a:r>
              <a:rPr kumimoji="0" lang="en-US" sz="1400" b="0" i="0" u="none" strike="noStrike" cap="none" spc="0" normalizeH="0" baseline="0" noProof="0" dirty="0">
                <a:ln>
                  <a:noFill/>
                </a:ln>
                <a:effectLst/>
                <a:uLnTx/>
                <a:uFillTx/>
              </a:rPr>
              <a:t> de las </a:t>
            </a:r>
            <a:r>
              <a:rPr kumimoji="0" lang="en-US" sz="1400" b="1" i="0" u="none" strike="noStrike" cap="none" spc="0" normalizeH="0" baseline="0" noProof="0" dirty="0" err="1">
                <a:ln>
                  <a:noFill/>
                </a:ln>
                <a:effectLst/>
                <a:uLnTx/>
                <a:uFillTx/>
              </a:rPr>
              <a:t>escalas</a:t>
            </a:r>
            <a:r>
              <a:rPr kumimoji="0" lang="en-US" sz="1400" b="1" i="0" u="none" strike="noStrike" cap="none" spc="0" normalizeH="0" baseline="0" noProof="0" dirty="0">
                <a:ln>
                  <a:noFill/>
                </a:ln>
                <a:effectLst/>
                <a:uLnTx/>
                <a:uFillTx/>
              </a:rPr>
              <a:t> </a:t>
            </a:r>
            <a:r>
              <a:rPr kumimoji="0" lang="en-US" sz="1400" b="1" i="0" u="none" strike="noStrike" cap="none" spc="0" normalizeH="0" baseline="0" noProof="0" dirty="0" err="1">
                <a:ln>
                  <a:noFill/>
                </a:ln>
                <a:effectLst/>
                <a:uLnTx/>
                <a:uFillTx/>
              </a:rPr>
              <a:t>territoriales</a:t>
            </a:r>
            <a:r>
              <a:rPr kumimoji="0" lang="en-US" sz="1400" b="1" i="0" u="none" strike="noStrike" cap="none" spc="0" normalizeH="0" baseline="0" noProof="0" dirty="0">
                <a:ln>
                  <a:noFill/>
                </a:ln>
                <a:effectLst/>
                <a:uLnTx/>
                <a:uFillTx/>
              </a:rPr>
              <a:t> de la </a:t>
            </a:r>
            <a:r>
              <a:rPr kumimoji="0" lang="en-US" sz="1400" b="1" i="0" u="none" strike="noStrike" cap="none" spc="0" normalizeH="0" baseline="0" noProof="0" dirty="0" err="1">
                <a:ln>
                  <a:noFill/>
                </a:ln>
                <a:effectLst/>
                <a:uLnTx/>
                <a:uFillTx/>
              </a:rPr>
              <a:t>gestión</a:t>
            </a:r>
            <a:r>
              <a:rPr kumimoji="0" lang="en-US" sz="1400" b="1" i="0" u="none" strike="noStrike" cap="none" spc="0" normalizeH="0" baseline="0" noProof="0" dirty="0">
                <a:ln>
                  <a:noFill/>
                </a:ln>
                <a:effectLst/>
                <a:uLnTx/>
                <a:uFillTx/>
              </a:rPr>
              <a:t> del </a:t>
            </a:r>
            <a:r>
              <a:rPr kumimoji="0" lang="en-US" sz="1400" b="1" i="0" u="none" strike="noStrike" cap="none" spc="0" normalizeH="0" baseline="0" noProof="0" dirty="0" err="1">
                <a:ln>
                  <a:noFill/>
                </a:ln>
                <a:effectLst/>
                <a:uLnTx/>
                <a:uFillTx/>
              </a:rPr>
              <a:t>conocimiento</a:t>
            </a:r>
            <a:r>
              <a:rPr kumimoji="0" lang="en-US" sz="1400" b="0" i="0" u="none" strike="noStrike" cap="none" spc="0" normalizeH="0" baseline="0" noProof="0" dirty="0">
                <a:ln>
                  <a:noFill/>
                </a:ln>
                <a:effectLst/>
                <a:uLnTx/>
                <a:uFillTx/>
              </a:rPr>
              <a:t> (</a:t>
            </a:r>
            <a:r>
              <a:rPr kumimoji="0" lang="en-US" sz="1400" b="0" i="0" u="none" strike="noStrike" cap="none" spc="0" normalizeH="0" baseline="0" noProof="0" dirty="0" err="1">
                <a:ln>
                  <a:noFill/>
                </a:ln>
                <a:effectLst/>
                <a:uLnTx/>
                <a:uFillTx/>
              </a:rPr>
              <a:t>Ejem</a:t>
            </a:r>
            <a:r>
              <a:rPr kumimoji="0" lang="en-US" sz="1400" b="0" i="0" u="none" strike="noStrike" cap="none" spc="0" normalizeH="0" baseline="0" noProof="0" dirty="0">
                <a:ln>
                  <a:noFill/>
                </a:ln>
                <a:effectLst/>
                <a:uLnTx/>
                <a:uFillTx/>
              </a:rPr>
              <a:t>. Local, regional, </a:t>
            </a:r>
            <a:r>
              <a:rPr kumimoji="0" lang="en-US" sz="1400" b="0" i="0" u="none" strike="noStrike" cap="none" spc="0" normalizeH="0" baseline="0" noProof="0" dirty="0" err="1">
                <a:ln>
                  <a:noFill/>
                </a:ln>
                <a:effectLst/>
                <a:uLnTx/>
                <a:uFillTx/>
              </a:rPr>
              <a:t>nacional</a:t>
            </a:r>
            <a:r>
              <a:rPr kumimoji="0" lang="en-US" sz="1400" b="0" i="0" u="none" strike="noStrike" cap="none" spc="0" normalizeH="0" baseline="0" noProof="0" dirty="0">
                <a:ln>
                  <a:noFill/>
                </a:ln>
                <a:effectLst/>
                <a:uLnTx/>
                <a:uFillTx/>
              </a:rPr>
              <a:t>, </a:t>
            </a:r>
            <a:r>
              <a:rPr kumimoji="0" lang="en-US" sz="1400" b="0" i="0" u="none" strike="noStrike" cap="none" spc="0" normalizeH="0" baseline="0" noProof="0" dirty="0" err="1">
                <a:ln>
                  <a:noFill/>
                </a:ln>
                <a:effectLst/>
                <a:uLnTx/>
                <a:uFillTx/>
              </a:rPr>
              <a:t>internacional</a:t>
            </a:r>
            <a:r>
              <a:rPr kumimoji="0" lang="en-US" sz="1400" b="0" i="0" u="none" strike="noStrike" cap="none" spc="0" normalizeH="0" baseline="0" noProof="0" dirty="0">
                <a:ln>
                  <a:noFill/>
                </a:ln>
                <a:effectLst/>
                <a:uLnTx/>
                <a:uFillTx/>
              </a:rPr>
              <a:t>).</a:t>
            </a:r>
          </a:p>
          <a:p>
            <a:pPr marL="342900" marR="0" lvl="0" indent="-228600" fontAlgn="auto">
              <a:lnSpc>
                <a:spcPct val="90000"/>
              </a:lnSpc>
              <a:spcBef>
                <a:spcPct val="20000"/>
              </a:spcBef>
              <a:spcAft>
                <a:spcPts val="0"/>
              </a:spcAft>
              <a:buClrTx/>
              <a:buSzTx/>
              <a:tabLst/>
              <a:defRPr/>
            </a:pPr>
            <a:endParaRPr kumimoji="0" lang="en-US" sz="1400" b="0" i="0" u="none" strike="noStrike" cap="none" spc="0" normalizeH="0" baseline="0" noProof="0" dirty="0">
              <a:ln>
                <a:noFill/>
              </a:ln>
              <a:effectLst/>
              <a:uLnTx/>
              <a:uFillTx/>
            </a:endParaRPr>
          </a:p>
          <a:p>
            <a:pPr marL="342900" marR="0" lvl="0" indent="-228600" fontAlgn="auto">
              <a:lnSpc>
                <a:spcPct val="90000"/>
              </a:lnSpc>
              <a:spcBef>
                <a:spcPct val="20000"/>
              </a:spcBef>
              <a:spcAft>
                <a:spcPts val="0"/>
              </a:spcAft>
              <a:buClrTx/>
              <a:buSzTx/>
              <a:tabLst/>
              <a:defRPr/>
            </a:pPr>
            <a:r>
              <a:rPr kumimoji="0" lang="en-US" sz="1400" b="1" i="0" u="none" strike="noStrike" cap="none" spc="0" normalizeH="0" baseline="0" noProof="0" dirty="0" err="1">
                <a:ln>
                  <a:noFill/>
                </a:ln>
                <a:effectLst/>
                <a:uLnTx/>
                <a:uFillTx/>
              </a:rPr>
              <a:t>Hacer</a:t>
            </a:r>
            <a:r>
              <a:rPr kumimoji="0" lang="en-US" sz="1400" b="1" i="0" u="none" strike="noStrike" cap="none" spc="0" normalizeH="0" baseline="0" noProof="0" dirty="0">
                <a:ln>
                  <a:noFill/>
                </a:ln>
                <a:effectLst/>
                <a:uLnTx/>
                <a:uFillTx/>
              </a:rPr>
              <a:t> </a:t>
            </a:r>
            <a:r>
              <a:rPr kumimoji="0" lang="en-US" sz="1400" b="1" i="0" u="none" strike="noStrike" cap="none" spc="0" normalizeH="0" baseline="0" noProof="0" dirty="0" err="1">
                <a:ln>
                  <a:noFill/>
                </a:ln>
                <a:effectLst/>
                <a:uLnTx/>
                <a:uFillTx/>
              </a:rPr>
              <a:t>más</a:t>
            </a:r>
            <a:r>
              <a:rPr kumimoji="0" lang="en-US" sz="1400" b="1" i="0" u="none" strike="noStrike" cap="none" spc="0" normalizeH="0" baseline="0" noProof="0" dirty="0">
                <a:ln>
                  <a:noFill/>
                </a:ln>
                <a:effectLst/>
                <a:uLnTx/>
                <a:uFillTx/>
              </a:rPr>
              <a:t> </a:t>
            </a:r>
            <a:r>
              <a:rPr kumimoji="0" lang="en-US" sz="1400" b="1" i="0" u="none" strike="noStrike" cap="none" spc="0" normalizeH="0" baseline="0" noProof="0" dirty="0" err="1">
                <a:ln>
                  <a:noFill/>
                </a:ln>
                <a:effectLst/>
                <a:uLnTx/>
                <a:uFillTx/>
              </a:rPr>
              <a:t>ciencia</a:t>
            </a:r>
            <a:r>
              <a:rPr kumimoji="0" lang="en-US" sz="1400" b="1" i="0" u="none" strike="noStrike" cap="none" spc="0" normalizeH="0" baseline="0" noProof="0" dirty="0">
                <a:ln>
                  <a:noFill/>
                </a:ln>
                <a:effectLst/>
                <a:uLnTx/>
                <a:uFillTx/>
              </a:rPr>
              <a:t> </a:t>
            </a:r>
            <a:r>
              <a:rPr kumimoji="0" lang="en-US" sz="1400" b="1" i="0" u="none" strike="noStrike" cap="none" spc="0" normalizeH="0" baseline="0" noProof="0" dirty="0" err="1">
                <a:ln>
                  <a:noFill/>
                </a:ln>
                <a:effectLst/>
                <a:uLnTx/>
                <a:uFillTx/>
              </a:rPr>
              <a:t>ciudadana</a:t>
            </a:r>
            <a:r>
              <a:rPr lang="en-US" sz="1400" b="1" dirty="0"/>
              <a:t>. </a:t>
            </a:r>
            <a:endParaRPr kumimoji="0" lang="en-US" sz="1400" b="1" i="0" u="none" strike="noStrike" cap="none" spc="0" normalizeH="0" baseline="0" noProof="0" dirty="0">
              <a:ln>
                <a:noFill/>
              </a:ln>
              <a:effectLst/>
              <a:uLnTx/>
              <a:uFillTx/>
            </a:endParaRPr>
          </a:p>
          <a:p>
            <a:pPr marL="342900" marR="0" lvl="0" indent="-228600" fontAlgn="auto">
              <a:lnSpc>
                <a:spcPct val="90000"/>
              </a:lnSpc>
              <a:spcBef>
                <a:spcPct val="20000"/>
              </a:spcBef>
              <a:spcAft>
                <a:spcPts val="0"/>
              </a:spcAft>
              <a:buClrTx/>
              <a:buSzTx/>
              <a:tabLst/>
              <a:defRPr/>
            </a:pPr>
            <a:endParaRPr kumimoji="0" lang="en-US" sz="1400" b="1" i="0" u="none" strike="noStrike" cap="none" spc="0" normalizeH="0" baseline="0" noProof="0" dirty="0">
              <a:ln>
                <a:noFill/>
              </a:ln>
              <a:effectLst/>
              <a:uLnTx/>
              <a:uFillTx/>
            </a:endParaRPr>
          </a:p>
          <a:p>
            <a:pPr marL="342900" marR="0" lvl="0" indent="-228600" fontAlgn="auto">
              <a:lnSpc>
                <a:spcPct val="90000"/>
              </a:lnSpc>
              <a:spcBef>
                <a:spcPct val="20000"/>
              </a:spcBef>
              <a:spcAft>
                <a:spcPts val="0"/>
              </a:spcAft>
              <a:buClrTx/>
              <a:buSzTx/>
              <a:tabLst/>
              <a:defRPr/>
            </a:pPr>
            <a:r>
              <a:rPr kumimoji="0" lang="en-US" sz="1400" b="0" i="0" u="none" strike="noStrike" cap="none" spc="0" normalizeH="0" baseline="0" noProof="0" dirty="0" err="1">
                <a:ln>
                  <a:noFill/>
                </a:ln>
                <a:effectLst/>
                <a:uLnTx/>
                <a:uFillTx/>
              </a:rPr>
              <a:t>Difusión</a:t>
            </a:r>
            <a:r>
              <a:rPr kumimoji="0" lang="en-US" sz="1400" b="0" i="0" u="none" strike="noStrike" cap="none" spc="0" normalizeH="0" baseline="0" noProof="0" dirty="0">
                <a:ln>
                  <a:noFill/>
                </a:ln>
                <a:effectLst/>
                <a:uLnTx/>
                <a:uFillTx/>
              </a:rPr>
              <a:t> del </a:t>
            </a:r>
            <a:r>
              <a:rPr kumimoji="0" lang="en-US" sz="1400" b="0" i="0" u="none" strike="noStrike" cap="none" spc="0" normalizeH="0" baseline="0" noProof="0" dirty="0" err="1">
                <a:ln>
                  <a:noFill/>
                </a:ln>
                <a:effectLst/>
                <a:uLnTx/>
                <a:uFillTx/>
              </a:rPr>
              <a:t>conocimiento</a:t>
            </a:r>
            <a:r>
              <a:rPr kumimoji="0" lang="en-US" sz="1400" b="0" i="0" u="none" strike="noStrike" cap="none" spc="0" normalizeH="0" baseline="0" noProof="0" dirty="0">
                <a:ln>
                  <a:noFill/>
                </a:ln>
                <a:effectLst/>
                <a:uLnTx/>
                <a:uFillTx/>
              </a:rPr>
              <a:t> </a:t>
            </a:r>
            <a:r>
              <a:rPr lang="en-US" sz="1400" dirty="0"/>
              <a:t>y las </a:t>
            </a:r>
            <a:r>
              <a:rPr lang="en-US" sz="1400" dirty="0" err="1"/>
              <a:t>innovaciones</a:t>
            </a:r>
            <a:r>
              <a:rPr lang="en-US" sz="1400" dirty="0"/>
              <a:t> </a:t>
            </a:r>
            <a:r>
              <a:rPr kumimoji="0" lang="en-US" sz="1400" b="0" i="0" u="none" strike="noStrike" cap="none" spc="0" normalizeH="0" baseline="0" noProof="0" dirty="0">
                <a:ln>
                  <a:noFill/>
                </a:ln>
                <a:effectLst/>
                <a:uLnTx/>
                <a:uFillTx/>
              </a:rPr>
              <a:t>para </a:t>
            </a:r>
            <a:r>
              <a:rPr kumimoji="0" lang="en-US" sz="1400" b="0" i="0" u="none" strike="noStrike" cap="none" spc="0" normalizeH="0" baseline="0" noProof="0" dirty="0" err="1">
                <a:ln>
                  <a:noFill/>
                </a:ln>
                <a:effectLst/>
                <a:uLnTx/>
                <a:uFillTx/>
              </a:rPr>
              <a:t>su</a:t>
            </a:r>
            <a:r>
              <a:rPr kumimoji="0" lang="en-US" sz="1400" b="0" i="0" u="none" strike="noStrike" cap="none" spc="0" normalizeH="0" baseline="0" noProof="0" dirty="0">
                <a:ln>
                  <a:noFill/>
                </a:ln>
                <a:effectLst/>
                <a:uLnTx/>
                <a:uFillTx/>
              </a:rPr>
              <a:t> </a:t>
            </a:r>
            <a:r>
              <a:rPr kumimoji="0" lang="en-US" sz="1400" b="0" i="0" u="none" strike="noStrike" cap="none" spc="0" normalizeH="0" baseline="0" noProof="0" dirty="0" err="1">
                <a:ln>
                  <a:noFill/>
                </a:ln>
                <a:effectLst/>
                <a:uLnTx/>
                <a:uFillTx/>
              </a:rPr>
              <a:t>traducción</a:t>
            </a:r>
            <a:r>
              <a:rPr kumimoji="0" lang="en-US" sz="1400" b="0" i="0" u="none" strike="noStrike" cap="none" spc="0" normalizeH="0" baseline="0" noProof="0" dirty="0">
                <a:ln>
                  <a:noFill/>
                </a:ln>
                <a:effectLst/>
                <a:uLnTx/>
                <a:uFillTx/>
              </a:rPr>
              <a:t> y </a:t>
            </a:r>
            <a:r>
              <a:rPr kumimoji="0" lang="en-US" sz="1400" b="0" i="0" u="none" strike="noStrike" cap="none" spc="0" normalizeH="0" baseline="0" noProof="0" dirty="0" err="1">
                <a:ln>
                  <a:noFill/>
                </a:ln>
                <a:effectLst/>
                <a:uLnTx/>
                <a:uFillTx/>
              </a:rPr>
              <a:t>popularización</a:t>
            </a:r>
            <a:r>
              <a:rPr kumimoji="0" lang="en-US" sz="1400" b="0" i="0" u="none" strike="noStrike" cap="none" spc="0" normalizeH="0" baseline="0" noProof="0" dirty="0">
                <a:ln>
                  <a:noFill/>
                </a:ln>
                <a:effectLst/>
                <a:uLnTx/>
                <a:uFillTx/>
              </a:rPr>
              <a:t>. </a:t>
            </a:r>
          </a:p>
          <a:p>
            <a:pPr marL="342900" marR="0" lvl="0" indent="-228600" fontAlgn="auto">
              <a:lnSpc>
                <a:spcPct val="90000"/>
              </a:lnSpc>
              <a:spcBef>
                <a:spcPct val="20000"/>
              </a:spcBef>
              <a:spcAft>
                <a:spcPts val="0"/>
              </a:spcAft>
              <a:buClrTx/>
              <a:buSzTx/>
              <a:tabLst/>
              <a:defRPr/>
            </a:pPr>
            <a:endParaRPr kumimoji="0" lang="en-US" sz="1400" b="1" i="0" u="none" strike="noStrike" cap="none" spc="0" normalizeH="0" baseline="0" noProof="0" dirty="0">
              <a:ln>
                <a:noFill/>
              </a:ln>
              <a:effectLst/>
              <a:uLnTx/>
              <a:uFillTx/>
            </a:endParaRPr>
          </a:p>
          <a:p>
            <a:pPr marL="342900" marR="0" lvl="0" indent="-228600" fontAlgn="auto">
              <a:lnSpc>
                <a:spcPct val="90000"/>
              </a:lnSpc>
              <a:spcBef>
                <a:spcPct val="20000"/>
              </a:spcBef>
              <a:spcAft>
                <a:spcPts val="0"/>
              </a:spcAft>
              <a:buClrTx/>
              <a:buSzTx/>
              <a:tabLst/>
              <a:defRPr/>
            </a:pPr>
            <a:r>
              <a:rPr lang="en-US" sz="1400" b="1" dirty="0" err="1"/>
              <a:t>Formación</a:t>
            </a:r>
            <a:r>
              <a:rPr lang="en-US" sz="1400" b="1" dirty="0"/>
              <a:t> de </a:t>
            </a:r>
            <a:r>
              <a:rPr lang="en-US" sz="1400" b="1" dirty="0" err="1"/>
              <a:t>comunidades</a:t>
            </a:r>
            <a:r>
              <a:rPr lang="en-US" sz="1400" b="1" dirty="0"/>
              <a:t> de </a:t>
            </a:r>
            <a:r>
              <a:rPr lang="en-US" sz="1400" b="1" dirty="0" err="1"/>
              <a:t>aprendizaje</a:t>
            </a:r>
            <a:r>
              <a:rPr lang="en-US" sz="1400" b="1" dirty="0"/>
              <a:t> y del </a:t>
            </a:r>
            <a:r>
              <a:rPr lang="en-US" sz="1400" b="1" dirty="0" err="1"/>
              <a:t>cuidado</a:t>
            </a:r>
            <a:r>
              <a:rPr lang="en-US" sz="1400" b="1" dirty="0"/>
              <a:t> de la </a:t>
            </a:r>
            <a:r>
              <a:rPr lang="en-US" sz="1400" b="1" dirty="0" err="1"/>
              <a:t>vida</a:t>
            </a:r>
            <a:r>
              <a:rPr lang="en-US" sz="1400" b="1" dirty="0"/>
              <a:t>.</a:t>
            </a:r>
          </a:p>
          <a:p>
            <a:pPr marL="342900" marR="0" lvl="0" indent="-228600" fontAlgn="auto">
              <a:lnSpc>
                <a:spcPct val="90000"/>
              </a:lnSpc>
              <a:spcBef>
                <a:spcPct val="20000"/>
              </a:spcBef>
              <a:spcAft>
                <a:spcPts val="0"/>
              </a:spcAft>
              <a:buClrTx/>
              <a:buSzTx/>
              <a:tabLst/>
              <a:defRPr/>
            </a:pPr>
            <a:endParaRPr lang="en-US" sz="1400" b="1" dirty="0"/>
          </a:p>
          <a:p>
            <a:pPr marL="342900" marR="0" lvl="0" indent="-228600" fontAlgn="auto">
              <a:lnSpc>
                <a:spcPct val="90000"/>
              </a:lnSpc>
              <a:spcBef>
                <a:spcPct val="20000"/>
              </a:spcBef>
              <a:spcAft>
                <a:spcPts val="0"/>
              </a:spcAft>
              <a:buClrTx/>
              <a:buSzTx/>
              <a:tabLst/>
              <a:defRPr/>
            </a:pPr>
            <a:r>
              <a:rPr lang="en-US" sz="1400" b="1" dirty="0" err="1"/>
              <a:t>Transformación</a:t>
            </a:r>
            <a:r>
              <a:rPr lang="en-US" sz="1400" b="1" dirty="0"/>
              <a:t> </a:t>
            </a:r>
            <a:r>
              <a:rPr lang="en-US" sz="1400" b="1" dirty="0" err="1"/>
              <a:t>institucional</a:t>
            </a:r>
            <a:r>
              <a:rPr lang="en-US" sz="1400" b="1" dirty="0"/>
              <a:t> para la inclusion de </a:t>
            </a:r>
            <a:r>
              <a:rPr lang="en-US" sz="1400" b="1" dirty="0" err="1"/>
              <a:t>otros</a:t>
            </a:r>
            <a:r>
              <a:rPr lang="en-US" sz="1400" b="1" dirty="0"/>
              <a:t> </a:t>
            </a:r>
            <a:r>
              <a:rPr lang="en-US" sz="1400" b="1" dirty="0" err="1"/>
              <a:t>saberes</a:t>
            </a:r>
            <a:r>
              <a:rPr lang="en-US" sz="1400" b="1" dirty="0"/>
              <a:t> y </a:t>
            </a:r>
            <a:r>
              <a:rPr lang="en-US" sz="1400" b="1" dirty="0" err="1"/>
              <a:t>fortalecimiento</a:t>
            </a:r>
            <a:r>
              <a:rPr lang="en-US" sz="1400" b="1" dirty="0"/>
              <a:t> de </a:t>
            </a:r>
            <a:r>
              <a:rPr lang="en-US" sz="1400" b="1" dirty="0" err="1"/>
              <a:t>los</a:t>
            </a:r>
            <a:r>
              <a:rPr lang="en-US" sz="1400" b="1" dirty="0"/>
              <a:t> </a:t>
            </a:r>
            <a:r>
              <a:rPr lang="en-US" sz="1400" b="1" dirty="0" err="1"/>
              <a:t>sistemas</a:t>
            </a:r>
            <a:r>
              <a:rPr lang="en-US" sz="1400" b="1" dirty="0"/>
              <a:t> </a:t>
            </a:r>
            <a:r>
              <a:rPr lang="en-US" sz="1400" b="1" dirty="0" err="1"/>
              <a:t>territoriales</a:t>
            </a:r>
            <a:r>
              <a:rPr lang="en-US" sz="1400" b="1" dirty="0"/>
              <a:t> de </a:t>
            </a:r>
            <a:r>
              <a:rPr lang="en-US" sz="1400" b="1" dirty="0" err="1"/>
              <a:t>innovación</a:t>
            </a:r>
            <a:r>
              <a:rPr lang="en-US" sz="1400" b="1" dirty="0"/>
              <a:t>.</a:t>
            </a:r>
          </a:p>
        </p:txBody>
      </p:sp>
    </p:spTree>
    <p:extLst>
      <p:ext uri="{BB962C8B-B14F-4D97-AF65-F5344CB8AC3E}">
        <p14:creationId xmlns:p14="http://schemas.microsoft.com/office/powerpoint/2010/main" val="1546872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p:cNvSpPr txBox="1"/>
          <p:nvPr/>
        </p:nvSpPr>
        <p:spPr>
          <a:xfrm>
            <a:off x="2357121" y="550588"/>
            <a:ext cx="9118812" cy="56042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100" b="1" dirty="0">
                <a:latin typeface="+mj-lt"/>
                <a:ea typeface="+mj-ea"/>
                <a:cs typeface="+mj-cs"/>
              </a:rPr>
              <a:t>Las </a:t>
            </a:r>
            <a:r>
              <a:rPr lang="en-US" sz="3100" b="1" dirty="0" err="1">
                <a:latin typeface="+mj-lt"/>
                <a:ea typeface="+mj-ea"/>
                <a:cs typeface="+mj-cs"/>
              </a:rPr>
              <a:t>ciudades</a:t>
            </a:r>
            <a:r>
              <a:rPr lang="en-US" sz="3100" b="1" dirty="0">
                <a:latin typeface="+mj-lt"/>
                <a:ea typeface="+mj-ea"/>
                <a:cs typeface="+mj-cs"/>
              </a:rPr>
              <a:t> </a:t>
            </a:r>
            <a:r>
              <a:rPr lang="en-US" sz="3100" b="1" dirty="0" err="1">
                <a:latin typeface="+mj-lt"/>
                <a:ea typeface="+mj-ea"/>
                <a:cs typeface="+mj-cs"/>
              </a:rPr>
              <a:t>intermedias</a:t>
            </a:r>
            <a:r>
              <a:rPr lang="en-US" sz="3100" b="1" dirty="0">
                <a:latin typeface="+mj-lt"/>
                <a:ea typeface="+mj-ea"/>
                <a:cs typeface="+mj-cs"/>
              </a:rPr>
              <a:t> </a:t>
            </a:r>
            <a:r>
              <a:rPr lang="en-US" sz="3100" b="1" dirty="0" err="1">
                <a:latin typeface="+mj-lt"/>
                <a:ea typeface="+mj-ea"/>
                <a:cs typeface="+mj-cs"/>
              </a:rPr>
              <a:t>como</a:t>
            </a:r>
            <a:r>
              <a:rPr lang="en-US" sz="3100" b="1" dirty="0">
                <a:latin typeface="+mj-lt"/>
                <a:ea typeface="+mj-ea"/>
                <a:cs typeface="+mj-cs"/>
              </a:rPr>
              <a:t> </a:t>
            </a:r>
            <a:r>
              <a:rPr lang="en-US" sz="3100" b="1" dirty="0" err="1">
                <a:latin typeface="+mj-lt"/>
                <a:ea typeface="+mj-ea"/>
                <a:cs typeface="+mj-cs"/>
              </a:rPr>
              <a:t>nodos</a:t>
            </a:r>
            <a:r>
              <a:rPr lang="en-US" sz="3100" b="1" dirty="0">
                <a:latin typeface="+mj-lt"/>
                <a:ea typeface="+mj-ea"/>
                <a:cs typeface="+mj-cs"/>
              </a:rPr>
              <a:t> </a:t>
            </a:r>
            <a:r>
              <a:rPr lang="en-US" sz="3100" b="1" dirty="0" err="1">
                <a:latin typeface="+mj-lt"/>
                <a:ea typeface="+mj-ea"/>
                <a:cs typeface="+mj-cs"/>
              </a:rPr>
              <a:t>territoriales</a:t>
            </a:r>
            <a:endParaRPr lang="en-US" sz="3100" b="1" dirty="0">
              <a:latin typeface="+mj-lt"/>
              <a:ea typeface="+mj-ea"/>
              <a:cs typeface="+mj-cs"/>
            </a:endParaRPr>
          </a:p>
        </p:txBody>
      </p:sp>
      <p:pic>
        <p:nvPicPr>
          <p:cNvPr id="7" name="Imagen 6">
            <a:extLst>
              <a:ext uri="{FF2B5EF4-FFF2-40B4-BE49-F238E27FC236}">
                <a16:creationId xmlns:a16="http://schemas.microsoft.com/office/drawing/2014/main" id="{13F4192A-4B46-F792-E25F-045605AD73EA}"/>
              </a:ext>
            </a:extLst>
          </p:cNvPr>
          <p:cNvPicPr>
            <a:picLocks noChangeAspect="1"/>
          </p:cNvPicPr>
          <p:nvPr/>
        </p:nvPicPr>
        <p:blipFill rotWithShape="1">
          <a:blip r:embed="rId2"/>
          <a:srcRect l="2847" r="2175"/>
          <a:stretch/>
        </p:blipFill>
        <p:spPr>
          <a:xfrm>
            <a:off x="20" y="432"/>
            <a:ext cx="2103100" cy="1660734"/>
          </a:xfrm>
          <a:prstGeom prst="rect">
            <a:avLst/>
          </a:prstGeom>
        </p:spPr>
      </p:pic>
      <p:sp>
        <p:nvSpPr>
          <p:cNvPr id="5" name="CuadroTexto 4"/>
          <p:cNvSpPr txBox="1"/>
          <p:nvPr/>
        </p:nvSpPr>
        <p:spPr>
          <a:xfrm>
            <a:off x="1483361" y="2235303"/>
            <a:ext cx="10244886" cy="308709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57150" indent="-228600">
              <a:lnSpc>
                <a:spcPct val="90000"/>
              </a:lnSpc>
              <a:spcAft>
                <a:spcPts val="600"/>
              </a:spcAft>
              <a:buFont typeface="Arial" panose="020B0604020202020204" pitchFamily="34" charset="0"/>
              <a:buChar char="•"/>
            </a:pPr>
            <a:r>
              <a:rPr lang="en-US" sz="2000" dirty="0">
                <a:solidFill>
                  <a:schemeClr val="tx1"/>
                </a:solidFill>
              </a:rPr>
              <a:t>Son </a:t>
            </a:r>
            <a:r>
              <a:rPr lang="en-US" sz="2000" dirty="0" err="1">
                <a:solidFill>
                  <a:schemeClr val="tx1"/>
                </a:solidFill>
              </a:rPr>
              <a:t>intermediarias</a:t>
            </a:r>
            <a:r>
              <a:rPr lang="en-US" sz="2000" dirty="0">
                <a:solidFill>
                  <a:schemeClr val="tx1"/>
                </a:solidFill>
              </a:rPr>
              <a:t> de la </a:t>
            </a:r>
            <a:r>
              <a:rPr lang="en-US" sz="2000" dirty="0" err="1">
                <a:solidFill>
                  <a:schemeClr val="tx1"/>
                </a:solidFill>
              </a:rPr>
              <a:t>dinámica</a:t>
            </a:r>
            <a:r>
              <a:rPr lang="en-US" sz="2000" dirty="0">
                <a:solidFill>
                  <a:schemeClr val="tx1"/>
                </a:solidFill>
              </a:rPr>
              <a:t> territorial.</a:t>
            </a:r>
          </a:p>
          <a:p>
            <a:pPr marL="57150" indent="-228600">
              <a:lnSpc>
                <a:spcPct val="90000"/>
              </a:lnSpc>
              <a:spcAft>
                <a:spcPts val="600"/>
              </a:spcAft>
              <a:buFont typeface="Arial" panose="020B0604020202020204" pitchFamily="34" charset="0"/>
              <a:buChar char="•"/>
            </a:pPr>
            <a:r>
              <a:rPr lang="en-US" sz="2000" dirty="0" err="1">
                <a:solidFill>
                  <a:schemeClr val="tx1"/>
                </a:solidFill>
              </a:rPr>
              <a:t>Manifiestan</a:t>
            </a:r>
            <a:r>
              <a:rPr lang="en-US" sz="2000" dirty="0">
                <a:solidFill>
                  <a:schemeClr val="tx1"/>
                </a:solidFill>
              </a:rPr>
              <a:t> </a:t>
            </a:r>
            <a:r>
              <a:rPr lang="en-US" sz="2000" dirty="0" err="1">
                <a:solidFill>
                  <a:schemeClr val="tx1"/>
                </a:solidFill>
              </a:rPr>
              <a:t>diversidad</a:t>
            </a:r>
            <a:r>
              <a:rPr lang="en-US" sz="2000" dirty="0">
                <a:solidFill>
                  <a:schemeClr val="tx1"/>
                </a:solidFill>
              </a:rPr>
              <a:t> de </a:t>
            </a:r>
            <a:r>
              <a:rPr lang="en-US" sz="2000" dirty="0" err="1">
                <a:solidFill>
                  <a:schemeClr val="tx1"/>
                </a:solidFill>
              </a:rPr>
              <a:t>interacciones</a:t>
            </a:r>
            <a:r>
              <a:rPr lang="en-US" sz="2000" dirty="0">
                <a:solidFill>
                  <a:schemeClr val="tx1"/>
                </a:solidFill>
              </a:rPr>
              <a:t> (</a:t>
            </a:r>
            <a:r>
              <a:rPr lang="en-US" sz="2000" dirty="0" err="1">
                <a:solidFill>
                  <a:schemeClr val="tx1"/>
                </a:solidFill>
              </a:rPr>
              <a:t>sociales</a:t>
            </a:r>
            <a:r>
              <a:rPr lang="en-US" sz="2000" dirty="0">
                <a:solidFill>
                  <a:schemeClr val="tx1"/>
                </a:solidFill>
              </a:rPr>
              <a:t>, </a:t>
            </a:r>
            <a:r>
              <a:rPr lang="en-US" sz="2000" dirty="0" err="1">
                <a:solidFill>
                  <a:schemeClr val="tx1"/>
                </a:solidFill>
              </a:rPr>
              <a:t>económicas</a:t>
            </a:r>
            <a:r>
              <a:rPr lang="en-US" sz="2000" dirty="0">
                <a:solidFill>
                  <a:schemeClr val="tx1"/>
                </a:solidFill>
              </a:rPr>
              <a:t>, </a:t>
            </a:r>
            <a:r>
              <a:rPr lang="en-US" sz="2000" dirty="0" err="1">
                <a:solidFill>
                  <a:schemeClr val="tx1"/>
                </a:solidFill>
              </a:rPr>
              <a:t>ambientales</a:t>
            </a:r>
            <a:r>
              <a:rPr lang="en-US" sz="2000" dirty="0">
                <a:solidFill>
                  <a:schemeClr val="tx1"/>
                </a:solidFill>
              </a:rPr>
              <a:t>, etc.).</a:t>
            </a:r>
          </a:p>
          <a:p>
            <a:pPr marL="57150" indent="-228600">
              <a:lnSpc>
                <a:spcPct val="90000"/>
              </a:lnSpc>
              <a:spcAft>
                <a:spcPts val="600"/>
              </a:spcAft>
              <a:buFont typeface="Arial" panose="020B0604020202020204" pitchFamily="34" charset="0"/>
              <a:buChar char="•"/>
            </a:pPr>
            <a:r>
              <a:rPr lang="en-US" sz="2000" dirty="0" err="1">
                <a:solidFill>
                  <a:schemeClr val="tx1"/>
                </a:solidFill>
              </a:rPr>
              <a:t>Proximidad</a:t>
            </a:r>
            <a:r>
              <a:rPr lang="en-US" sz="2000" dirty="0">
                <a:solidFill>
                  <a:schemeClr val="tx1"/>
                </a:solidFill>
              </a:rPr>
              <a:t> con </a:t>
            </a:r>
            <a:r>
              <a:rPr lang="en-US" sz="2000" dirty="0" err="1">
                <a:solidFill>
                  <a:schemeClr val="tx1"/>
                </a:solidFill>
              </a:rPr>
              <a:t>grandes</a:t>
            </a:r>
            <a:r>
              <a:rPr lang="en-US" sz="2000" dirty="0">
                <a:solidFill>
                  <a:schemeClr val="tx1"/>
                </a:solidFill>
              </a:rPr>
              <a:t> </a:t>
            </a:r>
            <a:r>
              <a:rPr lang="en-US" sz="2000" dirty="0" err="1">
                <a:solidFill>
                  <a:schemeClr val="tx1"/>
                </a:solidFill>
              </a:rPr>
              <a:t>centros</a:t>
            </a:r>
            <a:r>
              <a:rPr lang="en-US" sz="2000" dirty="0">
                <a:solidFill>
                  <a:schemeClr val="tx1"/>
                </a:solidFill>
              </a:rPr>
              <a:t> </a:t>
            </a:r>
            <a:r>
              <a:rPr lang="en-US" sz="2000" dirty="0" err="1">
                <a:solidFill>
                  <a:schemeClr val="tx1"/>
                </a:solidFill>
              </a:rPr>
              <a:t>metropolitanos</a:t>
            </a:r>
            <a:r>
              <a:rPr lang="en-US" sz="2000" dirty="0">
                <a:solidFill>
                  <a:schemeClr val="tx1"/>
                </a:solidFill>
              </a:rPr>
              <a:t>, </a:t>
            </a:r>
            <a:r>
              <a:rPr lang="en-US" sz="2000" dirty="0" err="1">
                <a:solidFill>
                  <a:schemeClr val="tx1"/>
                </a:solidFill>
              </a:rPr>
              <a:t>pero</a:t>
            </a:r>
            <a:r>
              <a:rPr lang="en-US" sz="2000" dirty="0">
                <a:solidFill>
                  <a:schemeClr val="tx1"/>
                </a:solidFill>
              </a:rPr>
              <a:t> </a:t>
            </a:r>
            <a:r>
              <a:rPr lang="en-US" sz="2000" dirty="0" err="1">
                <a:solidFill>
                  <a:schemeClr val="tx1"/>
                </a:solidFill>
              </a:rPr>
              <a:t>también</a:t>
            </a:r>
            <a:r>
              <a:rPr lang="en-US" sz="2000" dirty="0">
                <a:solidFill>
                  <a:schemeClr val="tx1"/>
                </a:solidFill>
              </a:rPr>
              <a:t> con zonas rurales.</a:t>
            </a:r>
          </a:p>
          <a:p>
            <a:pPr marL="57150" indent="-228600">
              <a:lnSpc>
                <a:spcPct val="90000"/>
              </a:lnSpc>
              <a:spcAft>
                <a:spcPts val="600"/>
              </a:spcAft>
              <a:buFont typeface="Arial" panose="020B0604020202020204" pitchFamily="34" charset="0"/>
              <a:buChar char="•"/>
            </a:pPr>
            <a:r>
              <a:rPr lang="en-US" sz="2000" dirty="0" err="1">
                <a:solidFill>
                  <a:schemeClr val="tx1"/>
                </a:solidFill>
              </a:rPr>
              <a:t>Capacidad</a:t>
            </a:r>
            <a:r>
              <a:rPr lang="en-US" sz="2000" dirty="0">
                <a:solidFill>
                  <a:schemeClr val="tx1"/>
                </a:solidFill>
              </a:rPr>
              <a:t> de </a:t>
            </a:r>
            <a:r>
              <a:rPr lang="en-US" sz="2000" dirty="0" err="1">
                <a:solidFill>
                  <a:schemeClr val="tx1"/>
                </a:solidFill>
              </a:rPr>
              <a:t>atracción</a:t>
            </a:r>
            <a:r>
              <a:rPr lang="en-US" sz="2000" dirty="0">
                <a:solidFill>
                  <a:schemeClr val="tx1"/>
                </a:solidFill>
              </a:rPr>
              <a:t> y </a:t>
            </a:r>
            <a:r>
              <a:rPr lang="en-US" sz="2000" dirty="0" err="1">
                <a:solidFill>
                  <a:schemeClr val="tx1"/>
                </a:solidFill>
              </a:rPr>
              <a:t>retención</a:t>
            </a:r>
            <a:r>
              <a:rPr lang="en-US" sz="2000" dirty="0">
                <a:solidFill>
                  <a:schemeClr val="tx1"/>
                </a:solidFill>
              </a:rPr>
              <a:t> de </a:t>
            </a:r>
            <a:r>
              <a:rPr lang="en-US" sz="2000" dirty="0" err="1">
                <a:solidFill>
                  <a:schemeClr val="tx1"/>
                </a:solidFill>
              </a:rPr>
              <a:t>inversiones</a:t>
            </a:r>
            <a:r>
              <a:rPr lang="en-US" sz="2000" dirty="0">
                <a:solidFill>
                  <a:schemeClr val="tx1"/>
                </a:solidFill>
              </a:rPr>
              <a:t>.</a:t>
            </a:r>
          </a:p>
          <a:p>
            <a:pPr marL="57150" indent="-228600">
              <a:lnSpc>
                <a:spcPct val="90000"/>
              </a:lnSpc>
              <a:spcAft>
                <a:spcPts val="600"/>
              </a:spcAft>
              <a:buFont typeface="Arial" panose="020B0604020202020204" pitchFamily="34" charset="0"/>
              <a:buChar char="•"/>
            </a:pPr>
            <a:r>
              <a:rPr lang="en-US" sz="2000" dirty="0" err="1">
                <a:solidFill>
                  <a:schemeClr val="tx1"/>
                </a:solidFill>
              </a:rPr>
              <a:t>Conservación</a:t>
            </a:r>
            <a:r>
              <a:rPr lang="en-US" sz="2000" dirty="0">
                <a:solidFill>
                  <a:schemeClr val="tx1"/>
                </a:solidFill>
              </a:rPr>
              <a:t> y </a:t>
            </a:r>
            <a:r>
              <a:rPr lang="en-US" sz="2000" dirty="0" err="1">
                <a:solidFill>
                  <a:schemeClr val="tx1"/>
                </a:solidFill>
              </a:rPr>
              <a:t>aprovechamiento</a:t>
            </a:r>
            <a:r>
              <a:rPr lang="en-US" sz="2000" dirty="0">
                <a:solidFill>
                  <a:schemeClr val="tx1"/>
                </a:solidFill>
              </a:rPr>
              <a:t> de </a:t>
            </a:r>
            <a:r>
              <a:rPr lang="en-US" sz="2000" dirty="0" err="1">
                <a:solidFill>
                  <a:schemeClr val="tx1"/>
                </a:solidFill>
              </a:rPr>
              <a:t>recursos</a:t>
            </a:r>
            <a:r>
              <a:rPr lang="en-US" sz="2000" dirty="0">
                <a:solidFill>
                  <a:schemeClr val="tx1"/>
                </a:solidFill>
              </a:rPr>
              <a:t> </a:t>
            </a:r>
            <a:r>
              <a:rPr lang="en-US" sz="2000" dirty="0" err="1">
                <a:solidFill>
                  <a:schemeClr val="tx1"/>
                </a:solidFill>
              </a:rPr>
              <a:t>culturales</a:t>
            </a:r>
            <a:r>
              <a:rPr lang="en-US" sz="2000" dirty="0">
                <a:solidFill>
                  <a:schemeClr val="tx1"/>
                </a:solidFill>
              </a:rPr>
              <a:t>, de </a:t>
            </a:r>
            <a:r>
              <a:rPr lang="en-US" sz="2000" dirty="0" err="1">
                <a:solidFill>
                  <a:schemeClr val="tx1"/>
                </a:solidFill>
              </a:rPr>
              <a:t>identidad</a:t>
            </a:r>
            <a:r>
              <a:rPr lang="en-US" sz="2000" dirty="0">
                <a:solidFill>
                  <a:schemeClr val="tx1"/>
                </a:solidFill>
              </a:rPr>
              <a:t> e </a:t>
            </a:r>
            <a:r>
              <a:rPr lang="en-US" sz="2000" dirty="0" err="1">
                <a:solidFill>
                  <a:schemeClr val="tx1"/>
                </a:solidFill>
              </a:rPr>
              <a:t>históricos</a:t>
            </a:r>
            <a:r>
              <a:rPr lang="en-US" sz="2000" dirty="0">
                <a:solidFill>
                  <a:schemeClr val="tx1"/>
                </a:solidFill>
              </a:rPr>
              <a:t>.</a:t>
            </a:r>
          </a:p>
          <a:p>
            <a:pPr marL="57150" indent="-228600">
              <a:lnSpc>
                <a:spcPct val="90000"/>
              </a:lnSpc>
              <a:spcAft>
                <a:spcPts val="600"/>
              </a:spcAft>
              <a:buFont typeface="Arial" panose="020B0604020202020204" pitchFamily="34" charset="0"/>
              <a:buChar char="•"/>
            </a:pPr>
            <a:r>
              <a:rPr lang="en-US" sz="2000" dirty="0" err="1">
                <a:solidFill>
                  <a:schemeClr val="tx1"/>
                </a:solidFill>
              </a:rPr>
              <a:t>Capacidad</a:t>
            </a:r>
            <a:r>
              <a:rPr lang="en-US" sz="2000" dirty="0">
                <a:solidFill>
                  <a:schemeClr val="tx1"/>
                </a:solidFill>
              </a:rPr>
              <a:t> de </a:t>
            </a:r>
            <a:r>
              <a:rPr lang="en-US" sz="2000" dirty="0" err="1">
                <a:solidFill>
                  <a:schemeClr val="tx1"/>
                </a:solidFill>
              </a:rPr>
              <a:t>recepción</a:t>
            </a:r>
            <a:r>
              <a:rPr lang="en-US" sz="2000" dirty="0">
                <a:solidFill>
                  <a:schemeClr val="tx1"/>
                </a:solidFill>
              </a:rPr>
              <a:t> de </a:t>
            </a:r>
            <a:r>
              <a:rPr lang="en-US" sz="2000" dirty="0" err="1">
                <a:solidFill>
                  <a:schemeClr val="tx1"/>
                </a:solidFill>
              </a:rPr>
              <a:t>migrantes</a:t>
            </a:r>
            <a:r>
              <a:rPr lang="en-US" sz="2000" dirty="0">
                <a:solidFill>
                  <a:schemeClr val="tx1"/>
                </a:solidFill>
              </a:rPr>
              <a:t> y </a:t>
            </a:r>
            <a:r>
              <a:rPr lang="en-US" sz="2000" dirty="0" err="1">
                <a:solidFill>
                  <a:schemeClr val="tx1"/>
                </a:solidFill>
              </a:rPr>
              <a:t>retención</a:t>
            </a:r>
            <a:r>
              <a:rPr lang="en-US" sz="2000" dirty="0">
                <a:solidFill>
                  <a:schemeClr val="tx1"/>
                </a:solidFill>
              </a:rPr>
              <a:t> de población </a:t>
            </a:r>
            <a:r>
              <a:rPr lang="en-US" sz="2000" dirty="0" err="1">
                <a:solidFill>
                  <a:schemeClr val="tx1"/>
                </a:solidFill>
              </a:rPr>
              <a:t>en</a:t>
            </a:r>
            <a:r>
              <a:rPr lang="en-US" sz="2000" dirty="0">
                <a:solidFill>
                  <a:schemeClr val="tx1"/>
                </a:solidFill>
              </a:rPr>
              <a:t> las </a:t>
            </a:r>
            <a:r>
              <a:rPr lang="en-US" sz="2000" dirty="0" err="1">
                <a:solidFill>
                  <a:schemeClr val="tx1"/>
                </a:solidFill>
              </a:rPr>
              <a:t>regiones</a:t>
            </a:r>
            <a:r>
              <a:rPr lang="en-US" sz="2000" dirty="0">
                <a:solidFill>
                  <a:schemeClr val="tx1"/>
                </a:solidFill>
              </a:rPr>
              <a:t> de </a:t>
            </a:r>
            <a:r>
              <a:rPr lang="en-US" sz="2000" dirty="0" err="1">
                <a:solidFill>
                  <a:schemeClr val="tx1"/>
                </a:solidFill>
              </a:rPr>
              <a:t>origen</a:t>
            </a:r>
            <a:r>
              <a:rPr lang="en-US" sz="2000" dirty="0">
                <a:solidFill>
                  <a:schemeClr val="tx1"/>
                </a:solidFill>
              </a:rPr>
              <a:t>.</a:t>
            </a:r>
          </a:p>
          <a:p>
            <a:pPr marL="57150" indent="-228600">
              <a:lnSpc>
                <a:spcPct val="90000"/>
              </a:lnSpc>
              <a:spcAft>
                <a:spcPts val="600"/>
              </a:spcAft>
              <a:buFont typeface="Arial" panose="020B0604020202020204" pitchFamily="34" charset="0"/>
              <a:buChar char="•"/>
            </a:pPr>
            <a:r>
              <a:rPr lang="en-US" sz="2000" dirty="0" err="1">
                <a:solidFill>
                  <a:schemeClr val="tx1"/>
                </a:solidFill>
              </a:rPr>
              <a:t>Gobernanza</a:t>
            </a:r>
            <a:r>
              <a:rPr lang="en-US" sz="2000" dirty="0">
                <a:solidFill>
                  <a:schemeClr val="tx1"/>
                </a:solidFill>
              </a:rPr>
              <a:t>, </a:t>
            </a:r>
            <a:r>
              <a:rPr lang="en-US" sz="2000" dirty="0" err="1">
                <a:solidFill>
                  <a:schemeClr val="tx1"/>
                </a:solidFill>
              </a:rPr>
              <a:t>políticas</a:t>
            </a:r>
            <a:r>
              <a:rPr lang="en-US" sz="2000" dirty="0">
                <a:solidFill>
                  <a:schemeClr val="tx1"/>
                </a:solidFill>
              </a:rPr>
              <a:t> </a:t>
            </a:r>
            <a:r>
              <a:rPr lang="en-US" sz="2000" dirty="0" err="1">
                <a:solidFill>
                  <a:schemeClr val="tx1"/>
                </a:solidFill>
              </a:rPr>
              <a:t>públicas</a:t>
            </a:r>
            <a:r>
              <a:rPr lang="en-US" sz="2000" dirty="0">
                <a:solidFill>
                  <a:schemeClr val="tx1"/>
                </a:solidFill>
              </a:rPr>
              <a:t> y </a:t>
            </a:r>
            <a:r>
              <a:rPr lang="en-US" sz="2000" dirty="0" err="1">
                <a:solidFill>
                  <a:schemeClr val="tx1"/>
                </a:solidFill>
              </a:rPr>
              <a:t>descentralización</a:t>
            </a:r>
            <a:r>
              <a:rPr lang="en-US" sz="2000" dirty="0">
                <a:solidFill>
                  <a:schemeClr val="tx1"/>
                </a:solidFill>
              </a:rPr>
              <a:t>. “</a:t>
            </a:r>
            <a:r>
              <a:rPr lang="en-US" sz="2000" dirty="0" err="1">
                <a:solidFill>
                  <a:schemeClr val="tx1"/>
                </a:solidFill>
              </a:rPr>
              <a:t>Planeación</a:t>
            </a:r>
            <a:r>
              <a:rPr lang="en-US" sz="2000" dirty="0">
                <a:solidFill>
                  <a:schemeClr val="tx1"/>
                </a:solidFill>
              </a:rPr>
              <a:t> de </a:t>
            </a:r>
            <a:r>
              <a:rPr lang="en-US" sz="2000" dirty="0" err="1">
                <a:solidFill>
                  <a:schemeClr val="tx1"/>
                </a:solidFill>
              </a:rPr>
              <a:t>abajo</a:t>
            </a:r>
            <a:r>
              <a:rPr lang="en-US" sz="2000" dirty="0">
                <a:solidFill>
                  <a:schemeClr val="tx1"/>
                </a:solidFill>
              </a:rPr>
              <a:t> </a:t>
            </a:r>
            <a:r>
              <a:rPr lang="en-US" sz="2000" dirty="0" err="1">
                <a:solidFill>
                  <a:schemeClr val="tx1"/>
                </a:solidFill>
              </a:rPr>
              <a:t>hacia</a:t>
            </a:r>
            <a:r>
              <a:rPr lang="en-US" sz="2000" dirty="0">
                <a:solidFill>
                  <a:schemeClr val="tx1"/>
                </a:solidFill>
              </a:rPr>
              <a:t> </a:t>
            </a:r>
            <a:r>
              <a:rPr lang="en-US" sz="2000" dirty="0" err="1">
                <a:solidFill>
                  <a:schemeClr val="tx1"/>
                </a:solidFill>
              </a:rPr>
              <a:t>arriba</a:t>
            </a:r>
            <a:r>
              <a:rPr lang="en-US" sz="2000" dirty="0">
                <a:solidFill>
                  <a:schemeClr val="tx1"/>
                </a:solidFill>
              </a:rPr>
              <a:t>”.</a:t>
            </a:r>
          </a:p>
          <a:p>
            <a:pPr marL="57150" indent="-228600">
              <a:lnSpc>
                <a:spcPct val="90000"/>
              </a:lnSpc>
              <a:spcAft>
                <a:spcPts val="600"/>
              </a:spcAft>
              <a:buFont typeface="Arial" panose="020B0604020202020204" pitchFamily="34" charset="0"/>
              <a:buChar char="•"/>
            </a:pPr>
            <a:r>
              <a:rPr lang="en-US" sz="2000" dirty="0" err="1">
                <a:solidFill>
                  <a:schemeClr val="tx1"/>
                </a:solidFill>
              </a:rPr>
              <a:t>Ciudades</a:t>
            </a:r>
            <a:r>
              <a:rPr lang="en-US" sz="2000" dirty="0">
                <a:solidFill>
                  <a:schemeClr val="tx1"/>
                </a:solidFill>
              </a:rPr>
              <a:t> de </a:t>
            </a:r>
            <a:r>
              <a:rPr lang="en-US" sz="2000" dirty="0" err="1">
                <a:solidFill>
                  <a:schemeClr val="tx1"/>
                </a:solidFill>
              </a:rPr>
              <a:t>pequeña</a:t>
            </a:r>
            <a:r>
              <a:rPr lang="en-US" sz="2000" dirty="0">
                <a:solidFill>
                  <a:schemeClr val="tx1"/>
                </a:solidFill>
              </a:rPr>
              <a:t> y </a:t>
            </a:r>
            <a:r>
              <a:rPr lang="en-US" sz="2000" dirty="0" err="1">
                <a:solidFill>
                  <a:schemeClr val="tx1"/>
                </a:solidFill>
              </a:rPr>
              <a:t>mediana</a:t>
            </a:r>
            <a:r>
              <a:rPr lang="en-US" sz="2000" dirty="0">
                <a:solidFill>
                  <a:schemeClr val="tx1"/>
                </a:solidFill>
              </a:rPr>
              <a:t> </a:t>
            </a:r>
            <a:r>
              <a:rPr lang="en-US" sz="2000" dirty="0" err="1">
                <a:solidFill>
                  <a:schemeClr val="tx1"/>
                </a:solidFill>
              </a:rPr>
              <a:t>escala</a:t>
            </a:r>
            <a:r>
              <a:rPr lang="en-US" sz="2000" dirty="0">
                <a:solidFill>
                  <a:schemeClr val="tx1"/>
                </a:solidFill>
              </a:rPr>
              <a:t> </a:t>
            </a:r>
            <a:r>
              <a:rPr lang="en-US" sz="2000" dirty="0" err="1">
                <a:solidFill>
                  <a:schemeClr val="tx1"/>
                </a:solidFill>
              </a:rPr>
              <a:t>más</a:t>
            </a:r>
            <a:r>
              <a:rPr lang="en-US" sz="2000" dirty="0">
                <a:solidFill>
                  <a:schemeClr val="tx1"/>
                </a:solidFill>
              </a:rPr>
              <a:t> </a:t>
            </a:r>
            <a:r>
              <a:rPr lang="en-US" sz="2000" dirty="0" err="1">
                <a:solidFill>
                  <a:schemeClr val="tx1"/>
                </a:solidFill>
              </a:rPr>
              <a:t>funcionales</a:t>
            </a:r>
            <a:r>
              <a:rPr lang="en-US" sz="2000" dirty="0">
                <a:solidFill>
                  <a:schemeClr val="tx1"/>
                </a:solidFill>
              </a:rPr>
              <a:t> y </a:t>
            </a:r>
            <a:r>
              <a:rPr lang="en-US" sz="2000" dirty="0" err="1">
                <a:solidFill>
                  <a:schemeClr val="tx1"/>
                </a:solidFill>
              </a:rPr>
              <a:t>efecientes</a:t>
            </a:r>
            <a:r>
              <a:rPr lang="en-US" sz="2000" dirty="0">
                <a:solidFill>
                  <a:schemeClr val="tx1"/>
                </a:solidFill>
              </a:rPr>
              <a:t>. Más </a:t>
            </a:r>
            <a:r>
              <a:rPr lang="en-US" sz="2000" dirty="0" err="1">
                <a:solidFill>
                  <a:schemeClr val="tx1"/>
                </a:solidFill>
              </a:rPr>
              <a:t>sustentables</a:t>
            </a:r>
            <a:r>
              <a:rPr lang="en-US" sz="2000" dirty="0">
                <a:solidFill>
                  <a:schemeClr val="tx1"/>
                </a:solidFill>
              </a:rPr>
              <a:t>.</a:t>
            </a:r>
          </a:p>
          <a:p>
            <a:pPr marL="57150" indent="-228600">
              <a:lnSpc>
                <a:spcPct val="90000"/>
              </a:lnSpc>
              <a:spcAft>
                <a:spcPts val="600"/>
              </a:spcAft>
              <a:buFont typeface="Arial" panose="020B0604020202020204" pitchFamily="34" charset="0"/>
              <a:buChar char="•"/>
            </a:pPr>
            <a:endParaRPr lang="en-US" sz="1600" dirty="0">
              <a:solidFill>
                <a:schemeClr val="tx1"/>
              </a:solidFill>
            </a:endParaRPr>
          </a:p>
          <a:p>
            <a:pPr marL="57150" indent="-228600">
              <a:lnSpc>
                <a:spcPct val="90000"/>
              </a:lnSpc>
              <a:spcAft>
                <a:spcPts val="600"/>
              </a:spcAft>
              <a:buFont typeface="Arial" panose="020B0604020202020204" pitchFamily="34" charset="0"/>
              <a:buChar char="•"/>
            </a:pPr>
            <a:endParaRPr lang="en-US" sz="1600" dirty="0">
              <a:solidFill>
                <a:schemeClr val="tx1"/>
              </a:solidFill>
            </a:endParaRPr>
          </a:p>
          <a:p>
            <a:pPr marL="57150" indent="-228600">
              <a:lnSpc>
                <a:spcPct val="90000"/>
              </a:lnSpc>
              <a:spcAft>
                <a:spcPts val="600"/>
              </a:spcAft>
              <a:buFont typeface="Arial" panose="020B0604020202020204" pitchFamily="34" charset="0"/>
              <a:buChar char="•"/>
            </a:pPr>
            <a:endParaRPr lang="en-US" sz="1100" dirty="0">
              <a:solidFill>
                <a:schemeClr val="tx1"/>
              </a:solidFill>
            </a:endParaRPr>
          </a:p>
          <a:p>
            <a:pPr marL="57150" indent="-228600">
              <a:lnSpc>
                <a:spcPct val="90000"/>
              </a:lnSpc>
              <a:spcAft>
                <a:spcPts val="600"/>
              </a:spcAft>
              <a:buFont typeface="Arial" panose="020B0604020202020204" pitchFamily="34" charset="0"/>
              <a:buChar char="•"/>
            </a:pPr>
            <a:endParaRPr lang="en-US" sz="1100" dirty="0">
              <a:solidFill>
                <a:schemeClr val="tx1"/>
              </a:solidFill>
            </a:endParaRPr>
          </a:p>
          <a:p>
            <a:pPr marL="57150" indent="-228600">
              <a:lnSpc>
                <a:spcPct val="90000"/>
              </a:lnSpc>
              <a:spcAft>
                <a:spcPts val="600"/>
              </a:spcAft>
              <a:buFont typeface="Arial" panose="020B0604020202020204" pitchFamily="34" charset="0"/>
              <a:buChar char="•"/>
            </a:pPr>
            <a:endParaRPr lang="en-US" sz="1100" dirty="0">
              <a:solidFill>
                <a:schemeClr val="tx1"/>
              </a:solidFill>
            </a:endParaRPr>
          </a:p>
          <a:p>
            <a:pPr marL="57150" indent="-228600">
              <a:lnSpc>
                <a:spcPct val="90000"/>
              </a:lnSpc>
              <a:spcAft>
                <a:spcPts val="600"/>
              </a:spcAft>
              <a:buFont typeface="Arial" panose="020B0604020202020204" pitchFamily="34" charset="0"/>
              <a:buChar char="•"/>
            </a:pPr>
            <a:endParaRPr lang="en-US" sz="1100" dirty="0">
              <a:solidFill>
                <a:schemeClr val="tx1"/>
              </a:solidFill>
            </a:endParaRPr>
          </a:p>
          <a:p>
            <a:pPr marL="57150" indent="-228600">
              <a:lnSpc>
                <a:spcPct val="90000"/>
              </a:lnSpc>
              <a:spcAft>
                <a:spcPts val="600"/>
              </a:spcAft>
              <a:buFont typeface="Arial" panose="020B0604020202020204" pitchFamily="34" charset="0"/>
              <a:buChar char="•"/>
            </a:pPr>
            <a:endParaRPr lang="en-US" sz="1100" dirty="0">
              <a:solidFill>
                <a:schemeClr val="tx1"/>
              </a:solidFill>
            </a:endParaRPr>
          </a:p>
          <a:p>
            <a:pPr marL="57150" indent="-228600">
              <a:lnSpc>
                <a:spcPct val="90000"/>
              </a:lnSpc>
              <a:spcAft>
                <a:spcPts val="600"/>
              </a:spcAft>
              <a:buFont typeface="Arial" panose="020B0604020202020204" pitchFamily="34" charset="0"/>
              <a:buChar char="•"/>
            </a:pPr>
            <a:endParaRPr lang="en-US" sz="1100" dirty="0">
              <a:solidFill>
                <a:schemeClr val="tx1"/>
              </a:solidFill>
            </a:endParaRPr>
          </a:p>
        </p:txBody>
      </p:sp>
      <p:sp>
        <p:nvSpPr>
          <p:cNvPr id="33" name="Rectangle 3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4161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p:cNvSpPr txBox="1"/>
          <p:nvPr/>
        </p:nvSpPr>
        <p:spPr>
          <a:xfrm>
            <a:off x="4615071" y="478216"/>
            <a:ext cx="6314659" cy="1807305"/>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4400" b="1" dirty="0" err="1">
                <a:latin typeface="+mj-lt"/>
                <a:ea typeface="+mj-ea"/>
                <a:cs typeface="+mj-cs"/>
              </a:rPr>
              <a:t>Brechas</a:t>
            </a:r>
            <a:r>
              <a:rPr lang="en-US" sz="4400" b="1" dirty="0">
                <a:latin typeface="+mj-lt"/>
                <a:ea typeface="+mj-ea"/>
                <a:cs typeface="+mj-cs"/>
              </a:rPr>
              <a:t> </a:t>
            </a:r>
            <a:r>
              <a:rPr lang="en-US" sz="4400" b="1" dirty="0" err="1">
                <a:latin typeface="+mj-lt"/>
                <a:ea typeface="+mj-ea"/>
                <a:cs typeface="+mj-cs"/>
              </a:rPr>
              <a:t>urbano</a:t>
            </a:r>
            <a:r>
              <a:rPr lang="en-US" sz="4400" b="1" dirty="0">
                <a:latin typeface="+mj-lt"/>
                <a:ea typeface="+mj-ea"/>
                <a:cs typeface="+mj-cs"/>
              </a:rPr>
              <a:t>-rurales y </a:t>
            </a:r>
            <a:r>
              <a:rPr lang="en-US" sz="4400" b="1" dirty="0" err="1">
                <a:latin typeface="+mj-lt"/>
                <a:ea typeface="+mj-ea"/>
                <a:cs typeface="+mj-cs"/>
              </a:rPr>
              <a:t>oportunidades</a:t>
            </a:r>
            <a:r>
              <a:rPr lang="en-US" sz="4400" b="1" dirty="0">
                <a:latin typeface="+mj-lt"/>
                <a:ea typeface="+mj-ea"/>
                <a:cs typeface="+mj-cs"/>
              </a:rPr>
              <a:t> para </a:t>
            </a:r>
            <a:r>
              <a:rPr lang="en-US" sz="4400" b="1" dirty="0" err="1">
                <a:latin typeface="+mj-lt"/>
                <a:ea typeface="+mj-ea"/>
                <a:cs typeface="+mj-cs"/>
              </a:rPr>
              <a:t>el</a:t>
            </a:r>
            <a:r>
              <a:rPr lang="en-US" sz="4400" b="1" dirty="0">
                <a:latin typeface="+mj-lt"/>
                <a:ea typeface="+mj-ea"/>
                <a:cs typeface="+mj-cs"/>
              </a:rPr>
              <a:t> </a:t>
            </a:r>
            <a:r>
              <a:rPr lang="en-US" sz="4400" b="1" dirty="0" err="1">
                <a:latin typeface="+mj-lt"/>
                <a:ea typeface="+mj-ea"/>
                <a:cs typeface="+mj-cs"/>
              </a:rPr>
              <a:t>desarrollo</a:t>
            </a:r>
            <a:r>
              <a:rPr lang="en-US" sz="4400" b="1" dirty="0">
                <a:latin typeface="+mj-lt"/>
                <a:ea typeface="+mj-ea"/>
                <a:cs typeface="+mj-cs"/>
              </a:rPr>
              <a:t> territorial</a:t>
            </a:r>
          </a:p>
        </p:txBody>
      </p:sp>
      <p:sp>
        <p:nvSpPr>
          <p:cNvPr id="5" name="CuadroTexto 4"/>
          <p:cNvSpPr txBox="1"/>
          <p:nvPr/>
        </p:nvSpPr>
        <p:spPr>
          <a:xfrm>
            <a:off x="1262270" y="2425148"/>
            <a:ext cx="10091528" cy="427382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62500" lnSpcReduction="20000"/>
          </a:bodyPr>
          <a:lstStyle/>
          <a:p>
            <a:pPr marL="57150" indent="-228600">
              <a:lnSpc>
                <a:spcPct val="90000"/>
              </a:lnSpc>
              <a:spcAft>
                <a:spcPts val="600"/>
              </a:spcAft>
              <a:buFont typeface="Arial" panose="020B0604020202020204" pitchFamily="34" charset="0"/>
              <a:buChar char="•"/>
            </a:pPr>
            <a:r>
              <a:rPr lang="es-ES" sz="2700" b="1" dirty="0">
                <a:solidFill>
                  <a:schemeClr val="tx1"/>
                </a:solidFill>
              </a:rPr>
              <a:t>El proceso de urbanización va de la mano con el aumento de la pobreza urbana y el medio ambiente contaminado</a:t>
            </a:r>
            <a:r>
              <a:rPr lang="es-ES" sz="2700" dirty="0">
                <a:solidFill>
                  <a:schemeClr val="tx1"/>
                </a:solidFill>
              </a:rPr>
              <a:t>, el aumento de la inseguridad alimentaria y la desnutrición, especialmente para los niños, las mujeres embarazadas y lactantes (Moragues-</a:t>
            </a:r>
            <a:r>
              <a:rPr lang="es-ES" sz="2700" dirty="0" err="1">
                <a:solidFill>
                  <a:schemeClr val="tx1"/>
                </a:solidFill>
              </a:rPr>
              <a:t>Faus</a:t>
            </a:r>
            <a:r>
              <a:rPr lang="es-ES" sz="2700" dirty="0">
                <a:solidFill>
                  <a:schemeClr val="tx1"/>
                </a:solidFill>
              </a:rPr>
              <a:t> &amp; </a:t>
            </a:r>
            <a:r>
              <a:rPr lang="es-ES" sz="2700" dirty="0" err="1">
                <a:solidFill>
                  <a:schemeClr val="tx1"/>
                </a:solidFill>
              </a:rPr>
              <a:t>Battersby</a:t>
            </a:r>
            <a:r>
              <a:rPr lang="es-ES" sz="2700" dirty="0">
                <a:solidFill>
                  <a:schemeClr val="tx1"/>
                </a:solidFill>
              </a:rPr>
              <a:t> 2021; </a:t>
            </a:r>
            <a:r>
              <a:rPr lang="es-ES" sz="2700" dirty="0" err="1">
                <a:solidFill>
                  <a:schemeClr val="tx1"/>
                </a:solidFill>
              </a:rPr>
              <a:t>Orsini</a:t>
            </a:r>
            <a:r>
              <a:rPr lang="es-ES" sz="2700" dirty="0">
                <a:solidFill>
                  <a:schemeClr val="tx1"/>
                </a:solidFill>
              </a:rPr>
              <a:t> et al. 2013).</a:t>
            </a:r>
            <a:endParaRPr lang="en-US" sz="2700" dirty="0">
              <a:solidFill>
                <a:schemeClr val="tx1"/>
              </a:solidFill>
            </a:endParaRPr>
          </a:p>
          <a:p>
            <a:pPr marL="57150" indent="-228600">
              <a:lnSpc>
                <a:spcPct val="90000"/>
              </a:lnSpc>
              <a:spcAft>
                <a:spcPts val="600"/>
              </a:spcAft>
              <a:buFont typeface="Arial" panose="020B0604020202020204" pitchFamily="34" charset="0"/>
              <a:buChar char="•"/>
            </a:pPr>
            <a:r>
              <a:rPr lang="en-US" sz="2700" dirty="0">
                <a:solidFill>
                  <a:schemeClr val="tx1"/>
                </a:solidFill>
              </a:rPr>
              <a:t>La </a:t>
            </a:r>
            <a:r>
              <a:rPr lang="en-US" sz="2700" dirty="0" err="1">
                <a:solidFill>
                  <a:schemeClr val="tx1"/>
                </a:solidFill>
              </a:rPr>
              <a:t>dialéctica</a:t>
            </a:r>
            <a:r>
              <a:rPr lang="en-US" sz="2700" dirty="0">
                <a:solidFill>
                  <a:schemeClr val="tx1"/>
                </a:solidFill>
              </a:rPr>
              <a:t> de ambos </a:t>
            </a:r>
            <a:r>
              <a:rPr lang="en-US" sz="2700" dirty="0" err="1">
                <a:solidFill>
                  <a:schemeClr val="tx1"/>
                </a:solidFill>
              </a:rPr>
              <a:t>conceptos</a:t>
            </a:r>
            <a:r>
              <a:rPr lang="en-US" sz="2700" dirty="0">
                <a:solidFill>
                  <a:schemeClr val="tx1"/>
                </a:solidFill>
              </a:rPr>
              <a:t> (</a:t>
            </a:r>
            <a:r>
              <a:rPr lang="en-US" sz="2700" dirty="0" err="1">
                <a:solidFill>
                  <a:schemeClr val="tx1"/>
                </a:solidFill>
              </a:rPr>
              <a:t>urbano</a:t>
            </a:r>
            <a:r>
              <a:rPr lang="en-US" sz="2700" dirty="0">
                <a:solidFill>
                  <a:schemeClr val="tx1"/>
                </a:solidFill>
              </a:rPr>
              <a:t>-rural) </a:t>
            </a:r>
            <a:r>
              <a:rPr lang="en-US" sz="2700" dirty="0" err="1">
                <a:solidFill>
                  <a:schemeClr val="tx1"/>
                </a:solidFill>
              </a:rPr>
              <a:t>puede</a:t>
            </a:r>
            <a:r>
              <a:rPr lang="en-US" sz="2700" dirty="0">
                <a:solidFill>
                  <a:schemeClr val="tx1"/>
                </a:solidFill>
              </a:rPr>
              <a:t> </a:t>
            </a:r>
            <a:r>
              <a:rPr lang="en-US" sz="2700" dirty="0" err="1">
                <a:solidFill>
                  <a:schemeClr val="tx1"/>
                </a:solidFill>
              </a:rPr>
              <a:t>dar</a:t>
            </a:r>
            <a:r>
              <a:rPr lang="en-US" sz="2700" dirty="0">
                <a:solidFill>
                  <a:schemeClr val="tx1"/>
                </a:solidFill>
              </a:rPr>
              <a:t> </a:t>
            </a:r>
            <a:r>
              <a:rPr lang="en-US" sz="2700" dirty="0" err="1">
                <a:solidFill>
                  <a:schemeClr val="tx1"/>
                </a:solidFill>
              </a:rPr>
              <a:t>lugar</a:t>
            </a:r>
            <a:r>
              <a:rPr lang="en-US" sz="2700" dirty="0">
                <a:solidFill>
                  <a:schemeClr val="tx1"/>
                </a:solidFill>
              </a:rPr>
              <a:t> a </a:t>
            </a:r>
            <a:r>
              <a:rPr lang="en-US" sz="2700" dirty="0" err="1">
                <a:solidFill>
                  <a:schemeClr val="tx1"/>
                </a:solidFill>
              </a:rPr>
              <a:t>nuevas</a:t>
            </a:r>
            <a:r>
              <a:rPr lang="en-US" sz="2700" dirty="0">
                <a:solidFill>
                  <a:schemeClr val="tx1"/>
                </a:solidFill>
              </a:rPr>
              <a:t> </a:t>
            </a:r>
            <a:r>
              <a:rPr lang="en-US" sz="2700" dirty="0" err="1">
                <a:solidFill>
                  <a:schemeClr val="tx1"/>
                </a:solidFill>
              </a:rPr>
              <a:t>explicaciones</a:t>
            </a:r>
            <a:r>
              <a:rPr lang="en-US" sz="2700" dirty="0">
                <a:solidFill>
                  <a:schemeClr val="tx1"/>
                </a:solidFill>
              </a:rPr>
              <a:t> </a:t>
            </a:r>
            <a:r>
              <a:rPr lang="en-US" sz="2700" dirty="0" err="1">
                <a:solidFill>
                  <a:schemeClr val="tx1"/>
                </a:solidFill>
              </a:rPr>
              <a:t>donde</a:t>
            </a:r>
            <a:r>
              <a:rPr lang="en-US" sz="2700" dirty="0">
                <a:solidFill>
                  <a:schemeClr val="tx1"/>
                </a:solidFill>
              </a:rPr>
              <a:t> la </a:t>
            </a:r>
            <a:r>
              <a:rPr lang="en-US" sz="2700" dirty="0" err="1">
                <a:solidFill>
                  <a:schemeClr val="tx1"/>
                </a:solidFill>
              </a:rPr>
              <a:t>figura</a:t>
            </a:r>
            <a:r>
              <a:rPr lang="en-US" sz="2700" dirty="0">
                <a:solidFill>
                  <a:schemeClr val="tx1"/>
                </a:solidFill>
              </a:rPr>
              <a:t> de las </a:t>
            </a:r>
            <a:r>
              <a:rPr lang="en-US" sz="2700" dirty="0" err="1">
                <a:solidFill>
                  <a:schemeClr val="tx1"/>
                </a:solidFill>
              </a:rPr>
              <a:t>pequeñas</a:t>
            </a:r>
            <a:r>
              <a:rPr lang="en-US" sz="2700" dirty="0">
                <a:solidFill>
                  <a:schemeClr val="tx1"/>
                </a:solidFill>
              </a:rPr>
              <a:t> y </a:t>
            </a:r>
            <a:r>
              <a:rPr lang="en-US" sz="2700" dirty="0" err="1">
                <a:solidFill>
                  <a:schemeClr val="tx1"/>
                </a:solidFill>
              </a:rPr>
              <a:t>medianas</a:t>
            </a:r>
            <a:r>
              <a:rPr lang="en-US" sz="2700" dirty="0">
                <a:solidFill>
                  <a:schemeClr val="tx1"/>
                </a:solidFill>
              </a:rPr>
              <a:t> </a:t>
            </a:r>
            <a:r>
              <a:rPr lang="en-US" sz="2700" b="1" dirty="0" err="1">
                <a:solidFill>
                  <a:schemeClr val="tx1"/>
                </a:solidFill>
              </a:rPr>
              <a:t>ciudades</a:t>
            </a:r>
            <a:r>
              <a:rPr lang="en-US" sz="2700" b="1" dirty="0">
                <a:solidFill>
                  <a:schemeClr val="tx1"/>
                </a:solidFill>
              </a:rPr>
              <a:t> </a:t>
            </a:r>
            <a:r>
              <a:rPr lang="en-US" sz="2700" b="1" dirty="0" err="1">
                <a:solidFill>
                  <a:schemeClr val="tx1"/>
                </a:solidFill>
              </a:rPr>
              <a:t>pueden</a:t>
            </a:r>
            <a:r>
              <a:rPr lang="en-US" sz="2700" b="1" dirty="0">
                <a:solidFill>
                  <a:schemeClr val="tx1"/>
                </a:solidFill>
              </a:rPr>
              <a:t> </a:t>
            </a:r>
            <a:r>
              <a:rPr lang="en-US" sz="2700" b="1" dirty="0" err="1">
                <a:solidFill>
                  <a:schemeClr val="tx1"/>
                </a:solidFill>
              </a:rPr>
              <a:t>servir</a:t>
            </a:r>
            <a:r>
              <a:rPr lang="en-US" sz="2700" b="1" dirty="0">
                <a:solidFill>
                  <a:schemeClr val="tx1"/>
                </a:solidFill>
              </a:rPr>
              <a:t> de </a:t>
            </a:r>
            <a:r>
              <a:rPr lang="en-US" sz="2700" b="1" dirty="0" err="1">
                <a:solidFill>
                  <a:schemeClr val="tx1"/>
                </a:solidFill>
              </a:rPr>
              <a:t>intermediarias</a:t>
            </a:r>
            <a:r>
              <a:rPr lang="en-US" sz="2700" b="1" dirty="0">
                <a:solidFill>
                  <a:schemeClr val="tx1"/>
                </a:solidFill>
              </a:rPr>
              <a:t> para </a:t>
            </a:r>
            <a:r>
              <a:rPr lang="en-US" sz="2700" b="1" dirty="0" err="1">
                <a:solidFill>
                  <a:schemeClr val="tx1"/>
                </a:solidFill>
              </a:rPr>
              <a:t>superar</a:t>
            </a:r>
            <a:r>
              <a:rPr lang="en-US" sz="2700" b="1" dirty="0">
                <a:solidFill>
                  <a:schemeClr val="tx1"/>
                </a:solidFill>
              </a:rPr>
              <a:t> la </a:t>
            </a:r>
            <a:r>
              <a:rPr lang="en-US" sz="2700" b="1" dirty="0" err="1">
                <a:solidFill>
                  <a:schemeClr val="tx1"/>
                </a:solidFill>
              </a:rPr>
              <a:t>desigualdad</a:t>
            </a:r>
            <a:r>
              <a:rPr lang="en-US" sz="2700" b="1" dirty="0">
                <a:solidFill>
                  <a:schemeClr val="tx1"/>
                </a:solidFill>
              </a:rPr>
              <a:t> social y </a:t>
            </a:r>
            <a:r>
              <a:rPr lang="en-US" sz="2700" b="1" dirty="0" err="1">
                <a:solidFill>
                  <a:schemeClr val="tx1"/>
                </a:solidFill>
              </a:rPr>
              <a:t>los</a:t>
            </a:r>
            <a:r>
              <a:rPr lang="en-US" sz="2700" b="1" dirty="0">
                <a:solidFill>
                  <a:schemeClr val="tx1"/>
                </a:solidFill>
              </a:rPr>
              <a:t> </a:t>
            </a:r>
            <a:r>
              <a:rPr lang="en-US" sz="2700" b="1" dirty="0" err="1">
                <a:solidFill>
                  <a:schemeClr val="tx1"/>
                </a:solidFill>
              </a:rPr>
              <a:t>desequilibrios</a:t>
            </a:r>
            <a:r>
              <a:rPr lang="en-US" sz="2700" b="1" dirty="0">
                <a:solidFill>
                  <a:schemeClr val="tx1"/>
                </a:solidFill>
              </a:rPr>
              <a:t> </a:t>
            </a:r>
            <a:r>
              <a:rPr lang="en-US" sz="2700" b="1" dirty="0" err="1">
                <a:solidFill>
                  <a:schemeClr val="tx1"/>
                </a:solidFill>
              </a:rPr>
              <a:t>regionales</a:t>
            </a:r>
            <a:r>
              <a:rPr lang="en-US" sz="2700" b="1" dirty="0">
                <a:solidFill>
                  <a:schemeClr val="tx1"/>
                </a:solidFill>
              </a:rPr>
              <a:t>.</a:t>
            </a:r>
          </a:p>
          <a:p>
            <a:pPr marL="57150" indent="-228600">
              <a:lnSpc>
                <a:spcPct val="90000"/>
              </a:lnSpc>
              <a:spcAft>
                <a:spcPts val="600"/>
              </a:spcAft>
              <a:buFont typeface="Arial" panose="020B0604020202020204" pitchFamily="34" charset="0"/>
              <a:buChar char="•"/>
            </a:pPr>
            <a:r>
              <a:rPr lang="en-US" sz="2700" dirty="0">
                <a:solidFill>
                  <a:schemeClr val="tx1"/>
                </a:solidFill>
              </a:rPr>
              <a:t> Las CI </a:t>
            </a:r>
            <a:r>
              <a:rPr lang="en-US" sz="2700" dirty="0" err="1">
                <a:solidFill>
                  <a:schemeClr val="tx1"/>
                </a:solidFill>
              </a:rPr>
              <a:t>como</a:t>
            </a:r>
            <a:r>
              <a:rPr lang="en-US" sz="2700" dirty="0">
                <a:solidFill>
                  <a:schemeClr val="tx1"/>
                </a:solidFill>
              </a:rPr>
              <a:t> </a:t>
            </a:r>
            <a:r>
              <a:rPr lang="en-US" sz="2700" dirty="0" err="1">
                <a:solidFill>
                  <a:schemeClr val="tx1"/>
                </a:solidFill>
              </a:rPr>
              <a:t>nodos</a:t>
            </a:r>
            <a:r>
              <a:rPr lang="en-US" sz="2700" dirty="0">
                <a:solidFill>
                  <a:schemeClr val="tx1"/>
                </a:solidFill>
              </a:rPr>
              <a:t> </a:t>
            </a:r>
            <a:r>
              <a:rPr lang="en-US" sz="2700" dirty="0" err="1">
                <a:solidFill>
                  <a:schemeClr val="tx1"/>
                </a:solidFill>
              </a:rPr>
              <a:t>territoriales</a:t>
            </a:r>
            <a:r>
              <a:rPr lang="en-US" sz="2700" dirty="0">
                <a:solidFill>
                  <a:schemeClr val="tx1"/>
                </a:solidFill>
              </a:rPr>
              <a:t> de </a:t>
            </a:r>
            <a:r>
              <a:rPr lang="en-US" sz="2700" dirty="0" err="1">
                <a:solidFill>
                  <a:schemeClr val="tx1"/>
                </a:solidFill>
              </a:rPr>
              <a:t>articulación</a:t>
            </a:r>
            <a:r>
              <a:rPr lang="en-US" sz="2700" dirty="0">
                <a:solidFill>
                  <a:schemeClr val="tx1"/>
                </a:solidFill>
              </a:rPr>
              <a:t> para la </a:t>
            </a:r>
            <a:r>
              <a:rPr lang="en-US" sz="2700" dirty="0" err="1">
                <a:solidFill>
                  <a:schemeClr val="tx1"/>
                </a:solidFill>
              </a:rPr>
              <a:t>generación</a:t>
            </a:r>
            <a:r>
              <a:rPr lang="en-US" sz="2700" dirty="0">
                <a:solidFill>
                  <a:schemeClr val="tx1"/>
                </a:solidFill>
              </a:rPr>
              <a:t> de </a:t>
            </a:r>
            <a:r>
              <a:rPr lang="en-US" sz="2700" dirty="0" err="1">
                <a:solidFill>
                  <a:schemeClr val="tx1"/>
                </a:solidFill>
              </a:rPr>
              <a:t>oportunidades</a:t>
            </a:r>
            <a:r>
              <a:rPr lang="en-US" sz="2700" dirty="0">
                <a:solidFill>
                  <a:schemeClr val="tx1"/>
                </a:solidFill>
              </a:rPr>
              <a:t> a </a:t>
            </a:r>
            <a:r>
              <a:rPr lang="en-US" sz="2700" dirty="0" err="1">
                <a:solidFill>
                  <a:schemeClr val="tx1"/>
                </a:solidFill>
              </a:rPr>
              <a:t>comundades</a:t>
            </a:r>
            <a:r>
              <a:rPr lang="en-US" sz="2700" dirty="0">
                <a:solidFill>
                  <a:schemeClr val="tx1"/>
                </a:solidFill>
              </a:rPr>
              <a:t> de </a:t>
            </a:r>
            <a:r>
              <a:rPr lang="en-US" sz="2700" dirty="0" err="1">
                <a:solidFill>
                  <a:schemeClr val="tx1"/>
                </a:solidFill>
              </a:rPr>
              <a:t>jóvenes</a:t>
            </a:r>
            <a:r>
              <a:rPr lang="en-US" sz="2700" dirty="0">
                <a:solidFill>
                  <a:schemeClr val="tx1"/>
                </a:solidFill>
              </a:rPr>
              <a:t>, </a:t>
            </a:r>
            <a:r>
              <a:rPr lang="en-US" sz="2700" dirty="0" err="1">
                <a:solidFill>
                  <a:schemeClr val="tx1"/>
                </a:solidFill>
              </a:rPr>
              <a:t>mujeres</a:t>
            </a:r>
            <a:r>
              <a:rPr lang="en-US" sz="2700" dirty="0">
                <a:solidFill>
                  <a:schemeClr val="tx1"/>
                </a:solidFill>
              </a:rPr>
              <a:t> y </a:t>
            </a:r>
            <a:r>
              <a:rPr lang="en-US" sz="2700" dirty="0" err="1">
                <a:solidFill>
                  <a:schemeClr val="tx1"/>
                </a:solidFill>
              </a:rPr>
              <a:t>migrantes</a:t>
            </a:r>
            <a:r>
              <a:rPr lang="en-US" sz="2700" dirty="0">
                <a:solidFill>
                  <a:schemeClr val="tx1"/>
                </a:solidFill>
              </a:rPr>
              <a:t>.</a:t>
            </a:r>
          </a:p>
          <a:p>
            <a:pPr marL="57150" indent="-228600">
              <a:lnSpc>
                <a:spcPct val="90000"/>
              </a:lnSpc>
              <a:spcAft>
                <a:spcPts val="600"/>
              </a:spcAft>
              <a:buFont typeface="Arial" panose="020B0604020202020204" pitchFamily="34" charset="0"/>
              <a:buChar char="•"/>
            </a:pPr>
            <a:r>
              <a:rPr lang="en-US" sz="2700" dirty="0">
                <a:solidFill>
                  <a:schemeClr val="tx1"/>
                </a:solidFill>
              </a:rPr>
              <a:t>Las CI </a:t>
            </a:r>
            <a:r>
              <a:rPr lang="en-US" sz="2700" dirty="0" err="1">
                <a:solidFill>
                  <a:schemeClr val="tx1"/>
                </a:solidFill>
              </a:rPr>
              <a:t>pueden</a:t>
            </a:r>
            <a:r>
              <a:rPr lang="en-US" sz="2700" dirty="0">
                <a:solidFill>
                  <a:schemeClr val="tx1"/>
                </a:solidFill>
              </a:rPr>
              <a:t> </a:t>
            </a:r>
            <a:r>
              <a:rPr lang="en-US" sz="2700" dirty="0" err="1">
                <a:solidFill>
                  <a:schemeClr val="tx1"/>
                </a:solidFill>
              </a:rPr>
              <a:t>fungir</a:t>
            </a:r>
            <a:r>
              <a:rPr lang="en-US" sz="2700" dirty="0">
                <a:solidFill>
                  <a:schemeClr val="tx1"/>
                </a:solidFill>
              </a:rPr>
              <a:t> </a:t>
            </a:r>
            <a:r>
              <a:rPr lang="en-US" sz="2700" b="1" dirty="0" err="1">
                <a:solidFill>
                  <a:schemeClr val="tx1"/>
                </a:solidFill>
              </a:rPr>
              <a:t>como</a:t>
            </a:r>
            <a:r>
              <a:rPr lang="en-US" sz="2700" b="1" dirty="0">
                <a:solidFill>
                  <a:schemeClr val="tx1"/>
                </a:solidFill>
              </a:rPr>
              <a:t> </a:t>
            </a:r>
            <a:r>
              <a:rPr lang="en-US" sz="2700" b="1" dirty="0" err="1">
                <a:solidFill>
                  <a:schemeClr val="tx1"/>
                </a:solidFill>
              </a:rPr>
              <a:t>espacios</a:t>
            </a:r>
            <a:r>
              <a:rPr lang="en-US" sz="2700" b="1" dirty="0">
                <a:solidFill>
                  <a:schemeClr val="tx1"/>
                </a:solidFill>
              </a:rPr>
              <a:t> de </a:t>
            </a:r>
            <a:r>
              <a:rPr lang="en-US" sz="2700" b="1" dirty="0" err="1">
                <a:solidFill>
                  <a:schemeClr val="tx1"/>
                </a:solidFill>
              </a:rPr>
              <a:t>ciudadanía</a:t>
            </a:r>
            <a:r>
              <a:rPr lang="en-US" sz="2700" b="1" dirty="0">
                <a:solidFill>
                  <a:schemeClr val="tx1"/>
                </a:solidFill>
              </a:rPr>
              <a:t> local </a:t>
            </a:r>
            <a:r>
              <a:rPr lang="en-US" sz="2700" b="1" dirty="0" err="1">
                <a:solidFill>
                  <a:schemeClr val="tx1"/>
                </a:solidFill>
              </a:rPr>
              <a:t>participativa</a:t>
            </a:r>
            <a:r>
              <a:rPr lang="en-US" sz="2700" b="1" dirty="0">
                <a:solidFill>
                  <a:schemeClr val="tx1"/>
                </a:solidFill>
              </a:rPr>
              <a:t> </a:t>
            </a:r>
            <a:r>
              <a:rPr lang="en-US" sz="2700" dirty="0">
                <a:solidFill>
                  <a:schemeClr val="tx1"/>
                </a:solidFill>
              </a:rPr>
              <a:t>y de </a:t>
            </a:r>
            <a:r>
              <a:rPr lang="en-US" sz="2700" dirty="0" err="1">
                <a:solidFill>
                  <a:schemeClr val="tx1"/>
                </a:solidFill>
              </a:rPr>
              <a:t>responsabilidad</a:t>
            </a:r>
            <a:r>
              <a:rPr lang="en-US" sz="2700" dirty="0">
                <a:solidFill>
                  <a:schemeClr val="tx1"/>
                </a:solidFill>
              </a:rPr>
              <a:t> social </a:t>
            </a:r>
            <a:r>
              <a:rPr lang="en-US" sz="2700" dirty="0" err="1">
                <a:solidFill>
                  <a:schemeClr val="tx1"/>
                </a:solidFill>
              </a:rPr>
              <a:t>en</a:t>
            </a:r>
            <a:r>
              <a:rPr lang="en-US" sz="2700" dirty="0">
                <a:solidFill>
                  <a:schemeClr val="tx1"/>
                </a:solidFill>
              </a:rPr>
              <a:t> </a:t>
            </a:r>
            <a:r>
              <a:rPr lang="en-US" sz="2700" dirty="0" err="1">
                <a:solidFill>
                  <a:schemeClr val="tx1"/>
                </a:solidFill>
              </a:rPr>
              <a:t>proyectos</a:t>
            </a:r>
            <a:r>
              <a:rPr lang="en-US" sz="2700" dirty="0">
                <a:solidFill>
                  <a:schemeClr val="tx1"/>
                </a:solidFill>
              </a:rPr>
              <a:t> de </a:t>
            </a:r>
            <a:r>
              <a:rPr lang="en-US" sz="2700" dirty="0" err="1">
                <a:solidFill>
                  <a:schemeClr val="tx1"/>
                </a:solidFill>
              </a:rPr>
              <a:t>interés</a:t>
            </a:r>
            <a:r>
              <a:rPr lang="en-US" sz="2700" dirty="0">
                <a:solidFill>
                  <a:schemeClr val="tx1"/>
                </a:solidFill>
              </a:rPr>
              <a:t> </a:t>
            </a:r>
            <a:r>
              <a:rPr lang="en-US" sz="2700" dirty="0" err="1">
                <a:solidFill>
                  <a:schemeClr val="tx1"/>
                </a:solidFill>
              </a:rPr>
              <a:t>colectivo</a:t>
            </a:r>
            <a:r>
              <a:rPr lang="en-US" sz="2700" dirty="0">
                <a:solidFill>
                  <a:schemeClr val="tx1"/>
                </a:solidFill>
              </a:rPr>
              <a:t> </a:t>
            </a:r>
            <a:r>
              <a:rPr lang="en-US" sz="2700" dirty="0" err="1">
                <a:solidFill>
                  <a:schemeClr val="tx1"/>
                </a:solidFill>
              </a:rPr>
              <a:t>en</a:t>
            </a:r>
            <a:r>
              <a:rPr lang="en-US" sz="2700" dirty="0">
                <a:solidFill>
                  <a:schemeClr val="tx1"/>
                </a:solidFill>
              </a:rPr>
              <a:t> la </a:t>
            </a:r>
            <a:r>
              <a:rPr lang="en-US" sz="2700" dirty="0" err="1">
                <a:solidFill>
                  <a:schemeClr val="tx1"/>
                </a:solidFill>
              </a:rPr>
              <a:t>apropiación</a:t>
            </a:r>
            <a:r>
              <a:rPr lang="en-US" sz="2700" dirty="0">
                <a:solidFill>
                  <a:schemeClr val="tx1"/>
                </a:solidFill>
              </a:rPr>
              <a:t> de </a:t>
            </a:r>
            <a:r>
              <a:rPr lang="en-US" sz="2700" dirty="0" err="1">
                <a:solidFill>
                  <a:schemeClr val="tx1"/>
                </a:solidFill>
              </a:rPr>
              <a:t>espacios</a:t>
            </a:r>
            <a:r>
              <a:rPr lang="en-US" sz="2700" dirty="0">
                <a:solidFill>
                  <a:schemeClr val="tx1"/>
                </a:solidFill>
              </a:rPr>
              <a:t> </a:t>
            </a:r>
            <a:r>
              <a:rPr lang="en-US" sz="2700" dirty="0" err="1">
                <a:solidFill>
                  <a:schemeClr val="tx1"/>
                </a:solidFill>
              </a:rPr>
              <a:t>públicos</a:t>
            </a:r>
            <a:r>
              <a:rPr lang="en-US" sz="2700" dirty="0">
                <a:solidFill>
                  <a:schemeClr val="tx1"/>
                </a:solidFill>
              </a:rPr>
              <a:t>. </a:t>
            </a:r>
            <a:r>
              <a:rPr lang="en-US" sz="2700" b="1" dirty="0" err="1">
                <a:solidFill>
                  <a:schemeClr val="tx1"/>
                </a:solidFill>
              </a:rPr>
              <a:t>Construcción</a:t>
            </a:r>
            <a:r>
              <a:rPr lang="en-US" sz="2700" b="1" dirty="0">
                <a:solidFill>
                  <a:schemeClr val="tx1"/>
                </a:solidFill>
              </a:rPr>
              <a:t> social de la ciudad,</a:t>
            </a:r>
            <a:r>
              <a:rPr lang="en-US" sz="2700" dirty="0">
                <a:solidFill>
                  <a:schemeClr val="tx1"/>
                </a:solidFill>
              </a:rPr>
              <a:t> </a:t>
            </a:r>
            <a:r>
              <a:rPr lang="en-US" sz="2700" dirty="0" err="1">
                <a:solidFill>
                  <a:schemeClr val="tx1"/>
                </a:solidFill>
              </a:rPr>
              <a:t>más</a:t>
            </a:r>
            <a:r>
              <a:rPr lang="en-US" sz="2700" dirty="0">
                <a:solidFill>
                  <a:schemeClr val="tx1"/>
                </a:solidFill>
              </a:rPr>
              <a:t> </a:t>
            </a:r>
            <a:r>
              <a:rPr lang="en-US" sz="2700" dirty="0" err="1">
                <a:solidFill>
                  <a:schemeClr val="tx1"/>
                </a:solidFill>
              </a:rPr>
              <a:t>allá</a:t>
            </a:r>
            <a:r>
              <a:rPr lang="en-US" sz="2700" dirty="0">
                <a:solidFill>
                  <a:schemeClr val="tx1"/>
                </a:solidFill>
              </a:rPr>
              <a:t> de la sola </a:t>
            </a:r>
            <a:r>
              <a:rPr lang="en-US" sz="2700" dirty="0" err="1">
                <a:solidFill>
                  <a:schemeClr val="tx1"/>
                </a:solidFill>
              </a:rPr>
              <a:t>concepción</a:t>
            </a:r>
            <a:r>
              <a:rPr lang="en-US" sz="2700" dirty="0">
                <a:solidFill>
                  <a:schemeClr val="tx1"/>
                </a:solidFill>
              </a:rPr>
              <a:t> </a:t>
            </a:r>
            <a:r>
              <a:rPr lang="en-US" sz="2700" dirty="0" err="1">
                <a:solidFill>
                  <a:schemeClr val="tx1"/>
                </a:solidFill>
              </a:rPr>
              <a:t>técnica</a:t>
            </a:r>
            <a:r>
              <a:rPr lang="en-US" sz="2700" dirty="0">
                <a:solidFill>
                  <a:schemeClr val="tx1"/>
                </a:solidFill>
              </a:rPr>
              <a:t> </a:t>
            </a:r>
            <a:r>
              <a:rPr lang="en-US" sz="2700" dirty="0" err="1">
                <a:solidFill>
                  <a:schemeClr val="tx1"/>
                </a:solidFill>
              </a:rPr>
              <a:t>urbanística</a:t>
            </a:r>
            <a:r>
              <a:rPr lang="en-US" sz="2700" dirty="0">
                <a:solidFill>
                  <a:schemeClr val="tx1"/>
                </a:solidFill>
              </a:rPr>
              <a:t> y </a:t>
            </a:r>
            <a:r>
              <a:rPr lang="en-US" sz="2700" dirty="0" err="1">
                <a:solidFill>
                  <a:schemeClr val="tx1"/>
                </a:solidFill>
              </a:rPr>
              <a:t>arquitectónica</a:t>
            </a:r>
            <a:r>
              <a:rPr lang="en-US" sz="2700" dirty="0">
                <a:solidFill>
                  <a:schemeClr val="tx1"/>
                </a:solidFill>
              </a:rPr>
              <a:t>.</a:t>
            </a:r>
          </a:p>
          <a:p>
            <a:pPr marL="57150" indent="-228600">
              <a:lnSpc>
                <a:spcPct val="90000"/>
              </a:lnSpc>
              <a:spcAft>
                <a:spcPts val="600"/>
              </a:spcAft>
              <a:buFont typeface="Arial" panose="020B0604020202020204" pitchFamily="34" charset="0"/>
              <a:buChar char="•"/>
            </a:pPr>
            <a:r>
              <a:rPr lang="en-US" sz="2700" dirty="0">
                <a:solidFill>
                  <a:schemeClr val="tx1"/>
                </a:solidFill>
              </a:rPr>
              <a:t>Como</a:t>
            </a:r>
            <a:r>
              <a:rPr lang="en-US" sz="2700" b="1" dirty="0">
                <a:solidFill>
                  <a:schemeClr val="tx1"/>
                </a:solidFill>
              </a:rPr>
              <a:t> </a:t>
            </a:r>
            <a:r>
              <a:rPr lang="en-US" sz="2700" b="1" dirty="0" err="1">
                <a:solidFill>
                  <a:schemeClr val="tx1"/>
                </a:solidFill>
              </a:rPr>
              <a:t>centros</a:t>
            </a:r>
            <a:r>
              <a:rPr lang="en-US" sz="2700" b="1" dirty="0">
                <a:solidFill>
                  <a:schemeClr val="tx1"/>
                </a:solidFill>
              </a:rPr>
              <a:t> </a:t>
            </a:r>
            <a:r>
              <a:rPr lang="en-US" sz="2700" b="1" dirty="0" err="1">
                <a:solidFill>
                  <a:schemeClr val="tx1"/>
                </a:solidFill>
              </a:rPr>
              <a:t>urbanos</a:t>
            </a:r>
            <a:r>
              <a:rPr lang="en-US" sz="2700" b="1" dirty="0">
                <a:solidFill>
                  <a:schemeClr val="tx1"/>
                </a:solidFill>
              </a:rPr>
              <a:t> </a:t>
            </a:r>
            <a:r>
              <a:rPr lang="en-US" sz="2700" b="1" dirty="0" err="1">
                <a:solidFill>
                  <a:schemeClr val="tx1"/>
                </a:solidFill>
              </a:rPr>
              <a:t>dinámicos</a:t>
            </a:r>
            <a:r>
              <a:rPr lang="en-US" sz="2700" b="1" dirty="0">
                <a:solidFill>
                  <a:schemeClr val="tx1"/>
                </a:solidFill>
              </a:rPr>
              <a:t> con </a:t>
            </a:r>
            <a:r>
              <a:rPr lang="en-US" sz="2700" b="1" dirty="0" err="1">
                <a:solidFill>
                  <a:schemeClr val="tx1"/>
                </a:solidFill>
              </a:rPr>
              <a:t>patrones</a:t>
            </a:r>
            <a:r>
              <a:rPr lang="en-US" sz="2700" b="1" dirty="0">
                <a:solidFill>
                  <a:schemeClr val="tx1"/>
                </a:solidFill>
              </a:rPr>
              <a:t> de </a:t>
            </a:r>
            <a:r>
              <a:rPr lang="en-US" sz="2700" b="1" dirty="0" err="1">
                <a:solidFill>
                  <a:schemeClr val="tx1"/>
                </a:solidFill>
              </a:rPr>
              <a:t>economía</a:t>
            </a:r>
            <a:r>
              <a:rPr lang="en-US" sz="2700" b="1" dirty="0">
                <a:solidFill>
                  <a:schemeClr val="tx1"/>
                </a:solidFill>
              </a:rPr>
              <a:t> social</a:t>
            </a:r>
            <a:r>
              <a:rPr lang="en-US" sz="2700" dirty="0">
                <a:solidFill>
                  <a:schemeClr val="tx1"/>
                </a:solidFill>
              </a:rPr>
              <a:t>, la </a:t>
            </a:r>
            <a:r>
              <a:rPr lang="en-US" sz="2700" dirty="0" err="1">
                <a:solidFill>
                  <a:schemeClr val="tx1"/>
                </a:solidFill>
              </a:rPr>
              <a:t>innovación</a:t>
            </a:r>
            <a:r>
              <a:rPr lang="en-US" sz="2700" dirty="0">
                <a:solidFill>
                  <a:schemeClr val="tx1"/>
                </a:solidFill>
              </a:rPr>
              <a:t> </a:t>
            </a:r>
            <a:r>
              <a:rPr lang="en-US" sz="2700" dirty="0" err="1">
                <a:solidFill>
                  <a:schemeClr val="tx1"/>
                </a:solidFill>
              </a:rPr>
              <a:t>sustentable</a:t>
            </a:r>
            <a:r>
              <a:rPr lang="en-US" sz="2700" dirty="0">
                <a:solidFill>
                  <a:schemeClr val="tx1"/>
                </a:solidFill>
              </a:rPr>
              <a:t> y </a:t>
            </a:r>
            <a:r>
              <a:rPr lang="en-US" sz="2700" dirty="0" err="1">
                <a:solidFill>
                  <a:schemeClr val="tx1"/>
                </a:solidFill>
              </a:rPr>
              <a:t>el</a:t>
            </a:r>
            <a:r>
              <a:rPr lang="en-US" sz="2700" dirty="0">
                <a:solidFill>
                  <a:schemeClr val="tx1"/>
                </a:solidFill>
              </a:rPr>
              <a:t> </a:t>
            </a:r>
            <a:r>
              <a:rPr lang="en-US" sz="2700" dirty="0" err="1">
                <a:solidFill>
                  <a:schemeClr val="tx1"/>
                </a:solidFill>
              </a:rPr>
              <a:t>ejercicio</a:t>
            </a:r>
            <a:r>
              <a:rPr lang="en-US" sz="2700" dirty="0">
                <a:solidFill>
                  <a:schemeClr val="tx1"/>
                </a:solidFill>
              </a:rPr>
              <a:t> </a:t>
            </a:r>
            <a:r>
              <a:rPr lang="en-US" sz="2700" dirty="0" err="1">
                <a:solidFill>
                  <a:schemeClr val="tx1"/>
                </a:solidFill>
              </a:rPr>
              <a:t>pleno</a:t>
            </a:r>
            <a:r>
              <a:rPr lang="en-US" sz="2700" dirty="0">
                <a:solidFill>
                  <a:schemeClr val="tx1"/>
                </a:solidFill>
              </a:rPr>
              <a:t> de </a:t>
            </a:r>
            <a:r>
              <a:rPr lang="en-US" sz="2700" dirty="0" err="1">
                <a:solidFill>
                  <a:schemeClr val="tx1"/>
                </a:solidFill>
              </a:rPr>
              <a:t>los</a:t>
            </a:r>
            <a:r>
              <a:rPr lang="en-US" sz="2700" dirty="0">
                <a:solidFill>
                  <a:schemeClr val="tx1"/>
                </a:solidFill>
              </a:rPr>
              <a:t> derechos </a:t>
            </a:r>
            <a:r>
              <a:rPr lang="en-US" sz="2700" dirty="0" err="1">
                <a:solidFill>
                  <a:schemeClr val="tx1"/>
                </a:solidFill>
              </a:rPr>
              <a:t>humanos</a:t>
            </a:r>
            <a:r>
              <a:rPr lang="en-US" sz="2700" dirty="0">
                <a:solidFill>
                  <a:schemeClr val="tx1"/>
                </a:solidFill>
              </a:rPr>
              <a:t>.</a:t>
            </a:r>
          </a:p>
          <a:p>
            <a:pPr marL="57150" indent="-228600">
              <a:lnSpc>
                <a:spcPct val="90000"/>
              </a:lnSpc>
              <a:spcAft>
                <a:spcPts val="600"/>
              </a:spcAft>
              <a:buFont typeface="Arial" panose="020B0604020202020204" pitchFamily="34" charset="0"/>
              <a:buChar char="•"/>
            </a:pPr>
            <a:r>
              <a:rPr lang="en-US" sz="2700" b="1" dirty="0" err="1">
                <a:solidFill>
                  <a:schemeClr val="tx1"/>
                </a:solidFill>
              </a:rPr>
              <a:t>Especialización</a:t>
            </a:r>
            <a:r>
              <a:rPr lang="en-US" sz="2700" b="1" dirty="0">
                <a:solidFill>
                  <a:schemeClr val="tx1"/>
                </a:solidFill>
              </a:rPr>
              <a:t> </a:t>
            </a:r>
            <a:r>
              <a:rPr lang="en-US" sz="2700" b="1" dirty="0" err="1">
                <a:solidFill>
                  <a:schemeClr val="tx1"/>
                </a:solidFill>
              </a:rPr>
              <a:t>en</a:t>
            </a:r>
            <a:r>
              <a:rPr lang="en-US" sz="2700" b="1" dirty="0">
                <a:solidFill>
                  <a:schemeClr val="tx1"/>
                </a:solidFill>
              </a:rPr>
              <a:t> </a:t>
            </a:r>
            <a:r>
              <a:rPr lang="en-US" sz="2700" b="1" dirty="0" err="1">
                <a:solidFill>
                  <a:schemeClr val="tx1"/>
                </a:solidFill>
              </a:rPr>
              <a:t>cadenas</a:t>
            </a:r>
            <a:r>
              <a:rPr lang="en-US" sz="2700" b="1" dirty="0">
                <a:solidFill>
                  <a:schemeClr val="tx1"/>
                </a:solidFill>
              </a:rPr>
              <a:t> de valor </a:t>
            </a:r>
            <a:r>
              <a:rPr lang="en-US" sz="2700" dirty="0" err="1">
                <a:solidFill>
                  <a:schemeClr val="tx1"/>
                </a:solidFill>
              </a:rPr>
              <a:t>favorecen</a:t>
            </a:r>
            <a:r>
              <a:rPr lang="en-US" sz="2700" dirty="0">
                <a:solidFill>
                  <a:schemeClr val="tx1"/>
                </a:solidFill>
              </a:rPr>
              <a:t> las </a:t>
            </a:r>
            <a:r>
              <a:rPr lang="en-US" sz="2700" dirty="0" err="1">
                <a:solidFill>
                  <a:schemeClr val="tx1"/>
                </a:solidFill>
              </a:rPr>
              <a:t>vinculaciones</a:t>
            </a:r>
            <a:r>
              <a:rPr lang="en-US" sz="2700" dirty="0">
                <a:solidFill>
                  <a:schemeClr val="tx1"/>
                </a:solidFill>
              </a:rPr>
              <a:t> </a:t>
            </a:r>
            <a:r>
              <a:rPr lang="en-US" sz="2700" dirty="0" err="1">
                <a:solidFill>
                  <a:schemeClr val="tx1"/>
                </a:solidFill>
              </a:rPr>
              <a:t>multiescalares</a:t>
            </a:r>
            <a:r>
              <a:rPr lang="en-US" sz="2700" dirty="0">
                <a:solidFill>
                  <a:schemeClr val="tx1"/>
                </a:solidFill>
              </a:rPr>
              <a:t>.</a:t>
            </a:r>
          </a:p>
          <a:p>
            <a:pPr marL="57150" indent="-228600">
              <a:lnSpc>
                <a:spcPct val="90000"/>
              </a:lnSpc>
              <a:spcAft>
                <a:spcPts val="600"/>
              </a:spcAft>
              <a:buFont typeface="Arial" panose="020B0604020202020204" pitchFamily="34" charset="0"/>
              <a:buChar char="•"/>
            </a:pPr>
            <a:r>
              <a:rPr lang="es-ES" sz="2700" dirty="0">
                <a:effectLst/>
                <a:latin typeface="Calibri" panose="020F0502020204030204" pitchFamily="34" charset="0"/>
                <a:ea typeface="Calibri" panose="020F0502020204030204" pitchFamily="34" charset="0"/>
                <a:cs typeface="Times New Roman" panose="02020603050405020304" pitchFamily="18" charset="0"/>
              </a:rPr>
              <a:t>La </a:t>
            </a:r>
            <a:r>
              <a:rPr lang="es-ES" sz="2700" b="1" dirty="0">
                <a:effectLst/>
                <a:latin typeface="Calibri" panose="020F0502020204030204" pitchFamily="34" charset="0"/>
                <a:ea typeface="Calibri" panose="020F0502020204030204" pitchFamily="34" charset="0"/>
                <a:cs typeface="Times New Roman" panose="02020603050405020304" pitchFamily="18" charset="0"/>
              </a:rPr>
              <a:t>agricultura urbana </a:t>
            </a:r>
            <a:r>
              <a:rPr lang="es-ES" sz="2700" dirty="0">
                <a:effectLst/>
                <a:latin typeface="Calibri" panose="020F0502020204030204" pitchFamily="34" charset="0"/>
                <a:ea typeface="Calibri" panose="020F0502020204030204" pitchFamily="34" charset="0"/>
                <a:cs typeface="Times New Roman" panose="02020603050405020304" pitchFamily="18" charset="0"/>
              </a:rPr>
              <a:t>se presenta como una de las propuestas dentro de la agenda de políticas públicas urbanas para la sostenibilidad y un futuro alimentario justo (Horst et al. 2021; Moragues-</a:t>
            </a:r>
            <a:r>
              <a:rPr lang="es-ES" sz="2700" dirty="0" err="1">
                <a:effectLst/>
                <a:latin typeface="Calibri" panose="020F0502020204030204" pitchFamily="34" charset="0"/>
                <a:ea typeface="Calibri" panose="020F0502020204030204" pitchFamily="34" charset="0"/>
                <a:cs typeface="Times New Roman" panose="02020603050405020304" pitchFamily="18" charset="0"/>
              </a:rPr>
              <a:t>Faus</a:t>
            </a:r>
            <a:r>
              <a:rPr lang="es-ES" sz="2700" dirty="0">
                <a:effectLst/>
                <a:latin typeface="Calibri" panose="020F0502020204030204" pitchFamily="34" charset="0"/>
                <a:ea typeface="Calibri" panose="020F0502020204030204" pitchFamily="34" charset="0"/>
                <a:cs typeface="Times New Roman" panose="02020603050405020304" pitchFamily="18" charset="0"/>
              </a:rPr>
              <a:t> &amp; </a:t>
            </a:r>
            <a:r>
              <a:rPr lang="es-ES" sz="2700" dirty="0" err="1">
                <a:effectLst/>
                <a:latin typeface="Calibri" panose="020F0502020204030204" pitchFamily="34" charset="0"/>
                <a:ea typeface="Calibri" panose="020F0502020204030204" pitchFamily="34" charset="0"/>
                <a:cs typeface="Times New Roman" panose="02020603050405020304" pitchFamily="18" charset="0"/>
              </a:rPr>
              <a:t>Battersby</a:t>
            </a:r>
            <a:r>
              <a:rPr lang="es-ES" sz="2700" dirty="0">
                <a:effectLst/>
                <a:latin typeface="Calibri" panose="020F0502020204030204" pitchFamily="34" charset="0"/>
                <a:ea typeface="Calibri" panose="020F0502020204030204" pitchFamily="34" charset="0"/>
                <a:cs typeface="Times New Roman" panose="02020603050405020304" pitchFamily="18" charset="0"/>
              </a:rPr>
              <a:t> 2021)</a:t>
            </a:r>
            <a:endParaRPr lang="en-US" sz="2700" dirty="0">
              <a:solidFill>
                <a:schemeClr val="tx1"/>
              </a:solidFill>
            </a:endParaRPr>
          </a:p>
          <a:p>
            <a:pPr marL="57150" indent="-228600">
              <a:lnSpc>
                <a:spcPct val="90000"/>
              </a:lnSpc>
              <a:spcAft>
                <a:spcPts val="600"/>
              </a:spcAft>
              <a:buFont typeface="Arial" panose="020B0604020202020204" pitchFamily="34" charset="0"/>
              <a:buChar char="•"/>
            </a:pPr>
            <a:r>
              <a:rPr lang="es-ES" sz="2700" dirty="0">
                <a:solidFill>
                  <a:schemeClr val="tx1"/>
                </a:solidFill>
              </a:rPr>
              <a:t>Los </a:t>
            </a:r>
            <a:r>
              <a:rPr lang="es-ES" sz="2700" b="1" dirty="0">
                <a:solidFill>
                  <a:schemeClr val="tx1"/>
                </a:solidFill>
              </a:rPr>
              <a:t>patrones de desarrollo urbano-metropolitanos no necesariamente son favorablemente para una ecología y equilibrio ambiental que sea deseable replicar en pequeñas y medianas ciudades.</a:t>
            </a:r>
            <a:endParaRPr lang="en-US" sz="2700" b="1" dirty="0">
              <a:solidFill>
                <a:schemeClr val="tx1"/>
              </a:solidFill>
            </a:endParaRPr>
          </a:p>
          <a:p>
            <a:pPr marL="57150" indent="-228600">
              <a:lnSpc>
                <a:spcPct val="90000"/>
              </a:lnSpc>
              <a:spcAft>
                <a:spcPts val="600"/>
              </a:spcAft>
              <a:buFont typeface="Arial" panose="020B0604020202020204" pitchFamily="34" charset="0"/>
              <a:buChar char="•"/>
            </a:pPr>
            <a:endParaRPr lang="en-US" dirty="0">
              <a:solidFill>
                <a:schemeClr val="tx1"/>
              </a:solidFill>
            </a:endParaRPr>
          </a:p>
          <a:p>
            <a:pPr marL="57150" indent="-228600">
              <a:lnSpc>
                <a:spcPct val="90000"/>
              </a:lnSpc>
              <a:spcAft>
                <a:spcPts val="600"/>
              </a:spcAft>
              <a:buFont typeface="Arial" panose="020B0604020202020204" pitchFamily="34" charset="0"/>
              <a:buChar char="•"/>
            </a:pPr>
            <a:endParaRPr lang="en-US" dirty="0">
              <a:solidFill>
                <a:schemeClr val="tx1"/>
              </a:solidFill>
            </a:endParaRPr>
          </a:p>
          <a:p>
            <a:pPr marL="57150" indent="-228600">
              <a:lnSpc>
                <a:spcPct val="90000"/>
              </a:lnSpc>
              <a:spcAft>
                <a:spcPts val="600"/>
              </a:spcAft>
              <a:buFont typeface="Arial" panose="020B0604020202020204" pitchFamily="34" charset="0"/>
              <a:buChar char="•"/>
            </a:pPr>
            <a:endParaRPr lang="en-US" dirty="0">
              <a:solidFill>
                <a:schemeClr val="tx1"/>
              </a:solidFill>
            </a:endParaRPr>
          </a:p>
          <a:p>
            <a:pPr marL="57150" indent="-228600">
              <a:lnSpc>
                <a:spcPct val="90000"/>
              </a:lnSpc>
              <a:spcAft>
                <a:spcPts val="600"/>
              </a:spcAft>
              <a:buFont typeface="Arial" panose="020B0604020202020204" pitchFamily="34" charset="0"/>
              <a:buChar char="•"/>
            </a:pPr>
            <a:endParaRPr lang="en-US" dirty="0">
              <a:solidFill>
                <a:schemeClr val="tx1"/>
              </a:solidFill>
            </a:endParaRPr>
          </a:p>
          <a:p>
            <a:pPr marL="57150" indent="-228600">
              <a:lnSpc>
                <a:spcPct val="90000"/>
              </a:lnSpc>
              <a:spcAft>
                <a:spcPts val="600"/>
              </a:spcAft>
              <a:buFont typeface="Arial" panose="020B0604020202020204" pitchFamily="34" charset="0"/>
              <a:buChar char="•"/>
            </a:pPr>
            <a:endParaRPr lang="en-US" sz="1400" dirty="0">
              <a:solidFill>
                <a:schemeClr val="tx1"/>
              </a:solidFill>
            </a:endParaRPr>
          </a:p>
        </p:txBody>
      </p:sp>
      <p:pic>
        <p:nvPicPr>
          <p:cNvPr id="2" name="Imagen 1">
            <a:extLst>
              <a:ext uri="{FF2B5EF4-FFF2-40B4-BE49-F238E27FC236}">
                <a16:creationId xmlns:a16="http://schemas.microsoft.com/office/drawing/2014/main" id="{4B9FE560-5137-A56B-AF84-0AEF90FD433C}"/>
              </a:ext>
            </a:extLst>
          </p:cNvPr>
          <p:cNvPicPr>
            <a:picLocks noChangeAspect="1"/>
          </p:cNvPicPr>
          <p:nvPr/>
        </p:nvPicPr>
        <p:blipFill>
          <a:blip r:embed="rId2"/>
          <a:stretch>
            <a:fillRect/>
          </a:stretch>
        </p:blipFill>
        <p:spPr>
          <a:xfrm>
            <a:off x="1262270" y="581769"/>
            <a:ext cx="2857500" cy="1600200"/>
          </a:xfrm>
          <a:prstGeom prst="rect">
            <a:avLst/>
          </a:prstGeom>
        </p:spPr>
      </p:pic>
    </p:spTree>
    <p:extLst>
      <p:ext uri="{BB962C8B-B14F-4D97-AF65-F5344CB8AC3E}">
        <p14:creationId xmlns:p14="http://schemas.microsoft.com/office/powerpoint/2010/main" val="2183288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AB1B0F-EFB6-2276-B140-9D47F89692DA}"/>
              </a:ext>
            </a:extLst>
          </p:cNvPr>
          <p:cNvSpPr>
            <a:spLocks noGrp="1"/>
          </p:cNvSpPr>
          <p:nvPr>
            <p:ph type="title"/>
          </p:nvPr>
        </p:nvSpPr>
        <p:spPr>
          <a:xfrm>
            <a:off x="1075767" y="1188637"/>
            <a:ext cx="2988234" cy="4480726"/>
          </a:xfrm>
        </p:spPr>
        <p:txBody>
          <a:bodyPr>
            <a:normAutofit/>
          </a:bodyPr>
          <a:lstStyle/>
          <a:p>
            <a:pPr algn="r"/>
            <a:r>
              <a:rPr lang="es-MX" sz="3600"/>
              <a:t>Oportunidades de las ciudades intermedias</a:t>
            </a:r>
          </a:p>
        </p:txBody>
      </p:sp>
      <p:cxnSp>
        <p:nvCxnSpPr>
          <p:cNvPr id="23" name="Straight Connector 22">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A4F7FEFB-EE0E-1635-5043-DF8E3CFB9DA7}"/>
              </a:ext>
            </a:extLst>
          </p:cNvPr>
          <p:cNvSpPr>
            <a:spLocks noGrp="1"/>
          </p:cNvSpPr>
          <p:nvPr>
            <p:ph idx="1"/>
          </p:nvPr>
        </p:nvSpPr>
        <p:spPr>
          <a:xfrm>
            <a:off x="4866642" y="1648870"/>
            <a:ext cx="6146798" cy="3560260"/>
          </a:xfrm>
        </p:spPr>
        <p:txBody>
          <a:bodyPr anchor="ctr">
            <a:noAutofit/>
          </a:bodyPr>
          <a:lstStyle/>
          <a:p>
            <a:r>
              <a:rPr lang="es-ES" sz="1600" dirty="0"/>
              <a:t>Hermandades entre ciudades de la misma escala, intercambios de experiencias. </a:t>
            </a:r>
          </a:p>
          <a:p>
            <a:r>
              <a:rPr lang="es-ES" sz="1600" dirty="0"/>
              <a:t>Más determinación y capacidad de gestión de las autoridades locales para enfrentar con  ideas y hechos los desafíos de las complejas realidades de sus territorios.</a:t>
            </a:r>
          </a:p>
          <a:p>
            <a:r>
              <a:rPr lang="es-ES" sz="1600" dirty="0"/>
              <a:t>Vuelta a lo territorial con estrategias más seguras en el desarrollo local, por el contrario, puede haber víctimas asimetrías en las regiones, especialmente aquellas ubicadas en el sur global.</a:t>
            </a:r>
          </a:p>
          <a:p>
            <a:r>
              <a:rPr lang="es-ES" sz="1600" dirty="0">
                <a:effectLst/>
                <a:latin typeface="Calibri" panose="020F0502020204030204" pitchFamily="34" charset="0"/>
                <a:ea typeface="Calibri" panose="020F0502020204030204" pitchFamily="34" charset="0"/>
                <a:cs typeface="Times New Roman" panose="02020603050405020304" pitchFamily="18" charset="0"/>
              </a:rPr>
              <a:t>Descentralizar el sistema de ciencia y tecnología a estas ciudades intermedias, fortaleciendo las universidades y agencias locales de desarrollo. </a:t>
            </a:r>
          </a:p>
          <a:p>
            <a:r>
              <a:rPr lang="es-ES" sz="1600" dirty="0">
                <a:effectLst/>
                <a:latin typeface="Calibri" panose="020F0502020204030204" pitchFamily="34" charset="0"/>
                <a:ea typeface="Calibri" panose="020F0502020204030204" pitchFamily="34" charset="0"/>
                <a:cs typeface="Times New Roman" panose="02020603050405020304" pitchFamily="18" charset="0"/>
              </a:rPr>
              <a:t>Redes de política para fortalecer capacidades intersectoriales para unificar agendas.</a:t>
            </a:r>
          </a:p>
          <a:p>
            <a:r>
              <a:rPr lang="es-ES" sz="1600" dirty="0">
                <a:effectLst/>
                <a:latin typeface="Calibri" panose="020F0502020204030204" pitchFamily="34" charset="0"/>
                <a:ea typeface="Calibri" panose="020F0502020204030204" pitchFamily="34" charset="0"/>
                <a:cs typeface="Times New Roman" panose="02020603050405020304" pitchFamily="18" charset="0"/>
              </a:rPr>
              <a:t> Espacios para tener más interacción y encuentros para diálogos más cercanos, pero que permitan escalar hacia decisiones superiores de escala nacional.</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600" dirty="0"/>
              <a:t>Política científica y de innovación orientada al estudio y desarrollo de proyectos en favor de las ciudades intermedias, ODS, por ejemplo.</a:t>
            </a:r>
            <a:endParaRPr lang="es-MX" sz="1600" dirty="0"/>
          </a:p>
        </p:txBody>
      </p:sp>
    </p:spTree>
    <p:extLst>
      <p:ext uri="{BB962C8B-B14F-4D97-AF65-F5344CB8AC3E}">
        <p14:creationId xmlns:p14="http://schemas.microsoft.com/office/powerpoint/2010/main" val="1260450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C663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p:cNvSpPr>
            <a:spLocks noGrp="1"/>
          </p:cNvSpPr>
          <p:nvPr>
            <p:ph type="title"/>
          </p:nvPr>
        </p:nvSpPr>
        <p:spPr>
          <a:xfrm>
            <a:off x="524256" y="491260"/>
            <a:ext cx="6594189" cy="1625210"/>
          </a:xfrm>
        </p:spPr>
        <p:txBody>
          <a:bodyPr>
            <a:normAutofit/>
          </a:bodyPr>
          <a:lstStyle/>
          <a:p>
            <a:r>
              <a:rPr lang="es-MX" b="1" dirty="0">
                <a:solidFill>
                  <a:srgbClr val="FFFFFF"/>
                </a:solidFill>
              </a:rPr>
              <a:t>10 Retos de las CI</a:t>
            </a:r>
          </a:p>
        </p:txBody>
      </p:sp>
      <p:pic>
        <p:nvPicPr>
          <p:cNvPr id="5" name="Imagen 4">
            <a:extLst>
              <a:ext uri="{FF2B5EF4-FFF2-40B4-BE49-F238E27FC236}">
                <a16:creationId xmlns:a16="http://schemas.microsoft.com/office/drawing/2014/main" id="{CCAD3F60-9F95-E3FA-2541-5AB91367F19D}"/>
              </a:ext>
            </a:extLst>
          </p:cNvPr>
          <p:cNvPicPr>
            <a:picLocks noChangeAspect="1"/>
          </p:cNvPicPr>
          <p:nvPr/>
        </p:nvPicPr>
        <p:blipFill rotWithShape="1">
          <a:blip r:embed="rId2"/>
          <a:srcRect r="2692" b="-3"/>
          <a:stretch/>
        </p:blipFill>
        <p:spPr>
          <a:xfrm>
            <a:off x="327547" y="2454903"/>
            <a:ext cx="7058306" cy="4080254"/>
          </a:xfrm>
          <a:prstGeom prst="rect">
            <a:avLst/>
          </a:prstGeom>
        </p:spPr>
      </p:pic>
      <p:sp>
        <p:nvSpPr>
          <p:cNvPr id="43" name="Rectangle 4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p:cNvSpPr>
            <a:spLocks noGrp="1"/>
          </p:cNvSpPr>
          <p:nvPr>
            <p:ph idx="1"/>
          </p:nvPr>
        </p:nvSpPr>
        <p:spPr>
          <a:xfrm>
            <a:off x="8001251" y="424806"/>
            <a:ext cx="3424739" cy="6214534"/>
          </a:xfrm>
        </p:spPr>
        <p:txBody>
          <a:bodyPr anchor="ctr">
            <a:normAutofit fontScale="92500" lnSpcReduction="10000"/>
          </a:bodyPr>
          <a:lstStyle/>
          <a:p>
            <a:pPr marL="514350" indent="-514350">
              <a:buFont typeface="+mj-lt"/>
              <a:buAutoNum type="arabicPeriod"/>
            </a:pPr>
            <a:r>
              <a:rPr lang="es-MX" sz="1600" dirty="0">
                <a:solidFill>
                  <a:srgbClr val="FFFFFF"/>
                </a:solidFill>
              </a:rPr>
              <a:t>Cerrar la brecha tecnológica y digital.</a:t>
            </a:r>
          </a:p>
          <a:p>
            <a:pPr marL="514350" indent="-514350">
              <a:buFont typeface="+mj-lt"/>
              <a:buAutoNum type="arabicPeriod"/>
            </a:pPr>
            <a:r>
              <a:rPr lang="es-MX" sz="1600" dirty="0">
                <a:solidFill>
                  <a:srgbClr val="FFFFFF"/>
                </a:solidFill>
              </a:rPr>
              <a:t>Mejorar la accesibilidad universal.</a:t>
            </a:r>
          </a:p>
          <a:p>
            <a:pPr marL="514350" indent="-514350">
              <a:buFont typeface="+mj-lt"/>
              <a:buAutoNum type="arabicPeriod"/>
            </a:pPr>
            <a:r>
              <a:rPr lang="es-ES" sz="1600" dirty="0">
                <a:solidFill>
                  <a:srgbClr val="FFFFFF"/>
                </a:solidFill>
                <a:effectLst/>
                <a:ea typeface="Calibri" panose="020F0502020204030204" pitchFamily="34" charset="0"/>
              </a:rPr>
              <a:t>Programas locales </a:t>
            </a:r>
            <a:r>
              <a:rPr lang="es-ES" sz="1600" dirty="0">
                <a:solidFill>
                  <a:srgbClr val="FFFFFF"/>
                </a:solidFill>
                <a:ea typeface="Calibri" panose="020F0502020204030204" pitchFamily="34" charset="0"/>
              </a:rPr>
              <a:t>de fomento a la inclusión social y de interculturalidad.</a:t>
            </a:r>
            <a:endParaRPr lang="es-ES" sz="1600" dirty="0">
              <a:solidFill>
                <a:srgbClr val="FFFFFF"/>
              </a:solidFill>
              <a:effectLst/>
              <a:ea typeface="Calibri" panose="020F0502020204030204" pitchFamily="34" charset="0"/>
            </a:endParaRPr>
          </a:p>
          <a:p>
            <a:pPr marL="514350" indent="-514350">
              <a:buFont typeface="+mj-lt"/>
              <a:buAutoNum type="arabicPeriod"/>
            </a:pPr>
            <a:r>
              <a:rPr lang="es-MX" sz="1600" dirty="0">
                <a:solidFill>
                  <a:srgbClr val="FFFFFF"/>
                </a:solidFill>
                <a:ea typeface="Calibri" panose="020F0502020204030204" pitchFamily="34" charset="0"/>
              </a:rPr>
              <a:t>Integración de sistemas regionales de ciencia e innovación social.</a:t>
            </a:r>
            <a:endParaRPr lang="es-MX" sz="1600" dirty="0">
              <a:solidFill>
                <a:srgbClr val="FFFFFF"/>
              </a:solidFill>
              <a:effectLst/>
              <a:ea typeface="Calibri" panose="020F0502020204030204" pitchFamily="34" charset="0"/>
            </a:endParaRPr>
          </a:p>
          <a:p>
            <a:pPr marL="514350" indent="-514350">
              <a:buFont typeface="+mj-lt"/>
              <a:buAutoNum type="arabicPeriod"/>
            </a:pPr>
            <a:r>
              <a:rPr lang="es-MX" sz="1600" dirty="0">
                <a:solidFill>
                  <a:srgbClr val="FFFFFF"/>
                </a:solidFill>
                <a:effectLst/>
                <a:ea typeface="Calibri" panose="020F0502020204030204" pitchFamily="34" charset="0"/>
              </a:rPr>
              <a:t>Fortalecer las distintas formas del cuidado de </a:t>
            </a:r>
            <a:r>
              <a:rPr lang="es-MX" sz="1600" dirty="0">
                <a:solidFill>
                  <a:srgbClr val="FFFFFF"/>
                </a:solidFill>
                <a:ea typeface="Calibri" panose="020F0502020204030204" pitchFamily="34" charset="0"/>
              </a:rPr>
              <a:t>la vida.</a:t>
            </a:r>
          </a:p>
          <a:p>
            <a:pPr marL="514350" indent="-514350">
              <a:buFont typeface="+mj-lt"/>
              <a:buAutoNum type="arabicPeriod"/>
            </a:pPr>
            <a:r>
              <a:rPr lang="es-MX" sz="1600" dirty="0">
                <a:solidFill>
                  <a:srgbClr val="FFFFFF"/>
                </a:solidFill>
                <a:ea typeface="Calibri" panose="020F0502020204030204" pitchFamily="34" charset="0"/>
              </a:rPr>
              <a:t>Retribución social de la ciudad al campo por servicios ambientales, seguridad alimentaria y resguardo cultural.</a:t>
            </a:r>
          </a:p>
          <a:p>
            <a:pPr marL="514350" indent="-514350">
              <a:buFont typeface="+mj-lt"/>
              <a:buAutoNum type="arabicPeriod"/>
            </a:pPr>
            <a:r>
              <a:rPr lang="es-MX" sz="1600" dirty="0">
                <a:solidFill>
                  <a:srgbClr val="FFFFFF"/>
                </a:solidFill>
                <a:ea typeface="Calibri" panose="020F0502020204030204" pitchFamily="34" charset="0"/>
              </a:rPr>
              <a:t>Potenciar las oportunidades económicas y </a:t>
            </a:r>
            <a:r>
              <a:rPr lang="es-MX" sz="1600" dirty="0" err="1">
                <a:solidFill>
                  <a:srgbClr val="FFFFFF"/>
                </a:solidFill>
                <a:ea typeface="Calibri" panose="020F0502020204030204" pitchFamily="34" charset="0"/>
              </a:rPr>
              <a:t>eficientar</a:t>
            </a:r>
            <a:r>
              <a:rPr lang="es-MX" sz="1600" dirty="0">
                <a:solidFill>
                  <a:srgbClr val="FFFFFF"/>
                </a:solidFill>
                <a:ea typeface="Calibri" panose="020F0502020204030204" pitchFamily="34" charset="0"/>
              </a:rPr>
              <a:t> las cadenas cortas y globales de suministro.</a:t>
            </a:r>
          </a:p>
          <a:p>
            <a:pPr marL="514350" indent="-514350">
              <a:buFont typeface="+mj-lt"/>
              <a:buAutoNum type="arabicPeriod"/>
            </a:pPr>
            <a:r>
              <a:rPr lang="es-MX" sz="1600" dirty="0">
                <a:solidFill>
                  <a:srgbClr val="FFFFFF"/>
                </a:solidFill>
                <a:ea typeface="Calibri" panose="020F0502020204030204" pitchFamily="34" charset="0"/>
              </a:rPr>
              <a:t>Educación superior contextualizada enfocada a la resolución de problemas del entorno.</a:t>
            </a:r>
          </a:p>
          <a:p>
            <a:pPr marL="514350" indent="-514350">
              <a:buFont typeface="+mj-lt"/>
              <a:buAutoNum type="arabicPeriod"/>
            </a:pPr>
            <a:r>
              <a:rPr lang="es-ES" sz="1600" dirty="0">
                <a:solidFill>
                  <a:schemeClr val="bg1"/>
                </a:solidFill>
              </a:rPr>
              <a:t>Los retos son mayores para el desarrollo económico local, están en la seguridad pública.</a:t>
            </a:r>
          </a:p>
          <a:p>
            <a:pPr marL="514350" indent="-514350">
              <a:buFont typeface="+mj-lt"/>
              <a:buAutoNum type="arabicPeriod"/>
            </a:pPr>
            <a:r>
              <a:rPr lang="es-ES" sz="1600" dirty="0">
                <a:solidFill>
                  <a:schemeClr val="bg1"/>
                </a:solidFill>
                <a:ea typeface="Calibri" panose="020F0502020204030204" pitchFamily="34" charset="0"/>
              </a:rPr>
              <a:t>Evidenciar el potencial de las CI como nodos de bienestar social.</a:t>
            </a:r>
            <a:endParaRPr lang="es-MX" sz="1600" dirty="0">
              <a:solidFill>
                <a:srgbClr val="FFFFFF"/>
              </a:solidFill>
              <a:ea typeface="Calibri" panose="020F0502020204030204" pitchFamily="34" charset="0"/>
            </a:endParaRPr>
          </a:p>
          <a:p>
            <a:pPr marL="0" indent="0">
              <a:buNone/>
            </a:pPr>
            <a:endParaRPr lang="es-MX" sz="1600" i="1" dirty="0">
              <a:solidFill>
                <a:srgbClr val="FFFFFF"/>
              </a:solidFill>
              <a:effectLst/>
              <a:ea typeface="Calibri" panose="020F0502020204030204" pitchFamily="34" charset="0"/>
            </a:endParaRPr>
          </a:p>
        </p:txBody>
      </p:sp>
    </p:spTree>
    <p:extLst>
      <p:ext uri="{BB962C8B-B14F-4D97-AF65-F5344CB8AC3E}">
        <p14:creationId xmlns:p14="http://schemas.microsoft.com/office/powerpoint/2010/main" val="1393335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697197C-4AAB-F5D4-A233-48A82C941366}"/>
              </a:ext>
            </a:extLst>
          </p:cNvPr>
          <p:cNvSpPr>
            <a:spLocks noGrp="1"/>
          </p:cNvSpPr>
          <p:nvPr>
            <p:ph type="title"/>
          </p:nvPr>
        </p:nvSpPr>
        <p:spPr>
          <a:xfrm>
            <a:off x="640080" y="329184"/>
            <a:ext cx="6894576" cy="1783080"/>
          </a:xfrm>
        </p:spPr>
        <p:txBody>
          <a:bodyPr anchor="b">
            <a:normAutofit/>
          </a:bodyPr>
          <a:lstStyle/>
          <a:p>
            <a:r>
              <a:rPr lang="es-MX" sz="5400"/>
              <a:t>Reflexiones finales</a:t>
            </a:r>
          </a:p>
        </p:txBody>
      </p:sp>
      <p:sp>
        <p:nvSpPr>
          <p:cNvPr id="1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554B7C38-EA54-F9EF-4C9E-AEC1D9B23C94}"/>
              </a:ext>
            </a:extLst>
          </p:cNvPr>
          <p:cNvSpPr>
            <a:spLocks noGrp="1"/>
          </p:cNvSpPr>
          <p:nvPr>
            <p:ph idx="1"/>
          </p:nvPr>
        </p:nvSpPr>
        <p:spPr>
          <a:xfrm>
            <a:off x="313944" y="2706624"/>
            <a:ext cx="7220712" cy="3822192"/>
          </a:xfrm>
        </p:spPr>
        <p:txBody>
          <a:bodyPr>
            <a:normAutofit fontScale="92500" lnSpcReduction="20000"/>
          </a:bodyPr>
          <a:lstStyle/>
          <a:p>
            <a:r>
              <a:rPr lang="es-ES" sz="1600" dirty="0"/>
              <a:t>Las CI cuentan las bondades del confort y servicios que ofrece en lo general las ciudades, además de que pueden ser nodos importantes de redes territoriales de apoyo a la descentralización y la interconectividad con otros sectores productivos del sector primario, situados primordialmente en las zonas rurales.</a:t>
            </a:r>
          </a:p>
          <a:p>
            <a:r>
              <a:rPr lang="es-ES" sz="1600" dirty="0"/>
              <a:t>Las ciudades de pequeña escala representan una oportunidad para potenciar los equilibrios regionales, para lo cual, los gobiernos subnacionales encuentran los retos de seguirse fortaleciendo en su dinámica de servicio público.</a:t>
            </a:r>
          </a:p>
          <a:p>
            <a:r>
              <a:rPr lang="es-ES" sz="1600" dirty="0"/>
              <a:t>En ese sentido, las pequeñas ciudades si bien tienen una gran potencia para articular el desarrollo territorial continuo, no se desconoce la vulnerabilidad e incapacidad institucional que comúnmente tienen los gobiernos para enfrentar de manera exitosa la inseguridad pública.</a:t>
            </a:r>
          </a:p>
          <a:p>
            <a:r>
              <a:rPr lang="es-ES" sz="1600" dirty="0"/>
              <a:t>El rescate y aprovechamiento de la cultura de las ciudades intermedias, permite concentrar de manera representativa la producción cultural regional, y buscar retornar beneficios a localidades circundantes. </a:t>
            </a:r>
          </a:p>
          <a:p>
            <a:r>
              <a:rPr lang="es-ES" sz="1600" dirty="0"/>
              <a:t>En la trazabilidad de los alimentos, las artesanías, las rutas agroturísticas pueden fortalecer los sistemas agroalimentarios locales para la soberanía alimentaria. </a:t>
            </a:r>
          </a:p>
          <a:p>
            <a:r>
              <a:rPr lang="es-ES" sz="1600" dirty="0"/>
              <a:t>Trabajar con los consumidores, comercializadores, productores que laboran en el entorno local es una necesidad si se quiere trascender hacia ciudades más responsables con su entorno.</a:t>
            </a:r>
          </a:p>
          <a:p>
            <a:endParaRPr lang="es-MX" sz="1000" dirty="0"/>
          </a:p>
        </p:txBody>
      </p:sp>
      <p:pic>
        <p:nvPicPr>
          <p:cNvPr id="6" name="Imagen 5">
            <a:extLst>
              <a:ext uri="{FF2B5EF4-FFF2-40B4-BE49-F238E27FC236}">
                <a16:creationId xmlns:a16="http://schemas.microsoft.com/office/drawing/2014/main" id="{1F64A493-B4D4-CDF0-D943-73BA74B5325C}"/>
              </a:ext>
            </a:extLst>
          </p:cNvPr>
          <p:cNvPicPr>
            <a:picLocks noChangeAspect="1"/>
          </p:cNvPicPr>
          <p:nvPr/>
        </p:nvPicPr>
        <p:blipFill>
          <a:blip r:embed="rId2"/>
          <a:stretch>
            <a:fillRect/>
          </a:stretch>
        </p:blipFill>
        <p:spPr>
          <a:xfrm>
            <a:off x="7863840" y="708528"/>
            <a:ext cx="4014216" cy="2671278"/>
          </a:xfrm>
          <a:prstGeom prst="rect">
            <a:avLst/>
          </a:prstGeom>
        </p:spPr>
      </p:pic>
      <p:pic>
        <p:nvPicPr>
          <p:cNvPr id="5" name="Imagen 4">
            <a:extLst>
              <a:ext uri="{FF2B5EF4-FFF2-40B4-BE49-F238E27FC236}">
                <a16:creationId xmlns:a16="http://schemas.microsoft.com/office/drawing/2014/main" id="{1A8D64B8-78ED-4A81-66B1-FF7F78BD5CDB}"/>
              </a:ext>
            </a:extLst>
          </p:cNvPr>
          <p:cNvPicPr>
            <a:picLocks noChangeAspect="1"/>
          </p:cNvPicPr>
          <p:nvPr/>
        </p:nvPicPr>
        <p:blipFill>
          <a:blip r:embed="rId3"/>
          <a:stretch>
            <a:fillRect/>
          </a:stretch>
        </p:blipFill>
        <p:spPr>
          <a:xfrm>
            <a:off x="7894037" y="4079193"/>
            <a:ext cx="3935533" cy="2176272"/>
          </a:xfrm>
          <a:prstGeom prst="rect">
            <a:avLst/>
          </a:prstGeom>
        </p:spPr>
      </p:pic>
    </p:spTree>
    <p:extLst>
      <p:ext uri="{BB962C8B-B14F-4D97-AF65-F5344CB8AC3E}">
        <p14:creationId xmlns:p14="http://schemas.microsoft.com/office/powerpoint/2010/main" val="157383621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5719</TotalTime>
  <Words>1107</Words>
  <Application>Microsoft Office PowerPoint</Application>
  <PresentationFormat>Panorámica</PresentationFormat>
  <Paragraphs>96</Paragraphs>
  <Slides>10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Calibri</vt:lpstr>
      <vt:lpstr>Calibri Light</vt:lpstr>
      <vt:lpstr>Tema de Office</vt:lpstr>
      <vt:lpstr>Presentación de PowerPoint</vt:lpstr>
      <vt:lpstr>Objetivos </vt:lpstr>
      <vt:lpstr>Principios orientadores</vt:lpstr>
      <vt:lpstr>Presentación de PowerPoint</vt:lpstr>
      <vt:lpstr>Presentación de PowerPoint</vt:lpstr>
      <vt:lpstr>Presentación de PowerPoint</vt:lpstr>
      <vt:lpstr>Oportunidades de las ciudades intermedias</vt:lpstr>
      <vt:lpstr>10 Retos de las CI</vt:lpstr>
      <vt:lpstr>Reflexiones finales</vt:lpstr>
      <vt:lpstr>Presentación de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Hp0454086</dc:creator>
  <cp:lastModifiedBy>Francisco Herrera Tapia</cp:lastModifiedBy>
  <cp:revision>759</cp:revision>
  <cp:lastPrinted>2022-05-30T13:31:49Z</cp:lastPrinted>
  <dcterms:created xsi:type="dcterms:W3CDTF">2021-01-05T20:57:37Z</dcterms:created>
  <dcterms:modified xsi:type="dcterms:W3CDTF">2022-08-25T06:08:11Z</dcterms:modified>
</cp:coreProperties>
</file>