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8"/>
  </p:notesMasterIdLst>
  <p:sldIdLst>
    <p:sldId id="802" r:id="rId2"/>
    <p:sldId id="1000" r:id="rId3"/>
    <p:sldId id="1023" r:id="rId4"/>
    <p:sldId id="1001" r:id="rId5"/>
    <p:sldId id="1024" r:id="rId6"/>
    <p:sldId id="1002" r:id="rId7"/>
    <p:sldId id="1003" r:id="rId8"/>
    <p:sldId id="1331" r:id="rId9"/>
    <p:sldId id="1332" r:id="rId10"/>
    <p:sldId id="1357" r:id="rId11"/>
    <p:sldId id="1337" r:id="rId12"/>
    <p:sldId id="1361" r:id="rId13"/>
    <p:sldId id="1363" r:id="rId14"/>
    <p:sldId id="1345" r:id="rId15"/>
    <p:sldId id="1348" r:id="rId16"/>
    <p:sldId id="1344" r:id="rId17"/>
    <p:sldId id="1358" r:id="rId18"/>
    <p:sldId id="1346" r:id="rId19"/>
    <p:sldId id="1353" r:id="rId20"/>
    <p:sldId id="1355" r:id="rId21"/>
    <p:sldId id="1362" r:id="rId22"/>
    <p:sldId id="1333" r:id="rId23"/>
    <p:sldId id="1335" r:id="rId24"/>
    <p:sldId id="1336" r:id="rId25"/>
    <p:sldId id="1350" r:id="rId26"/>
    <p:sldId id="1351" r:id="rId27"/>
    <p:sldId id="1354" r:id="rId28"/>
    <p:sldId id="1359" r:id="rId29"/>
    <p:sldId id="1364" r:id="rId30"/>
    <p:sldId id="1342" r:id="rId31"/>
    <p:sldId id="1343" r:id="rId32"/>
    <p:sldId id="1338" r:id="rId33"/>
    <p:sldId id="1339" r:id="rId34"/>
    <p:sldId id="1360" r:id="rId35"/>
    <p:sldId id="1340" r:id="rId36"/>
    <p:sldId id="492" r:id="rId37"/>
    <p:sldId id="1366" r:id="rId38"/>
    <p:sldId id="1367" r:id="rId39"/>
    <p:sldId id="1368" r:id="rId40"/>
    <p:sldId id="1369" r:id="rId41"/>
    <p:sldId id="1365" r:id="rId42"/>
    <p:sldId id="523" r:id="rId43"/>
    <p:sldId id="441" r:id="rId44"/>
    <p:sldId id="516" r:id="rId45"/>
    <p:sldId id="518" r:id="rId46"/>
    <p:sldId id="555" r:id="rId47"/>
    <p:sldId id="519" r:id="rId48"/>
    <p:sldId id="556" r:id="rId49"/>
    <p:sldId id="557" r:id="rId50"/>
    <p:sldId id="558" r:id="rId51"/>
    <p:sldId id="559" r:id="rId52"/>
    <p:sldId id="560" r:id="rId53"/>
    <p:sldId id="561" r:id="rId54"/>
    <p:sldId id="562" r:id="rId55"/>
    <p:sldId id="563" r:id="rId56"/>
    <p:sldId id="564" r:id="rId57"/>
    <p:sldId id="565" r:id="rId58"/>
    <p:sldId id="520" r:id="rId59"/>
    <p:sldId id="553" r:id="rId60"/>
    <p:sldId id="552" r:id="rId61"/>
    <p:sldId id="551" r:id="rId62"/>
    <p:sldId id="521" r:id="rId63"/>
    <p:sldId id="568" r:id="rId64"/>
    <p:sldId id="522" r:id="rId65"/>
    <p:sldId id="258" r:id="rId66"/>
    <p:sldId id="259" r:id="rId67"/>
    <p:sldId id="260" r:id="rId68"/>
    <p:sldId id="524" r:id="rId69"/>
    <p:sldId id="531" r:id="rId70"/>
    <p:sldId id="532" r:id="rId71"/>
    <p:sldId id="494" r:id="rId72"/>
    <p:sldId id="507" r:id="rId73"/>
    <p:sldId id="437" r:id="rId74"/>
    <p:sldId id="566" r:id="rId75"/>
    <p:sldId id="493" r:id="rId76"/>
    <p:sldId id="1341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94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120493-DC18-4FE2-88EC-5AD50418CB3E}" type="datetimeFigureOut">
              <a:rPr lang="es-MX" smtClean="0"/>
              <a:t>23/08/2022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E15DD-C8EF-41D3-ABF1-3383A5BE2F6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9754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1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7861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10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6733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11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4193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12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5431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13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0191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14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370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15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2608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16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0089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17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32913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18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94978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19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3934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2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85172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20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22514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21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23968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22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12947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23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66690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24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44223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25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02001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26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78296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27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8755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28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43509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29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3746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3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53747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30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76908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31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56245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32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37725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33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76055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34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75946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35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00377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76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8323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4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0317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5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8031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6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0640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7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775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8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9088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8BB1B-F3E0-4F64-AF6B-EE2D8367C0CC}" type="slidenum">
              <a:rPr lang="es-ES"/>
              <a:pPr>
                <a:spcBef>
                  <a:spcPct val="0"/>
                </a:spcBef>
              </a:pPr>
              <a:t>9</a:t>
            </a:fld>
            <a:endParaRPr 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0606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EAE-81D6-491D-A189-709089FC8922}" type="datetimeFigureOut">
              <a:rPr lang="es-MX" smtClean="0"/>
              <a:t>23/08/2022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C972-39F7-400C-940A-B6870CF8A3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0167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EAE-81D6-491D-A189-709089FC8922}" type="datetimeFigureOut">
              <a:rPr lang="es-MX" smtClean="0"/>
              <a:t>23/08/2022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C972-39F7-400C-940A-B6870CF8A3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794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EAE-81D6-491D-A189-709089FC8922}" type="datetimeFigureOut">
              <a:rPr lang="es-MX" smtClean="0"/>
              <a:t>23/08/2022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C972-39F7-400C-940A-B6870CF8A3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6721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375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EAE-81D6-491D-A189-709089FC8922}" type="datetimeFigureOut">
              <a:rPr lang="es-MX" smtClean="0"/>
              <a:t>23/08/2022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C972-39F7-400C-940A-B6870CF8A3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0684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EAE-81D6-491D-A189-709089FC8922}" type="datetimeFigureOut">
              <a:rPr lang="es-MX" smtClean="0"/>
              <a:t>23/08/2022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C972-39F7-400C-940A-B6870CF8A3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2086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EAE-81D6-491D-A189-709089FC8922}" type="datetimeFigureOut">
              <a:rPr lang="es-MX" smtClean="0"/>
              <a:t>23/08/2022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C972-39F7-400C-940A-B6870CF8A3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1561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EAE-81D6-491D-A189-709089FC8922}" type="datetimeFigureOut">
              <a:rPr lang="es-MX" smtClean="0"/>
              <a:t>23/08/2022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C972-39F7-400C-940A-B6870CF8A3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5398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EAE-81D6-491D-A189-709089FC8922}" type="datetimeFigureOut">
              <a:rPr lang="es-MX" smtClean="0"/>
              <a:t>23/08/2022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C972-39F7-400C-940A-B6870CF8A3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3497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EAE-81D6-491D-A189-709089FC8922}" type="datetimeFigureOut">
              <a:rPr lang="es-MX" smtClean="0"/>
              <a:t>23/08/2022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C972-39F7-400C-940A-B6870CF8A3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298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EAE-81D6-491D-A189-709089FC8922}" type="datetimeFigureOut">
              <a:rPr lang="es-MX" smtClean="0"/>
              <a:t>23/08/2022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C972-39F7-400C-940A-B6870CF8A3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1701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EAE-81D6-491D-A189-709089FC8922}" type="datetimeFigureOut">
              <a:rPr lang="es-MX" smtClean="0"/>
              <a:t>23/08/2022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CC972-39F7-400C-940A-B6870CF8A3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82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99EAE-81D6-491D-A189-709089FC8922}" type="datetimeFigureOut">
              <a:rPr lang="es-MX" smtClean="0"/>
              <a:t>23/08/2022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CC972-39F7-400C-940A-B6870CF8A3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2854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microsoft.com/office/2007/relationships/hdphoto" Target="../media/hdphoto2.wdp"/><Relationship Id="rId4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microsoft.com/office/2007/relationships/hdphoto" Target="../media/hdphoto2.wdp"/><Relationship Id="rId4" Type="http://schemas.openxmlformats.org/officeDocument/2006/relationships/image" Target="../media/image8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404664"/>
            <a:ext cx="91440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00B0F0"/>
                </a:solidFill>
              </a:rPr>
              <a:t>Ciudades intermedias </a:t>
            </a:r>
          </a:p>
          <a:p>
            <a:pPr algn="ctr"/>
            <a:r>
              <a:rPr lang="es-MX" sz="4800" b="1" dirty="0">
                <a:solidFill>
                  <a:srgbClr val="00B0F0"/>
                </a:solidFill>
              </a:rPr>
              <a:t> </a:t>
            </a:r>
          </a:p>
          <a:p>
            <a:pPr algn="ctr"/>
            <a:r>
              <a:rPr lang="es-MX" sz="1600" dirty="0">
                <a:solidFill>
                  <a:srgbClr val="00B0F0"/>
                </a:solidFill>
              </a:rPr>
              <a:t>Su relación con la globalización “está mediada por los nexos urbanos regionales cercanos.</a:t>
            </a:r>
          </a:p>
          <a:p>
            <a:pPr algn="ctr"/>
            <a:endParaRPr lang="es-MX" sz="1600" dirty="0">
              <a:solidFill>
                <a:srgbClr val="00B0F0"/>
              </a:solidFill>
            </a:endParaRPr>
          </a:p>
          <a:p>
            <a:pPr algn="ctr"/>
            <a:r>
              <a:rPr lang="es-MX" sz="1600" dirty="0">
                <a:solidFill>
                  <a:schemeClr val="bg1"/>
                </a:solidFill>
              </a:rPr>
              <a:t>Su rango de población es muy variable, se define en virtud de la escala total de habitantes de un país oscila generalmente </a:t>
            </a:r>
            <a:r>
              <a:rPr lang="es-MX" sz="1600" dirty="0">
                <a:solidFill>
                  <a:srgbClr val="92D050"/>
                </a:solidFill>
              </a:rPr>
              <a:t>a partir de los </a:t>
            </a:r>
            <a:r>
              <a:rPr lang="es-MX" sz="2000" b="1" dirty="0">
                <a:solidFill>
                  <a:srgbClr val="92D050"/>
                </a:solidFill>
              </a:rPr>
              <a:t>200 mil hasta 2 </a:t>
            </a:r>
            <a:r>
              <a:rPr lang="es-MX" sz="2000" b="1" dirty="0" err="1">
                <a:solidFill>
                  <a:srgbClr val="92D050"/>
                </a:solidFill>
              </a:rPr>
              <a:t>ó</a:t>
            </a:r>
            <a:r>
              <a:rPr lang="es-MX" sz="2000" b="1" dirty="0">
                <a:solidFill>
                  <a:srgbClr val="92D050"/>
                </a:solidFill>
              </a:rPr>
              <a:t> 3 millones de</a:t>
            </a:r>
            <a:r>
              <a:rPr lang="es-MX" sz="1600" dirty="0">
                <a:solidFill>
                  <a:srgbClr val="92D050"/>
                </a:solidFill>
              </a:rPr>
              <a:t> habitantes. </a:t>
            </a:r>
          </a:p>
          <a:p>
            <a:pPr algn="ctr"/>
            <a:endParaRPr lang="es-MX" sz="1600" dirty="0">
              <a:solidFill>
                <a:srgbClr val="00B0F0"/>
              </a:solidFill>
            </a:endParaRPr>
          </a:p>
          <a:p>
            <a:pPr algn="ctr"/>
            <a:r>
              <a:rPr lang="es-MX" sz="1600" dirty="0">
                <a:solidFill>
                  <a:schemeClr val="bg1"/>
                </a:solidFill>
              </a:rPr>
              <a:t>Tienen funciones de “intermediación” respecto del territorio regional que las rodea</a:t>
            </a:r>
          </a:p>
          <a:p>
            <a:pPr algn="ctr"/>
            <a:endParaRPr lang="es-MX" sz="1600" dirty="0">
              <a:solidFill>
                <a:schemeClr val="bg1"/>
              </a:solidFill>
            </a:endParaRPr>
          </a:p>
          <a:p>
            <a:pPr algn="ctr"/>
            <a:r>
              <a:rPr lang="es-MX" sz="2400" b="1" dirty="0">
                <a:solidFill>
                  <a:srgbClr val="FF0000"/>
                </a:solidFill>
              </a:rPr>
              <a:t>Turín, Barcelona, Bilbao, Acapulco, Querétaro, León, Tijuana, Puerto de Veracruz </a:t>
            </a:r>
          </a:p>
          <a:p>
            <a:pPr algn="ctr"/>
            <a:endParaRPr lang="es-MX" sz="1600" dirty="0">
              <a:solidFill>
                <a:srgbClr val="00B0F0"/>
              </a:solidFill>
            </a:endParaRPr>
          </a:p>
          <a:p>
            <a:pPr algn="ctr"/>
            <a:endParaRPr lang="es-MX" sz="1600" dirty="0">
              <a:solidFill>
                <a:srgbClr val="00B0F0"/>
              </a:solidFill>
            </a:endParaRPr>
          </a:p>
          <a:p>
            <a:pPr algn="ctr"/>
            <a:r>
              <a:rPr lang="es-MX" sz="1600" dirty="0">
                <a:solidFill>
                  <a:srgbClr val="00B0F0"/>
                </a:solidFill>
              </a:rPr>
              <a:t>Han experimentado en el último tiempo una profunda transformación estructural interna, en sus funciones y objetivos, para pasar de ser </a:t>
            </a:r>
            <a:r>
              <a:rPr lang="es-MX" b="1" dirty="0">
                <a:solidFill>
                  <a:srgbClr val="FFC000"/>
                </a:solidFill>
              </a:rPr>
              <a:t>objetos de la ejecución centralizada de políticas nacionales a gestores locales.”</a:t>
            </a:r>
          </a:p>
          <a:p>
            <a:endParaRPr lang="es-MX" sz="1600" dirty="0">
              <a:solidFill>
                <a:srgbClr val="00B0F0"/>
              </a:solidFill>
            </a:endParaRPr>
          </a:p>
          <a:p>
            <a:endParaRPr lang="es-MX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719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47FC5A5-A6D3-4024-8320-C88E61E7C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976"/>
            <a:ext cx="9144000" cy="609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8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6EBDC92-85C8-4245-9B27-CCCBEEFAEA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0"/>
          <a:stretch/>
        </p:blipFill>
        <p:spPr>
          <a:xfrm>
            <a:off x="0" y="158435"/>
            <a:ext cx="9144000" cy="654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44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E0E5A2B-778A-49B8-9674-CA76E95BA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953"/>
            <a:ext cx="9144000" cy="532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43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A6AE4B1-9F00-4FFC-9FC9-A47154E02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39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1007D81-3DA3-4FC2-BA9A-BE61964FA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95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122E705-4658-4D42-A351-56062AB0D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62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DCC8070-EB5E-4DBD-B1A5-9D647A5B0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5"/>
            <a:ext cx="9144000" cy="685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69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83B6480-13A6-47B0-A78F-B4580497D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93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53094F5-B798-4823-AB32-09D4EDD8B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84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4B511FB-A356-4D9E-B824-58126F291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32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496" y="40466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00B0F0"/>
                </a:solidFill>
              </a:rPr>
              <a:t>Turín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00808"/>
            <a:ext cx="9168341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9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DB97C41-F315-48EE-A635-00279695B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94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2CF103C-5344-4738-8A2E-65C9F1E9B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369" y="0"/>
            <a:ext cx="5237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12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BF8CD68-2954-4DB5-824A-18E52A5565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0"/>
          <a:stretch/>
        </p:blipFill>
        <p:spPr>
          <a:xfrm>
            <a:off x="0" y="-377067"/>
            <a:ext cx="9144000" cy="735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44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336F775-1214-4889-B994-AC020D13D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674"/>
            <a:ext cx="9144000" cy="479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36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49C26A2-B645-4041-B1E8-688E155D3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2"/>
            <a:ext cx="914400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01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B0098F-F812-4ED6-830C-56A7C2DA7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52A7D78-183E-4E3C-8C7D-39CDEE67C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02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632CDDD-E94C-40F0-A0FF-A41F3D22F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91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54AA8D0-189D-4C74-8BB8-84C1923E0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30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F81368-D3E5-4F80-BA05-BA7551B022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8" r="9665" b="31485"/>
          <a:stretch/>
        </p:blipFill>
        <p:spPr>
          <a:xfrm>
            <a:off x="0" y="728803"/>
            <a:ext cx="9144000" cy="540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1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496" y="54868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00B0F0"/>
                </a:solidFill>
              </a:rPr>
              <a:t>Bilbao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7"/>
          <a:stretch/>
        </p:blipFill>
        <p:spPr>
          <a:xfrm>
            <a:off x="0" y="1683073"/>
            <a:ext cx="9108504" cy="340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10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A5B7B4C-1069-4C23-80D9-BEF4134C9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53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BCAC01D-7D29-4B48-B4C5-01BF8AA43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98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7CA4CE-6D7A-4469-B272-651C366A2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255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ED28C42-0425-4D37-9C11-D87C73D3B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854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FBCF467-A3CE-4314-8651-43199A6C2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275"/>
            <a:ext cx="9144000" cy="559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897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839A6AC-4840-41C9-80C4-1DC0D0B45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54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0C546702-C3E2-45C6-89CA-C408B89AE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29812" cy="6858000"/>
          </a:xfrm>
          <a:prstGeom prst="rect">
            <a:avLst/>
          </a:prstGeom>
          <a:ln>
            <a:noFill/>
          </a:ln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8FC748D5-C49E-4C44-9530-5619C21A0B4A}"/>
              </a:ext>
            </a:extLst>
          </p:cNvPr>
          <p:cNvSpPr/>
          <p:nvPr/>
        </p:nvSpPr>
        <p:spPr>
          <a:xfrm>
            <a:off x="1236861" y="3483735"/>
            <a:ext cx="238259" cy="251138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FFFF00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C706A76-82B5-49DF-AE03-AC1B1A8DEA74}"/>
              </a:ext>
            </a:extLst>
          </p:cNvPr>
          <p:cNvSpPr txBox="1"/>
          <p:nvPr/>
        </p:nvSpPr>
        <p:spPr>
          <a:xfrm>
            <a:off x="909126" y="3248696"/>
            <a:ext cx="1657862" cy="2551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058" b="1" dirty="0">
                <a:solidFill>
                  <a:srgbClr val="FFFF00"/>
                </a:solidFill>
              </a:rPr>
              <a:t>TENARIS TAMSA </a:t>
            </a:r>
            <a:endParaRPr lang="es-MX" sz="1058" b="1" dirty="0">
              <a:solidFill>
                <a:srgbClr val="FFFF00"/>
              </a:solidFill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0C791D04-C2D2-4AB6-977D-280F1D446F8C}"/>
              </a:ext>
            </a:extLst>
          </p:cNvPr>
          <p:cNvSpPr/>
          <p:nvPr/>
        </p:nvSpPr>
        <p:spPr>
          <a:xfrm>
            <a:off x="176464" y="3358166"/>
            <a:ext cx="238259" cy="251138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FFFF00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A1861F0-8986-4462-9E36-FDD0EB473EC7}"/>
              </a:ext>
            </a:extLst>
          </p:cNvPr>
          <p:cNvSpPr txBox="1"/>
          <p:nvPr/>
        </p:nvSpPr>
        <p:spPr>
          <a:xfrm>
            <a:off x="6945568" y="746982"/>
            <a:ext cx="21984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Potencial del desarrollo de las economías locales en sus aspectos productivos y  alimentarios. Relación con la conectividad y potencialidades locales de turismo sostenible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9CAB3F3-9C2F-410F-9DF6-71756916F6C1}"/>
              </a:ext>
            </a:extLst>
          </p:cNvPr>
          <p:cNvSpPr txBox="1"/>
          <p:nvPr/>
        </p:nvSpPr>
        <p:spPr>
          <a:xfrm>
            <a:off x="6929812" y="4510487"/>
            <a:ext cx="2198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AGRICULTURA INDUSTRIA</a:t>
            </a:r>
          </a:p>
          <a:p>
            <a:pPr algn="ctr"/>
            <a:r>
              <a:rPr lang="es-MX" dirty="0"/>
              <a:t>PATRIMONIO</a:t>
            </a:r>
          </a:p>
          <a:p>
            <a:pPr algn="ctr"/>
            <a:r>
              <a:rPr lang="es-MX" dirty="0"/>
              <a:t>CULTURA</a:t>
            </a:r>
          </a:p>
          <a:p>
            <a:pPr algn="ctr"/>
            <a:r>
              <a:rPr lang="es-MX" dirty="0"/>
              <a:t>TURISMO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A1ACF9AB-D238-47CC-B132-CD98FFAD7CEA}"/>
              </a:ext>
            </a:extLst>
          </p:cNvPr>
          <p:cNvSpPr/>
          <p:nvPr/>
        </p:nvSpPr>
        <p:spPr>
          <a:xfrm>
            <a:off x="531494" y="2997558"/>
            <a:ext cx="238259" cy="251138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FFFF00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9987A48-2728-4D79-BB8C-1C1A627AC39E}"/>
              </a:ext>
            </a:extLst>
          </p:cNvPr>
          <p:cNvSpPr txBox="1"/>
          <p:nvPr/>
        </p:nvSpPr>
        <p:spPr>
          <a:xfrm>
            <a:off x="223224" y="2756473"/>
            <a:ext cx="1725072" cy="255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8" b="1" dirty="0">
                <a:solidFill>
                  <a:srgbClr val="FFFF00"/>
                </a:solidFill>
              </a:rPr>
              <a:t>CONSTELLATIONS BRANDS</a:t>
            </a:r>
            <a:endParaRPr lang="es-MX" sz="1058" b="1" dirty="0">
              <a:solidFill>
                <a:srgbClr val="FFFF00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B1D0B5B-1E0F-4264-A2EE-9C2B072C23CE}"/>
              </a:ext>
            </a:extLst>
          </p:cNvPr>
          <p:cNvSpPr txBox="1"/>
          <p:nvPr/>
        </p:nvSpPr>
        <p:spPr>
          <a:xfrm>
            <a:off x="46590" y="3602572"/>
            <a:ext cx="620160" cy="255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8" b="1" dirty="0">
                <a:solidFill>
                  <a:srgbClr val="FFFF00"/>
                </a:solidFill>
              </a:rPr>
              <a:t>NESTLE</a:t>
            </a:r>
            <a:endParaRPr lang="es-MX" sz="1058" b="1" dirty="0">
              <a:solidFill>
                <a:srgbClr val="FFFF00"/>
              </a:solidFill>
            </a:endParaRPr>
          </a:p>
        </p:txBody>
      </p:sp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9025AA52-00EC-4896-8C4B-267E9CC7370A}"/>
              </a:ext>
            </a:extLst>
          </p:cNvPr>
          <p:cNvSpPr/>
          <p:nvPr/>
        </p:nvSpPr>
        <p:spPr>
          <a:xfrm>
            <a:off x="3321231" y="2380706"/>
            <a:ext cx="267789" cy="225334"/>
          </a:xfrm>
          <a:custGeom>
            <a:avLst/>
            <a:gdLst>
              <a:gd name="connsiteX0" fmla="*/ 160020 w 267789"/>
              <a:gd name="connsiteY0" fmla="*/ 0 h 225334"/>
              <a:gd name="connsiteX1" fmla="*/ 228600 w 267789"/>
              <a:gd name="connsiteY1" fmla="*/ 91440 h 225334"/>
              <a:gd name="connsiteX2" fmla="*/ 251460 w 267789"/>
              <a:gd name="connsiteY2" fmla="*/ 127363 h 225334"/>
              <a:gd name="connsiteX3" fmla="*/ 267789 w 267789"/>
              <a:gd name="connsiteY3" fmla="*/ 179614 h 225334"/>
              <a:gd name="connsiteX4" fmla="*/ 241663 w 267789"/>
              <a:gd name="connsiteY4" fmla="*/ 195943 h 225334"/>
              <a:gd name="connsiteX5" fmla="*/ 209006 w 267789"/>
              <a:gd name="connsiteY5" fmla="*/ 169817 h 225334"/>
              <a:gd name="connsiteX6" fmla="*/ 150223 w 267789"/>
              <a:gd name="connsiteY6" fmla="*/ 205740 h 225334"/>
              <a:gd name="connsiteX7" fmla="*/ 120832 w 267789"/>
              <a:gd name="connsiteY7" fmla="*/ 225334 h 225334"/>
              <a:gd name="connsiteX8" fmla="*/ 42455 w 267789"/>
              <a:gd name="connsiteY8" fmla="*/ 114300 h 225334"/>
              <a:gd name="connsiteX9" fmla="*/ 22860 w 267789"/>
              <a:gd name="connsiteY9" fmla="*/ 124097 h 225334"/>
              <a:gd name="connsiteX10" fmla="*/ 0 w 267789"/>
              <a:gd name="connsiteY10" fmla="*/ 84908 h 225334"/>
              <a:gd name="connsiteX11" fmla="*/ 160020 w 267789"/>
              <a:gd name="connsiteY11" fmla="*/ 0 h 22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7789" h="225334">
                <a:moveTo>
                  <a:pt x="160020" y="0"/>
                </a:moveTo>
                <a:lnTo>
                  <a:pt x="228600" y="91440"/>
                </a:lnTo>
                <a:lnTo>
                  <a:pt x="251460" y="127363"/>
                </a:lnTo>
                <a:lnTo>
                  <a:pt x="267789" y="179614"/>
                </a:lnTo>
                <a:lnTo>
                  <a:pt x="241663" y="195943"/>
                </a:lnTo>
                <a:lnTo>
                  <a:pt x="209006" y="169817"/>
                </a:lnTo>
                <a:lnTo>
                  <a:pt x="150223" y="205740"/>
                </a:lnTo>
                <a:lnTo>
                  <a:pt x="120832" y="225334"/>
                </a:lnTo>
                <a:lnTo>
                  <a:pt x="42455" y="114300"/>
                </a:lnTo>
                <a:lnTo>
                  <a:pt x="22860" y="124097"/>
                </a:lnTo>
                <a:lnTo>
                  <a:pt x="0" y="84908"/>
                </a:lnTo>
                <a:lnTo>
                  <a:pt x="160020" y="0"/>
                </a:lnTo>
                <a:close/>
              </a:path>
            </a:pathLst>
          </a:cu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7BBCBB3-07C4-4ECB-886A-2F738A406D3A}"/>
              </a:ext>
            </a:extLst>
          </p:cNvPr>
          <p:cNvSpPr txBox="1"/>
          <p:nvPr/>
        </p:nvSpPr>
        <p:spPr>
          <a:xfrm>
            <a:off x="3464905" y="2238239"/>
            <a:ext cx="716569" cy="255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8" b="1" dirty="0">
                <a:solidFill>
                  <a:srgbClr val="FFFF00"/>
                </a:solidFill>
              </a:rPr>
              <a:t>CENTRO</a:t>
            </a:r>
            <a:endParaRPr lang="es-MX" sz="1058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278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18BB16-EAA9-4B80-B09C-B3D0B9DFB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304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5370E94-0963-40F8-8BE0-8A8D3B3A9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5409"/>
            <a:ext cx="9144000" cy="550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7708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C12368B-C49D-4D7C-8BF1-AD9BAA8AAF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" t="3879" r="29548" b="5183"/>
          <a:stretch/>
        </p:blipFill>
        <p:spPr>
          <a:xfrm>
            <a:off x="-9525" y="543261"/>
            <a:ext cx="9175582" cy="577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56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496" y="47667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00B0F0"/>
                </a:solidFill>
              </a:rPr>
              <a:t>Barcelona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0" b="13726"/>
          <a:stretch/>
        </p:blipFill>
        <p:spPr>
          <a:xfrm>
            <a:off x="0" y="1628800"/>
            <a:ext cx="914400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578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8C393B8-0070-473E-BCE1-56B78E4E4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226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DA312C43-2D5A-4F87-BB04-DA7BFACF21B1}"/>
              </a:ext>
            </a:extLst>
          </p:cNvPr>
          <p:cNvGrpSpPr/>
          <p:nvPr/>
        </p:nvGrpSpPr>
        <p:grpSpPr>
          <a:xfrm>
            <a:off x="399366" y="476357"/>
            <a:ext cx="7883247" cy="6560760"/>
            <a:chOff x="679269" y="0"/>
            <a:chExt cx="13408363" cy="11158987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197F6588-4530-444A-A790-7C15F7373E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4" t="10404" r="12922" b="734"/>
            <a:stretch/>
          </p:blipFill>
          <p:spPr>
            <a:xfrm>
              <a:off x="679269" y="0"/>
              <a:ext cx="13408363" cy="11158987"/>
            </a:xfrm>
            <a:prstGeom prst="rect">
              <a:avLst/>
            </a:prstGeom>
          </p:spPr>
        </p:pic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6B838998-6C42-4F78-BE57-33F3513E3DE5}"/>
                </a:ext>
              </a:extLst>
            </p:cNvPr>
            <p:cNvSpPr/>
            <p:nvPr/>
          </p:nvSpPr>
          <p:spPr>
            <a:xfrm>
              <a:off x="7301819" y="7484699"/>
              <a:ext cx="2279309" cy="2078587"/>
            </a:xfrm>
            <a:custGeom>
              <a:avLst/>
              <a:gdLst>
                <a:gd name="connsiteX0" fmla="*/ 843032 w 2279309"/>
                <a:gd name="connsiteY0" fmla="*/ 0 h 2078587"/>
                <a:gd name="connsiteX1" fmla="*/ 0 w 2279309"/>
                <a:gd name="connsiteY1" fmla="*/ 588784 h 2078587"/>
                <a:gd name="connsiteX2" fmla="*/ 218563 w 2279309"/>
                <a:gd name="connsiteY2" fmla="*/ 874255 h 2078587"/>
                <a:gd name="connsiteX3" fmla="*/ 1128503 w 2279309"/>
                <a:gd name="connsiteY3" fmla="*/ 2078587 h 2078587"/>
                <a:gd name="connsiteX4" fmla="*/ 1628078 w 2279309"/>
                <a:gd name="connsiteY4" fmla="*/ 2007219 h 2078587"/>
                <a:gd name="connsiteX5" fmla="*/ 1806497 w 2279309"/>
                <a:gd name="connsiteY5" fmla="*/ 1944772 h 2078587"/>
                <a:gd name="connsiteX6" fmla="*/ 1819879 w 2279309"/>
                <a:gd name="connsiteY6" fmla="*/ 1886786 h 2078587"/>
                <a:gd name="connsiteX7" fmla="*/ 1757432 w 2279309"/>
                <a:gd name="connsiteY7" fmla="*/ 1788655 h 2078587"/>
                <a:gd name="connsiteX8" fmla="*/ 2181178 w 2279309"/>
                <a:gd name="connsiteY8" fmla="*/ 1503184 h 2078587"/>
                <a:gd name="connsiteX9" fmla="*/ 2083047 w 2279309"/>
                <a:gd name="connsiteY9" fmla="*/ 1351527 h 2078587"/>
                <a:gd name="connsiteX10" fmla="*/ 2221322 w 2279309"/>
                <a:gd name="connsiteY10" fmla="*/ 1262318 h 2078587"/>
                <a:gd name="connsiteX11" fmla="*/ 2109810 w 2279309"/>
                <a:gd name="connsiteY11" fmla="*/ 1088359 h 2078587"/>
                <a:gd name="connsiteX12" fmla="*/ 2199020 w 2279309"/>
                <a:gd name="connsiteY12" fmla="*/ 1048214 h 2078587"/>
                <a:gd name="connsiteX13" fmla="*/ 2216862 w 2279309"/>
                <a:gd name="connsiteY13" fmla="*/ 1012530 h 2078587"/>
                <a:gd name="connsiteX14" fmla="*/ 2216862 w 2279309"/>
                <a:gd name="connsiteY14" fmla="*/ 927781 h 2078587"/>
                <a:gd name="connsiteX15" fmla="*/ 2279309 w 2279309"/>
                <a:gd name="connsiteY15" fmla="*/ 874255 h 2078587"/>
                <a:gd name="connsiteX16" fmla="*/ 1819879 w 2279309"/>
                <a:gd name="connsiteY16" fmla="*/ 165038 h 2078587"/>
                <a:gd name="connsiteX17" fmla="*/ 1199871 w 2279309"/>
                <a:gd name="connsiteY17" fmla="*/ 553100 h 2078587"/>
                <a:gd name="connsiteX18" fmla="*/ 1137424 w 2279309"/>
                <a:gd name="connsiteY18" fmla="*/ 468351 h 2078587"/>
                <a:gd name="connsiteX19" fmla="*/ 1141884 w 2279309"/>
                <a:gd name="connsiteY19" fmla="*/ 446048 h 2078587"/>
                <a:gd name="connsiteX20" fmla="*/ 1048214 w 2279309"/>
                <a:gd name="connsiteY20" fmla="*/ 307773 h 2078587"/>
                <a:gd name="connsiteX21" fmla="*/ 981307 w 2279309"/>
                <a:gd name="connsiteY21" fmla="*/ 334536 h 2078587"/>
                <a:gd name="connsiteX22" fmla="*/ 954544 w 2279309"/>
                <a:gd name="connsiteY22" fmla="*/ 254247 h 2078587"/>
                <a:gd name="connsiteX23" fmla="*/ 976846 w 2279309"/>
                <a:gd name="connsiteY23" fmla="*/ 227484 h 2078587"/>
                <a:gd name="connsiteX24" fmla="*/ 843032 w 2279309"/>
                <a:gd name="connsiteY24" fmla="*/ 0 h 207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79309" h="2078587">
                  <a:moveTo>
                    <a:pt x="843032" y="0"/>
                  </a:moveTo>
                  <a:lnTo>
                    <a:pt x="0" y="588784"/>
                  </a:lnTo>
                  <a:lnTo>
                    <a:pt x="218563" y="874255"/>
                  </a:lnTo>
                  <a:lnTo>
                    <a:pt x="1128503" y="2078587"/>
                  </a:lnTo>
                  <a:lnTo>
                    <a:pt x="1628078" y="2007219"/>
                  </a:lnTo>
                  <a:lnTo>
                    <a:pt x="1806497" y="1944772"/>
                  </a:lnTo>
                  <a:lnTo>
                    <a:pt x="1819879" y="1886786"/>
                  </a:lnTo>
                  <a:lnTo>
                    <a:pt x="1757432" y="1788655"/>
                  </a:lnTo>
                  <a:lnTo>
                    <a:pt x="2181178" y="1503184"/>
                  </a:lnTo>
                  <a:lnTo>
                    <a:pt x="2083047" y="1351527"/>
                  </a:lnTo>
                  <a:lnTo>
                    <a:pt x="2221322" y="1262318"/>
                  </a:lnTo>
                  <a:lnTo>
                    <a:pt x="2109810" y="1088359"/>
                  </a:lnTo>
                  <a:lnTo>
                    <a:pt x="2199020" y="1048214"/>
                  </a:lnTo>
                  <a:lnTo>
                    <a:pt x="2216862" y="1012530"/>
                  </a:lnTo>
                  <a:lnTo>
                    <a:pt x="2216862" y="927781"/>
                  </a:lnTo>
                  <a:lnTo>
                    <a:pt x="2279309" y="874255"/>
                  </a:lnTo>
                  <a:lnTo>
                    <a:pt x="1819879" y="165038"/>
                  </a:lnTo>
                  <a:lnTo>
                    <a:pt x="1199871" y="553100"/>
                  </a:lnTo>
                  <a:lnTo>
                    <a:pt x="1137424" y="468351"/>
                  </a:lnTo>
                  <a:lnTo>
                    <a:pt x="1141884" y="446048"/>
                  </a:lnTo>
                  <a:lnTo>
                    <a:pt x="1048214" y="307773"/>
                  </a:lnTo>
                  <a:lnTo>
                    <a:pt x="981307" y="334536"/>
                  </a:lnTo>
                  <a:lnTo>
                    <a:pt x="954544" y="254247"/>
                  </a:lnTo>
                  <a:lnTo>
                    <a:pt x="976846" y="227484"/>
                  </a:lnTo>
                  <a:lnTo>
                    <a:pt x="843032" y="0"/>
                  </a:lnTo>
                  <a:close/>
                </a:path>
              </a:pathLst>
            </a:custGeom>
            <a:noFill/>
            <a:ln w="57150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058" dirty="0"/>
            </a:p>
          </p:txBody>
        </p:sp>
      </p:grpSp>
      <p:sp>
        <p:nvSpPr>
          <p:cNvPr id="2" name="Elipse 1">
            <a:extLst>
              <a:ext uri="{FF2B5EF4-FFF2-40B4-BE49-F238E27FC236}">
                <a16:creationId xmlns:a16="http://schemas.microsoft.com/office/drawing/2014/main" id="{E5D8BBC6-48AD-46A1-92F0-431BD04E9B1C}"/>
              </a:ext>
            </a:extLst>
          </p:cNvPr>
          <p:cNvSpPr/>
          <p:nvPr/>
        </p:nvSpPr>
        <p:spPr>
          <a:xfrm>
            <a:off x="3317809" y="615191"/>
            <a:ext cx="1340086" cy="122207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8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0C308FC-0759-40FD-BF08-BE1663951443}"/>
              </a:ext>
            </a:extLst>
          </p:cNvPr>
          <p:cNvSpPr txBox="1"/>
          <p:nvPr/>
        </p:nvSpPr>
        <p:spPr>
          <a:xfrm>
            <a:off x="3469027" y="1117656"/>
            <a:ext cx="1037650" cy="4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8" dirty="0">
                <a:solidFill>
                  <a:srgbClr val="FF0000"/>
                </a:solidFill>
              </a:rPr>
              <a:t>NUEVO PUERTO</a:t>
            </a:r>
            <a:endParaRPr lang="es-MX" sz="1058" dirty="0">
              <a:solidFill>
                <a:srgbClr val="FF0000"/>
              </a:solidFill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A9B969F5-CA86-4B8E-ACCA-4ED443246E09}"/>
              </a:ext>
            </a:extLst>
          </p:cNvPr>
          <p:cNvSpPr/>
          <p:nvPr/>
        </p:nvSpPr>
        <p:spPr>
          <a:xfrm>
            <a:off x="6451295" y="3429000"/>
            <a:ext cx="1340086" cy="122207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8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8475AE3-289A-4CAF-8047-6615379EDD34}"/>
              </a:ext>
            </a:extLst>
          </p:cNvPr>
          <p:cNvSpPr txBox="1"/>
          <p:nvPr/>
        </p:nvSpPr>
        <p:spPr>
          <a:xfrm>
            <a:off x="6679314" y="3931465"/>
            <a:ext cx="1037650" cy="255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8" dirty="0">
                <a:solidFill>
                  <a:srgbClr val="FF0000"/>
                </a:solidFill>
              </a:rPr>
              <a:t>VIEJO PUERTO</a:t>
            </a:r>
            <a:endParaRPr lang="es-MX" sz="1058" dirty="0">
              <a:solidFill>
                <a:srgbClr val="FF0000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311F9366-4BEF-40BF-9327-4A5B3D2FC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43" y="3931465"/>
            <a:ext cx="2107379" cy="245017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10DEE3B-1661-4D09-946B-D8757409F4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808"/>
          <a:stretch/>
        </p:blipFill>
        <p:spPr>
          <a:xfrm>
            <a:off x="6546610" y="5553753"/>
            <a:ext cx="2597390" cy="793314"/>
          </a:xfrm>
          <a:prstGeom prst="rect">
            <a:avLst/>
          </a:prstGeom>
        </p:spPr>
      </p:pic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415E7A14-4B2E-6C70-DF5D-BBEB5BA3407B}"/>
              </a:ext>
            </a:extLst>
          </p:cNvPr>
          <p:cNvSpPr/>
          <p:nvPr/>
        </p:nvSpPr>
        <p:spPr>
          <a:xfrm>
            <a:off x="1950749" y="1049806"/>
            <a:ext cx="2380834" cy="2519077"/>
          </a:xfrm>
          <a:custGeom>
            <a:avLst/>
            <a:gdLst>
              <a:gd name="connsiteX0" fmla="*/ 0 w 4049485"/>
              <a:gd name="connsiteY0" fmla="*/ 8709 h 4284617"/>
              <a:gd name="connsiteX1" fmla="*/ 191588 w 4049485"/>
              <a:gd name="connsiteY1" fmla="*/ 0 h 4284617"/>
              <a:gd name="connsiteX2" fmla="*/ 313508 w 4049485"/>
              <a:gd name="connsiteY2" fmla="*/ 505097 h 4284617"/>
              <a:gd name="connsiteX3" fmla="*/ 557348 w 4049485"/>
              <a:gd name="connsiteY3" fmla="*/ 426720 h 4284617"/>
              <a:gd name="connsiteX4" fmla="*/ 722811 w 4049485"/>
              <a:gd name="connsiteY4" fmla="*/ 470263 h 4284617"/>
              <a:gd name="connsiteX5" fmla="*/ 870857 w 4049485"/>
              <a:gd name="connsiteY5" fmla="*/ 557349 h 4284617"/>
              <a:gd name="connsiteX6" fmla="*/ 957943 w 4049485"/>
              <a:gd name="connsiteY6" fmla="*/ 731520 h 4284617"/>
              <a:gd name="connsiteX7" fmla="*/ 975360 w 4049485"/>
              <a:gd name="connsiteY7" fmla="*/ 896983 h 4284617"/>
              <a:gd name="connsiteX8" fmla="*/ 914400 w 4049485"/>
              <a:gd name="connsiteY8" fmla="*/ 1114697 h 4284617"/>
              <a:gd name="connsiteX9" fmla="*/ 809897 w 4049485"/>
              <a:gd name="connsiteY9" fmla="*/ 1254034 h 4284617"/>
              <a:gd name="connsiteX10" fmla="*/ 731520 w 4049485"/>
              <a:gd name="connsiteY10" fmla="*/ 1436914 h 4284617"/>
              <a:gd name="connsiteX11" fmla="*/ 653143 w 4049485"/>
              <a:gd name="connsiteY11" fmla="*/ 2020389 h 4284617"/>
              <a:gd name="connsiteX12" fmla="*/ 801188 w 4049485"/>
              <a:gd name="connsiteY12" fmla="*/ 2760617 h 4284617"/>
              <a:gd name="connsiteX13" fmla="*/ 1018903 w 4049485"/>
              <a:gd name="connsiteY13" fmla="*/ 3300549 h 4284617"/>
              <a:gd name="connsiteX14" fmla="*/ 1227908 w 4049485"/>
              <a:gd name="connsiteY14" fmla="*/ 3422469 h 4284617"/>
              <a:gd name="connsiteX15" fmla="*/ 1402080 w 4049485"/>
              <a:gd name="connsiteY15" fmla="*/ 3361509 h 4284617"/>
              <a:gd name="connsiteX16" fmla="*/ 1576251 w 4049485"/>
              <a:gd name="connsiteY16" fmla="*/ 3378926 h 4284617"/>
              <a:gd name="connsiteX17" fmla="*/ 1733005 w 4049485"/>
              <a:gd name="connsiteY17" fmla="*/ 3448594 h 4284617"/>
              <a:gd name="connsiteX18" fmla="*/ 1837508 w 4049485"/>
              <a:gd name="connsiteY18" fmla="*/ 3526971 h 4284617"/>
              <a:gd name="connsiteX19" fmla="*/ 2002971 w 4049485"/>
              <a:gd name="connsiteY19" fmla="*/ 3526971 h 4284617"/>
              <a:gd name="connsiteX20" fmla="*/ 2769325 w 4049485"/>
              <a:gd name="connsiteY20" fmla="*/ 2978331 h 4284617"/>
              <a:gd name="connsiteX21" fmla="*/ 3239588 w 4049485"/>
              <a:gd name="connsiteY21" fmla="*/ 2508069 h 4284617"/>
              <a:gd name="connsiteX22" fmla="*/ 3648891 w 4049485"/>
              <a:gd name="connsiteY22" fmla="*/ 1802674 h 4284617"/>
              <a:gd name="connsiteX23" fmla="*/ 4049485 w 4049485"/>
              <a:gd name="connsiteY23" fmla="*/ 2316480 h 4284617"/>
              <a:gd name="connsiteX24" fmla="*/ 1872343 w 4049485"/>
              <a:gd name="connsiteY24" fmla="*/ 4049486 h 4284617"/>
              <a:gd name="connsiteX25" fmla="*/ 1811383 w 4049485"/>
              <a:gd name="connsiteY25" fmla="*/ 4145280 h 4284617"/>
              <a:gd name="connsiteX26" fmla="*/ 1689463 w 4049485"/>
              <a:gd name="connsiteY26" fmla="*/ 4249783 h 4284617"/>
              <a:gd name="connsiteX27" fmla="*/ 1454331 w 4049485"/>
              <a:gd name="connsiteY27" fmla="*/ 4284617 h 4284617"/>
              <a:gd name="connsiteX28" fmla="*/ 1280160 w 4049485"/>
              <a:gd name="connsiteY28" fmla="*/ 4241074 h 4284617"/>
              <a:gd name="connsiteX29" fmla="*/ 1036320 w 4049485"/>
              <a:gd name="connsiteY29" fmla="*/ 4101737 h 4284617"/>
              <a:gd name="connsiteX30" fmla="*/ 949234 w 4049485"/>
              <a:gd name="connsiteY30" fmla="*/ 3936274 h 4284617"/>
              <a:gd name="connsiteX31" fmla="*/ 722811 w 4049485"/>
              <a:gd name="connsiteY31" fmla="*/ 3657600 h 4284617"/>
              <a:gd name="connsiteX32" fmla="*/ 191588 w 4049485"/>
              <a:gd name="connsiteY32" fmla="*/ 1123406 h 4284617"/>
              <a:gd name="connsiteX33" fmla="*/ 121920 w 4049485"/>
              <a:gd name="connsiteY33" fmla="*/ 949234 h 4284617"/>
              <a:gd name="connsiteX34" fmla="*/ 130628 w 4049485"/>
              <a:gd name="connsiteY34" fmla="*/ 731520 h 4284617"/>
              <a:gd name="connsiteX35" fmla="*/ 0 w 4049485"/>
              <a:gd name="connsiteY35" fmla="*/ 8709 h 428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049485" h="4284617">
                <a:moveTo>
                  <a:pt x="0" y="8709"/>
                </a:moveTo>
                <a:lnTo>
                  <a:pt x="191588" y="0"/>
                </a:lnTo>
                <a:lnTo>
                  <a:pt x="313508" y="505097"/>
                </a:lnTo>
                <a:lnTo>
                  <a:pt x="557348" y="426720"/>
                </a:lnTo>
                <a:lnTo>
                  <a:pt x="722811" y="470263"/>
                </a:lnTo>
                <a:lnTo>
                  <a:pt x="870857" y="557349"/>
                </a:lnTo>
                <a:lnTo>
                  <a:pt x="957943" y="731520"/>
                </a:lnTo>
                <a:lnTo>
                  <a:pt x="975360" y="896983"/>
                </a:lnTo>
                <a:lnTo>
                  <a:pt x="914400" y="1114697"/>
                </a:lnTo>
                <a:lnTo>
                  <a:pt x="809897" y="1254034"/>
                </a:lnTo>
                <a:lnTo>
                  <a:pt x="731520" y="1436914"/>
                </a:lnTo>
                <a:lnTo>
                  <a:pt x="653143" y="2020389"/>
                </a:lnTo>
                <a:lnTo>
                  <a:pt x="801188" y="2760617"/>
                </a:lnTo>
                <a:lnTo>
                  <a:pt x="1018903" y="3300549"/>
                </a:lnTo>
                <a:lnTo>
                  <a:pt x="1227908" y="3422469"/>
                </a:lnTo>
                <a:lnTo>
                  <a:pt x="1402080" y="3361509"/>
                </a:lnTo>
                <a:lnTo>
                  <a:pt x="1576251" y="3378926"/>
                </a:lnTo>
                <a:lnTo>
                  <a:pt x="1733005" y="3448594"/>
                </a:lnTo>
                <a:lnTo>
                  <a:pt x="1837508" y="3526971"/>
                </a:lnTo>
                <a:lnTo>
                  <a:pt x="2002971" y="3526971"/>
                </a:lnTo>
                <a:lnTo>
                  <a:pt x="2769325" y="2978331"/>
                </a:lnTo>
                <a:lnTo>
                  <a:pt x="3239588" y="2508069"/>
                </a:lnTo>
                <a:lnTo>
                  <a:pt x="3648891" y="1802674"/>
                </a:lnTo>
                <a:lnTo>
                  <a:pt x="4049485" y="2316480"/>
                </a:lnTo>
                <a:lnTo>
                  <a:pt x="1872343" y="4049486"/>
                </a:lnTo>
                <a:lnTo>
                  <a:pt x="1811383" y="4145280"/>
                </a:lnTo>
                <a:lnTo>
                  <a:pt x="1689463" y="4249783"/>
                </a:lnTo>
                <a:lnTo>
                  <a:pt x="1454331" y="4284617"/>
                </a:lnTo>
                <a:lnTo>
                  <a:pt x="1280160" y="4241074"/>
                </a:lnTo>
                <a:lnTo>
                  <a:pt x="1036320" y="4101737"/>
                </a:lnTo>
                <a:lnTo>
                  <a:pt x="949234" y="3936274"/>
                </a:lnTo>
                <a:lnTo>
                  <a:pt x="722811" y="3657600"/>
                </a:lnTo>
                <a:lnTo>
                  <a:pt x="191588" y="1123406"/>
                </a:lnTo>
                <a:lnTo>
                  <a:pt x="121920" y="949234"/>
                </a:lnTo>
                <a:lnTo>
                  <a:pt x="130628" y="731520"/>
                </a:lnTo>
                <a:lnTo>
                  <a:pt x="0" y="8709"/>
                </a:lnTo>
                <a:close/>
              </a:path>
            </a:pathLst>
          </a:custGeom>
          <a:solidFill>
            <a:srgbClr val="00B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8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B9DE0B74-71A7-0457-B209-37C261ED3D09}"/>
              </a:ext>
            </a:extLst>
          </p:cNvPr>
          <p:cNvSpPr/>
          <p:nvPr/>
        </p:nvSpPr>
        <p:spPr>
          <a:xfrm>
            <a:off x="4925512" y="4091130"/>
            <a:ext cx="3164206" cy="1285139"/>
          </a:xfrm>
          <a:custGeom>
            <a:avLst/>
            <a:gdLst>
              <a:gd name="connsiteX0" fmla="*/ 0 w 5381897"/>
              <a:gd name="connsiteY0" fmla="*/ 174172 h 2185852"/>
              <a:gd name="connsiteX1" fmla="*/ 278674 w 5381897"/>
              <a:gd name="connsiteY1" fmla="*/ 0 h 2185852"/>
              <a:gd name="connsiteX2" fmla="*/ 705394 w 5381897"/>
              <a:gd name="connsiteY2" fmla="*/ 705395 h 2185852"/>
              <a:gd name="connsiteX3" fmla="*/ 853440 w 5381897"/>
              <a:gd name="connsiteY3" fmla="*/ 705395 h 2185852"/>
              <a:gd name="connsiteX4" fmla="*/ 1053737 w 5381897"/>
              <a:gd name="connsiteY4" fmla="*/ 783772 h 2185852"/>
              <a:gd name="connsiteX5" fmla="*/ 1140823 w 5381897"/>
              <a:gd name="connsiteY5" fmla="*/ 905692 h 2185852"/>
              <a:gd name="connsiteX6" fmla="*/ 1158240 w 5381897"/>
              <a:gd name="connsiteY6" fmla="*/ 1140823 h 2185852"/>
              <a:gd name="connsiteX7" fmla="*/ 2455817 w 5381897"/>
              <a:gd name="connsiteY7" fmla="*/ 1471749 h 2185852"/>
              <a:gd name="connsiteX8" fmla="*/ 5016137 w 5381897"/>
              <a:gd name="connsiteY8" fmla="*/ 1053738 h 2185852"/>
              <a:gd name="connsiteX9" fmla="*/ 5373188 w 5381897"/>
              <a:gd name="connsiteY9" fmla="*/ 1045029 h 2185852"/>
              <a:gd name="connsiteX10" fmla="*/ 5381897 w 5381897"/>
              <a:gd name="connsiteY10" fmla="*/ 2124892 h 2185852"/>
              <a:gd name="connsiteX11" fmla="*/ 4153988 w 5381897"/>
              <a:gd name="connsiteY11" fmla="*/ 1942012 h 2185852"/>
              <a:gd name="connsiteX12" fmla="*/ 4188823 w 5381897"/>
              <a:gd name="connsiteY12" fmla="*/ 2185852 h 2185852"/>
              <a:gd name="connsiteX13" fmla="*/ 2473234 w 5381897"/>
              <a:gd name="connsiteY13" fmla="*/ 1759132 h 2185852"/>
              <a:gd name="connsiteX14" fmla="*/ 2447108 w 5381897"/>
              <a:gd name="connsiteY14" fmla="*/ 1793966 h 2185852"/>
              <a:gd name="connsiteX15" fmla="*/ 957943 w 5381897"/>
              <a:gd name="connsiteY15" fmla="*/ 1419498 h 2185852"/>
              <a:gd name="connsiteX16" fmla="*/ 862148 w 5381897"/>
              <a:gd name="connsiteY16" fmla="*/ 1436915 h 2185852"/>
              <a:gd name="connsiteX17" fmla="*/ 679268 w 5381897"/>
              <a:gd name="connsiteY17" fmla="*/ 1445623 h 2185852"/>
              <a:gd name="connsiteX18" fmla="*/ 487680 w 5381897"/>
              <a:gd name="connsiteY18" fmla="*/ 1323703 h 2185852"/>
              <a:gd name="connsiteX19" fmla="*/ 418011 w 5381897"/>
              <a:gd name="connsiteY19" fmla="*/ 1175658 h 2185852"/>
              <a:gd name="connsiteX20" fmla="*/ 409303 w 5381897"/>
              <a:gd name="connsiteY20" fmla="*/ 1001486 h 2185852"/>
              <a:gd name="connsiteX21" fmla="*/ 444137 w 5381897"/>
              <a:gd name="connsiteY21" fmla="*/ 888275 h 2185852"/>
              <a:gd name="connsiteX22" fmla="*/ 0 w 5381897"/>
              <a:gd name="connsiteY22" fmla="*/ 174172 h 2185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381897" h="2185852">
                <a:moveTo>
                  <a:pt x="0" y="174172"/>
                </a:moveTo>
                <a:lnTo>
                  <a:pt x="278674" y="0"/>
                </a:lnTo>
                <a:lnTo>
                  <a:pt x="705394" y="705395"/>
                </a:lnTo>
                <a:lnTo>
                  <a:pt x="853440" y="705395"/>
                </a:lnTo>
                <a:lnTo>
                  <a:pt x="1053737" y="783772"/>
                </a:lnTo>
                <a:lnTo>
                  <a:pt x="1140823" y="905692"/>
                </a:lnTo>
                <a:lnTo>
                  <a:pt x="1158240" y="1140823"/>
                </a:lnTo>
                <a:lnTo>
                  <a:pt x="2455817" y="1471749"/>
                </a:lnTo>
                <a:lnTo>
                  <a:pt x="5016137" y="1053738"/>
                </a:lnTo>
                <a:lnTo>
                  <a:pt x="5373188" y="1045029"/>
                </a:lnTo>
                <a:lnTo>
                  <a:pt x="5381897" y="2124892"/>
                </a:lnTo>
                <a:lnTo>
                  <a:pt x="4153988" y="1942012"/>
                </a:lnTo>
                <a:lnTo>
                  <a:pt x="4188823" y="2185852"/>
                </a:lnTo>
                <a:lnTo>
                  <a:pt x="2473234" y="1759132"/>
                </a:lnTo>
                <a:lnTo>
                  <a:pt x="2447108" y="1793966"/>
                </a:lnTo>
                <a:lnTo>
                  <a:pt x="957943" y="1419498"/>
                </a:lnTo>
                <a:lnTo>
                  <a:pt x="862148" y="1436915"/>
                </a:lnTo>
                <a:lnTo>
                  <a:pt x="679268" y="1445623"/>
                </a:lnTo>
                <a:lnTo>
                  <a:pt x="487680" y="1323703"/>
                </a:lnTo>
                <a:lnTo>
                  <a:pt x="418011" y="1175658"/>
                </a:lnTo>
                <a:lnTo>
                  <a:pt x="409303" y="1001486"/>
                </a:lnTo>
                <a:lnTo>
                  <a:pt x="444137" y="888275"/>
                </a:lnTo>
                <a:lnTo>
                  <a:pt x="0" y="174172"/>
                </a:lnTo>
                <a:close/>
              </a:path>
            </a:pathLst>
          </a:cu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8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B25F776-64AD-4DFF-BB23-3E9B1508EB9B}"/>
              </a:ext>
            </a:extLst>
          </p:cNvPr>
          <p:cNvSpPr txBox="1"/>
          <p:nvPr/>
        </p:nvSpPr>
        <p:spPr>
          <a:xfrm>
            <a:off x="5649718" y="371182"/>
            <a:ext cx="31642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/>
              <a:t>Caso </a:t>
            </a:r>
          </a:p>
          <a:p>
            <a:pPr algn="ctr"/>
            <a:r>
              <a:rPr lang="es-MX" sz="2800" dirty="0"/>
              <a:t>Ciudad-Puerto de Veracruz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97F44D9-B31D-492A-B9B8-1646A02937CD}"/>
              </a:ext>
            </a:extLst>
          </p:cNvPr>
          <p:cNvSpPr txBox="1"/>
          <p:nvPr/>
        </p:nvSpPr>
        <p:spPr>
          <a:xfrm>
            <a:off x="5950879" y="1683579"/>
            <a:ext cx="2597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/>
              <a:t>Ciudad intermedia  con un millón de habitantes que cuenta con circuitos cortos de comercialización, innovación de tecnologías de bajo impacto y potencial de revalorización de economías e identidades locales. </a:t>
            </a:r>
          </a:p>
        </p:txBody>
      </p:sp>
    </p:spTree>
    <p:extLst>
      <p:ext uri="{BB962C8B-B14F-4D97-AF65-F5344CB8AC3E}">
        <p14:creationId xmlns:p14="http://schemas.microsoft.com/office/powerpoint/2010/main" val="16059846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DA312C43-2D5A-4F87-BB04-DA7BFACF21B1}"/>
              </a:ext>
            </a:extLst>
          </p:cNvPr>
          <p:cNvGrpSpPr/>
          <p:nvPr/>
        </p:nvGrpSpPr>
        <p:grpSpPr>
          <a:xfrm>
            <a:off x="637961" y="476357"/>
            <a:ext cx="7922106" cy="5921659"/>
            <a:chOff x="4707465" y="4997149"/>
            <a:chExt cx="6816461" cy="5095206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197F6588-4530-444A-A790-7C15F7373E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45" t="50198" r="28291" b="9229"/>
            <a:stretch/>
          </p:blipFill>
          <p:spPr>
            <a:xfrm>
              <a:off x="4707465" y="4997149"/>
              <a:ext cx="6816461" cy="5095206"/>
            </a:xfrm>
            <a:prstGeom prst="rect">
              <a:avLst/>
            </a:prstGeom>
          </p:spPr>
        </p:pic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6B838998-6C42-4F78-BE57-33F3513E3DE5}"/>
                </a:ext>
              </a:extLst>
            </p:cNvPr>
            <p:cNvSpPr/>
            <p:nvPr/>
          </p:nvSpPr>
          <p:spPr>
            <a:xfrm>
              <a:off x="7301819" y="7484699"/>
              <a:ext cx="2279309" cy="2078587"/>
            </a:xfrm>
            <a:custGeom>
              <a:avLst/>
              <a:gdLst>
                <a:gd name="connsiteX0" fmla="*/ 843032 w 2279309"/>
                <a:gd name="connsiteY0" fmla="*/ 0 h 2078587"/>
                <a:gd name="connsiteX1" fmla="*/ 0 w 2279309"/>
                <a:gd name="connsiteY1" fmla="*/ 588784 h 2078587"/>
                <a:gd name="connsiteX2" fmla="*/ 218563 w 2279309"/>
                <a:gd name="connsiteY2" fmla="*/ 874255 h 2078587"/>
                <a:gd name="connsiteX3" fmla="*/ 1128503 w 2279309"/>
                <a:gd name="connsiteY3" fmla="*/ 2078587 h 2078587"/>
                <a:gd name="connsiteX4" fmla="*/ 1628078 w 2279309"/>
                <a:gd name="connsiteY4" fmla="*/ 2007219 h 2078587"/>
                <a:gd name="connsiteX5" fmla="*/ 1806497 w 2279309"/>
                <a:gd name="connsiteY5" fmla="*/ 1944772 h 2078587"/>
                <a:gd name="connsiteX6" fmla="*/ 1819879 w 2279309"/>
                <a:gd name="connsiteY6" fmla="*/ 1886786 h 2078587"/>
                <a:gd name="connsiteX7" fmla="*/ 1757432 w 2279309"/>
                <a:gd name="connsiteY7" fmla="*/ 1788655 h 2078587"/>
                <a:gd name="connsiteX8" fmla="*/ 2181178 w 2279309"/>
                <a:gd name="connsiteY8" fmla="*/ 1503184 h 2078587"/>
                <a:gd name="connsiteX9" fmla="*/ 2083047 w 2279309"/>
                <a:gd name="connsiteY9" fmla="*/ 1351527 h 2078587"/>
                <a:gd name="connsiteX10" fmla="*/ 2221322 w 2279309"/>
                <a:gd name="connsiteY10" fmla="*/ 1262318 h 2078587"/>
                <a:gd name="connsiteX11" fmla="*/ 2109810 w 2279309"/>
                <a:gd name="connsiteY11" fmla="*/ 1088359 h 2078587"/>
                <a:gd name="connsiteX12" fmla="*/ 2199020 w 2279309"/>
                <a:gd name="connsiteY12" fmla="*/ 1048214 h 2078587"/>
                <a:gd name="connsiteX13" fmla="*/ 2216862 w 2279309"/>
                <a:gd name="connsiteY13" fmla="*/ 1012530 h 2078587"/>
                <a:gd name="connsiteX14" fmla="*/ 2216862 w 2279309"/>
                <a:gd name="connsiteY14" fmla="*/ 927781 h 2078587"/>
                <a:gd name="connsiteX15" fmla="*/ 2279309 w 2279309"/>
                <a:gd name="connsiteY15" fmla="*/ 874255 h 2078587"/>
                <a:gd name="connsiteX16" fmla="*/ 1819879 w 2279309"/>
                <a:gd name="connsiteY16" fmla="*/ 165038 h 2078587"/>
                <a:gd name="connsiteX17" fmla="*/ 1199871 w 2279309"/>
                <a:gd name="connsiteY17" fmla="*/ 553100 h 2078587"/>
                <a:gd name="connsiteX18" fmla="*/ 1137424 w 2279309"/>
                <a:gd name="connsiteY18" fmla="*/ 468351 h 2078587"/>
                <a:gd name="connsiteX19" fmla="*/ 1141884 w 2279309"/>
                <a:gd name="connsiteY19" fmla="*/ 446048 h 2078587"/>
                <a:gd name="connsiteX20" fmla="*/ 1048214 w 2279309"/>
                <a:gd name="connsiteY20" fmla="*/ 307773 h 2078587"/>
                <a:gd name="connsiteX21" fmla="*/ 981307 w 2279309"/>
                <a:gd name="connsiteY21" fmla="*/ 334536 h 2078587"/>
                <a:gd name="connsiteX22" fmla="*/ 954544 w 2279309"/>
                <a:gd name="connsiteY22" fmla="*/ 254247 h 2078587"/>
                <a:gd name="connsiteX23" fmla="*/ 976846 w 2279309"/>
                <a:gd name="connsiteY23" fmla="*/ 227484 h 2078587"/>
                <a:gd name="connsiteX24" fmla="*/ 843032 w 2279309"/>
                <a:gd name="connsiteY24" fmla="*/ 0 h 207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79309" h="2078587">
                  <a:moveTo>
                    <a:pt x="843032" y="0"/>
                  </a:moveTo>
                  <a:lnTo>
                    <a:pt x="0" y="588784"/>
                  </a:lnTo>
                  <a:lnTo>
                    <a:pt x="218563" y="874255"/>
                  </a:lnTo>
                  <a:lnTo>
                    <a:pt x="1128503" y="2078587"/>
                  </a:lnTo>
                  <a:lnTo>
                    <a:pt x="1628078" y="2007219"/>
                  </a:lnTo>
                  <a:lnTo>
                    <a:pt x="1806497" y="1944772"/>
                  </a:lnTo>
                  <a:lnTo>
                    <a:pt x="1819879" y="1886786"/>
                  </a:lnTo>
                  <a:lnTo>
                    <a:pt x="1757432" y="1788655"/>
                  </a:lnTo>
                  <a:lnTo>
                    <a:pt x="2181178" y="1503184"/>
                  </a:lnTo>
                  <a:lnTo>
                    <a:pt x="2083047" y="1351527"/>
                  </a:lnTo>
                  <a:lnTo>
                    <a:pt x="2221322" y="1262318"/>
                  </a:lnTo>
                  <a:lnTo>
                    <a:pt x="2109810" y="1088359"/>
                  </a:lnTo>
                  <a:lnTo>
                    <a:pt x="2199020" y="1048214"/>
                  </a:lnTo>
                  <a:lnTo>
                    <a:pt x="2216862" y="1012530"/>
                  </a:lnTo>
                  <a:lnTo>
                    <a:pt x="2216862" y="927781"/>
                  </a:lnTo>
                  <a:lnTo>
                    <a:pt x="2279309" y="874255"/>
                  </a:lnTo>
                  <a:lnTo>
                    <a:pt x="1819879" y="165038"/>
                  </a:lnTo>
                  <a:lnTo>
                    <a:pt x="1199871" y="553100"/>
                  </a:lnTo>
                  <a:lnTo>
                    <a:pt x="1137424" y="468351"/>
                  </a:lnTo>
                  <a:lnTo>
                    <a:pt x="1141884" y="446048"/>
                  </a:lnTo>
                  <a:lnTo>
                    <a:pt x="1048214" y="307773"/>
                  </a:lnTo>
                  <a:lnTo>
                    <a:pt x="981307" y="334536"/>
                  </a:lnTo>
                  <a:lnTo>
                    <a:pt x="954544" y="254247"/>
                  </a:lnTo>
                  <a:lnTo>
                    <a:pt x="976846" y="227484"/>
                  </a:lnTo>
                  <a:lnTo>
                    <a:pt x="843032" y="0"/>
                  </a:lnTo>
                  <a:close/>
                </a:path>
              </a:pathLst>
            </a:custGeom>
            <a:noFill/>
            <a:ln w="57150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058" dirty="0"/>
            </a:p>
          </p:txBody>
        </p:sp>
      </p:grp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DD4B9329-566D-62F8-E271-E454DD7C9F7E}"/>
              </a:ext>
            </a:extLst>
          </p:cNvPr>
          <p:cNvCxnSpPr/>
          <p:nvPr/>
        </p:nvCxnSpPr>
        <p:spPr>
          <a:xfrm>
            <a:off x="4465729" y="3859702"/>
            <a:ext cx="344069" cy="48026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F0199726-9F71-D74A-9432-67B42671080E}"/>
              </a:ext>
            </a:extLst>
          </p:cNvPr>
          <p:cNvCxnSpPr/>
          <p:nvPr/>
        </p:nvCxnSpPr>
        <p:spPr>
          <a:xfrm flipV="1">
            <a:off x="4272190" y="3859702"/>
            <a:ext cx="193539" cy="12902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22F753A2-491E-8BFF-5F29-6C33660E49D2}"/>
              </a:ext>
            </a:extLst>
          </p:cNvPr>
          <p:cNvSpPr/>
          <p:nvPr/>
        </p:nvSpPr>
        <p:spPr>
          <a:xfrm>
            <a:off x="4925512" y="1848537"/>
            <a:ext cx="3650613" cy="2216993"/>
          </a:xfrm>
          <a:custGeom>
            <a:avLst/>
            <a:gdLst>
              <a:gd name="connsiteX0" fmla="*/ 0 w 6209211"/>
              <a:gd name="connsiteY0" fmla="*/ 296092 h 3770812"/>
              <a:gd name="connsiteX1" fmla="*/ 496388 w 6209211"/>
              <a:gd name="connsiteY1" fmla="*/ 0 h 3770812"/>
              <a:gd name="connsiteX2" fmla="*/ 1367245 w 6209211"/>
              <a:gd name="connsiteY2" fmla="*/ 1375954 h 3770812"/>
              <a:gd name="connsiteX3" fmla="*/ 1515291 w 6209211"/>
              <a:gd name="connsiteY3" fmla="*/ 1367246 h 3770812"/>
              <a:gd name="connsiteX4" fmla="*/ 1680754 w 6209211"/>
              <a:gd name="connsiteY4" fmla="*/ 1384663 h 3770812"/>
              <a:gd name="connsiteX5" fmla="*/ 1898468 w 6209211"/>
              <a:gd name="connsiteY5" fmla="*/ 1489166 h 3770812"/>
              <a:gd name="connsiteX6" fmla="*/ 2090057 w 6209211"/>
              <a:gd name="connsiteY6" fmla="*/ 1654629 h 3770812"/>
              <a:gd name="connsiteX7" fmla="*/ 2177143 w 6209211"/>
              <a:gd name="connsiteY7" fmla="*/ 1854926 h 3770812"/>
              <a:gd name="connsiteX8" fmla="*/ 2220685 w 6209211"/>
              <a:gd name="connsiteY8" fmla="*/ 1994263 h 3770812"/>
              <a:gd name="connsiteX9" fmla="*/ 2229394 w 6209211"/>
              <a:gd name="connsiteY9" fmla="*/ 2229394 h 3770812"/>
              <a:gd name="connsiteX10" fmla="*/ 4841965 w 6209211"/>
              <a:gd name="connsiteY10" fmla="*/ 2865120 h 3770812"/>
              <a:gd name="connsiteX11" fmla="*/ 6209211 w 6209211"/>
              <a:gd name="connsiteY11" fmla="*/ 2629989 h 3770812"/>
              <a:gd name="connsiteX12" fmla="*/ 6200503 w 6209211"/>
              <a:gd name="connsiteY12" fmla="*/ 3770812 h 3770812"/>
              <a:gd name="connsiteX13" fmla="*/ 4841965 w 6209211"/>
              <a:gd name="connsiteY13" fmla="*/ 3422469 h 3770812"/>
              <a:gd name="connsiteX14" fmla="*/ 4841965 w 6209211"/>
              <a:gd name="connsiteY14" fmla="*/ 3422469 h 3770812"/>
              <a:gd name="connsiteX15" fmla="*/ 1828800 w 6209211"/>
              <a:gd name="connsiteY15" fmla="*/ 2734492 h 3770812"/>
              <a:gd name="connsiteX16" fmla="*/ 1706880 w 6209211"/>
              <a:gd name="connsiteY16" fmla="*/ 2778034 h 3770812"/>
              <a:gd name="connsiteX17" fmla="*/ 1445623 w 6209211"/>
              <a:gd name="connsiteY17" fmla="*/ 2804160 h 3770812"/>
              <a:gd name="connsiteX18" fmla="*/ 1184365 w 6209211"/>
              <a:gd name="connsiteY18" fmla="*/ 2725783 h 3770812"/>
              <a:gd name="connsiteX19" fmla="*/ 888274 w 6209211"/>
              <a:gd name="connsiteY19" fmla="*/ 2473234 h 3770812"/>
              <a:gd name="connsiteX20" fmla="*/ 766354 w 6209211"/>
              <a:gd name="connsiteY20" fmla="*/ 2211977 h 3770812"/>
              <a:gd name="connsiteX21" fmla="*/ 783771 w 6209211"/>
              <a:gd name="connsiteY21" fmla="*/ 1924594 h 3770812"/>
              <a:gd name="connsiteX22" fmla="*/ 783771 w 6209211"/>
              <a:gd name="connsiteY22" fmla="*/ 1846217 h 3770812"/>
              <a:gd name="connsiteX23" fmla="*/ 870857 w 6209211"/>
              <a:gd name="connsiteY23" fmla="*/ 1724297 h 3770812"/>
              <a:gd name="connsiteX24" fmla="*/ 0 w 6209211"/>
              <a:gd name="connsiteY24" fmla="*/ 296092 h 3770812"/>
              <a:gd name="connsiteX0" fmla="*/ 0 w 6209211"/>
              <a:gd name="connsiteY0" fmla="*/ 296092 h 3770812"/>
              <a:gd name="connsiteX1" fmla="*/ 496388 w 6209211"/>
              <a:gd name="connsiteY1" fmla="*/ 0 h 3770812"/>
              <a:gd name="connsiteX2" fmla="*/ 1367245 w 6209211"/>
              <a:gd name="connsiteY2" fmla="*/ 1375954 h 3770812"/>
              <a:gd name="connsiteX3" fmla="*/ 1515291 w 6209211"/>
              <a:gd name="connsiteY3" fmla="*/ 1367246 h 3770812"/>
              <a:gd name="connsiteX4" fmla="*/ 1680754 w 6209211"/>
              <a:gd name="connsiteY4" fmla="*/ 1384663 h 3770812"/>
              <a:gd name="connsiteX5" fmla="*/ 1898468 w 6209211"/>
              <a:gd name="connsiteY5" fmla="*/ 1489166 h 3770812"/>
              <a:gd name="connsiteX6" fmla="*/ 2090057 w 6209211"/>
              <a:gd name="connsiteY6" fmla="*/ 1654629 h 3770812"/>
              <a:gd name="connsiteX7" fmla="*/ 2177143 w 6209211"/>
              <a:gd name="connsiteY7" fmla="*/ 1854926 h 3770812"/>
              <a:gd name="connsiteX8" fmla="*/ 2220685 w 6209211"/>
              <a:gd name="connsiteY8" fmla="*/ 1994263 h 3770812"/>
              <a:gd name="connsiteX9" fmla="*/ 2229394 w 6209211"/>
              <a:gd name="connsiteY9" fmla="*/ 2229394 h 3770812"/>
              <a:gd name="connsiteX10" fmla="*/ 4841965 w 6209211"/>
              <a:gd name="connsiteY10" fmla="*/ 2865120 h 3770812"/>
              <a:gd name="connsiteX11" fmla="*/ 6209211 w 6209211"/>
              <a:gd name="connsiteY11" fmla="*/ 2629989 h 3770812"/>
              <a:gd name="connsiteX12" fmla="*/ 6200503 w 6209211"/>
              <a:gd name="connsiteY12" fmla="*/ 3770812 h 3770812"/>
              <a:gd name="connsiteX13" fmla="*/ 4841965 w 6209211"/>
              <a:gd name="connsiteY13" fmla="*/ 3422469 h 3770812"/>
              <a:gd name="connsiteX14" fmla="*/ 4815840 w 6209211"/>
              <a:gd name="connsiteY14" fmla="*/ 3474720 h 3770812"/>
              <a:gd name="connsiteX15" fmla="*/ 1828800 w 6209211"/>
              <a:gd name="connsiteY15" fmla="*/ 2734492 h 3770812"/>
              <a:gd name="connsiteX16" fmla="*/ 1706880 w 6209211"/>
              <a:gd name="connsiteY16" fmla="*/ 2778034 h 3770812"/>
              <a:gd name="connsiteX17" fmla="*/ 1445623 w 6209211"/>
              <a:gd name="connsiteY17" fmla="*/ 2804160 h 3770812"/>
              <a:gd name="connsiteX18" fmla="*/ 1184365 w 6209211"/>
              <a:gd name="connsiteY18" fmla="*/ 2725783 h 3770812"/>
              <a:gd name="connsiteX19" fmla="*/ 888274 w 6209211"/>
              <a:gd name="connsiteY19" fmla="*/ 2473234 h 3770812"/>
              <a:gd name="connsiteX20" fmla="*/ 766354 w 6209211"/>
              <a:gd name="connsiteY20" fmla="*/ 2211977 h 3770812"/>
              <a:gd name="connsiteX21" fmla="*/ 783771 w 6209211"/>
              <a:gd name="connsiteY21" fmla="*/ 1924594 h 3770812"/>
              <a:gd name="connsiteX22" fmla="*/ 783771 w 6209211"/>
              <a:gd name="connsiteY22" fmla="*/ 1846217 h 3770812"/>
              <a:gd name="connsiteX23" fmla="*/ 870857 w 6209211"/>
              <a:gd name="connsiteY23" fmla="*/ 1724297 h 3770812"/>
              <a:gd name="connsiteX24" fmla="*/ 0 w 6209211"/>
              <a:gd name="connsiteY24" fmla="*/ 296092 h 377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209211" h="3770812">
                <a:moveTo>
                  <a:pt x="0" y="296092"/>
                </a:moveTo>
                <a:lnTo>
                  <a:pt x="496388" y="0"/>
                </a:lnTo>
                <a:lnTo>
                  <a:pt x="1367245" y="1375954"/>
                </a:lnTo>
                <a:lnTo>
                  <a:pt x="1515291" y="1367246"/>
                </a:lnTo>
                <a:lnTo>
                  <a:pt x="1680754" y="1384663"/>
                </a:lnTo>
                <a:lnTo>
                  <a:pt x="1898468" y="1489166"/>
                </a:lnTo>
                <a:lnTo>
                  <a:pt x="2090057" y="1654629"/>
                </a:lnTo>
                <a:lnTo>
                  <a:pt x="2177143" y="1854926"/>
                </a:lnTo>
                <a:lnTo>
                  <a:pt x="2220685" y="1994263"/>
                </a:lnTo>
                <a:lnTo>
                  <a:pt x="2229394" y="2229394"/>
                </a:lnTo>
                <a:lnTo>
                  <a:pt x="4841965" y="2865120"/>
                </a:lnTo>
                <a:lnTo>
                  <a:pt x="6209211" y="2629989"/>
                </a:lnTo>
                <a:cubicBezTo>
                  <a:pt x="6206308" y="3010263"/>
                  <a:pt x="6203406" y="3390538"/>
                  <a:pt x="6200503" y="3770812"/>
                </a:cubicBezTo>
                <a:lnTo>
                  <a:pt x="4841965" y="3422469"/>
                </a:lnTo>
                <a:lnTo>
                  <a:pt x="4815840" y="3474720"/>
                </a:lnTo>
                <a:lnTo>
                  <a:pt x="1828800" y="2734492"/>
                </a:lnTo>
                <a:lnTo>
                  <a:pt x="1706880" y="2778034"/>
                </a:lnTo>
                <a:lnTo>
                  <a:pt x="1445623" y="2804160"/>
                </a:lnTo>
                <a:lnTo>
                  <a:pt x="1184365" y="2725783"/>
                </a:lnTo>
                <a:lnTo>
                  <a:pt x="888274" y="2473234"/>
                </a:lnTo>
                <a:lnTo>
                  <a:pt x="766354" y="2211977"/>
                </a:lnTo>
                <a:lnTo>
                  <a:pt x="783771" y="1924594"/>
                </a:lnTo>
                <a:lnTo>
                  <a:pt x="783771" y="1846217"/>
                </a:lnTo>
                <a:lnTo>
                  <a:pt x="870857" y="1724297"/>
                </a:lnTo>
                <a:lnTo>
                  <a:pt x="0" y="296092"/>
                </a:lnTo>
                <a:close/>
              </a:path>
            </a:pathLst>
          </a:cu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8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BB60864-6E3B-4880-85B8-3E05C2EFDB06}"/>
              </a:ext>
            </a:extLst>
          </p:cNvPr>
          <p:cNvSpPr txBox="1"/>
          <p:nvPr/>
        </p:nvSpPr>
        <p:spPr>
          <a:xfrm>
            <a:off x="452960" y="5347727"/>
            <a:ext cx="25973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Es un nodo territorial de desarrollo integral, que favorece las identidades históricas y culturales </a:t>
            </a:r>
          </a:p>
        </p:txBody>
      </p:sp>
    </p:spTree>
    <p:extLst>
      <p:ext uri="{BB962C8B-B14F-4D97-AF65-F5344CB8AC3E}">
        <p14:creationId xmlns:p14="http://schemas.microsoft.com/office/powerpoint/2010/main" val="16403822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FF2B5EF4-FFF2-40B4-BE49-F238E27FC236}">
                <a16:creationId xmlns:a16="http://schemas.microsoft.com/office/drawing/2014/main" id="{4D46F017-566E-EFF7-B39D-EC599B830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" y="476358"/>
            <a:ext cx="9126352" cy="590528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683DF26-0AA3-8FE7-910F-7F3FDA914F10}"/>
              </a:ext>
            </a:extLst>
          </p:cNvPr>
          <p:cNvSpPr txBox="1"/>
          <p:nvPr/>
        </p:nvSpPr>
        <p:spPr>
          <a:xfrm>
            <a:off x="63926" y="232103"/>
            <a:ext cx="4537325" cy="488506"/>
          </a:xfrm>
          <a:prstGeom prst="rect">
            <a:avLst/>
          </a:prstGeom>
          <a:noFill/>
        </p:spPr>
        <p:txBody>
          <a:bodyPr wrap="square" lIns="53761" tIns="26880" rIns="53761" bIns="26880" rtlCol="0" anchor="t">
            <a:spAutoFit/>
          </a:bodyPr>
          <a:lstStyle/>
          <a:p>
            <a:r>
              <a:rPr lang="es-MX" sz="1411" b="1" dirty="0">
                <a:solidFill>
                  <a:srgbClr val="051329"/>
                </a:solidFill>
                <a:latin typeface="Montserrat"/>
              </a:rPr>
              <a:t>PLANO GENERAL DE INTERVENCIONES</a:t>
            </a:r>
            <a:endParaRPr lang="es-MX" sz="1411" dirty="0">
              <a:solidFill>
                <a:srgbClr val="74C4AE"/>
              </a:solidFill>
              <a:latin typeface="Montserrat"/>
            </a:endParaRPr>
          </a:p>
          <a:p>
            <a:endParaRPr lang="es-MX" sz="1411" b="1" dirty="0">
              <a:solidFill>
                <a:srgbClr val="74C4AE"/>
              </a:solidFill>
              <a:latin typeface="Montserra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5D4DC13-BA2A-F7AB-6CBD-55CF69F6E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922" y="1537237"/>
            <a:ext cx="291615" cy="191791"/>
          </a:xfrm>
          <a:prstGeom prst="rect">
            <a:avLst/>
          </a:prstGeom>
        </p:spPr>
      </p:pic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3110A740-1562-C875-D27B-34B282679877}"/>
              </a:ext>
            </a:extLst>
          </p:cNvPr>
          <p:cNvSpPr/>
          <p:nvPr/>
        </p:nvSpPr>
        <p:spPr>
          <a:xfrm>
            <a:off x="2742444" y="834762"/>
            <a:ext cx="417687" cy="702474"/>
          </a:xfrm>
          <a:custGeom>
            <a:avLst/>
            <a:gdLst>
              <a:gd name="connsiteX0" fmla="*/ 1072896 w 1072896"/>
              <a:gd name="connsiteY0" fmla="*/ 1804416 h 1804416"/>
              <a:gd name="connsiteX1" fmla="*/ 694944 w 1072896"/>
              <a:gd name="connsiteY1" fmla="*/ 682752 h 1804416"/>
              <a:gd name="connsiteX2" fmla="*/ 0 w 1072896"/>
              <a:gd name="connsiteY2" fmla="*/ 0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2896" h="1804416">
                <a:moveTo>
                  <a:pt x="1072896" y="1804416"/>
                </a:moveTo>
                <a:cubicBezTo>
                  <a:pt x="973328" y="1393952"/>
                  <a:pt x="873760" y="983488"/>
                  <a:pt x="694944" y="682752"/>
                </a:cubicBezTo>
                <a:cubicBezTo>
                  <a:pt x="516128" y="382016"/>
                  <a:pt x="258064" y="156464"/>
                  <a:pt x="0" y="0"/>
                </a:cubicBezTo>
              </a:path>
            </a:pathLst>
          </a:custGeom>
          <a:noFill/>
          <a:ln w="38100">
            <a:solidFill>
              <a:srgbClr val="C00000"/>
            </a:solidFill>
            <a:headEnd type="none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8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CD28EBCC-5028-384B-1A30-C31805F04DFE}"/>
              </a:ext>
            </a:extLst>
          </p:cNvPr>
          <p:cNvCxnSpPr>
            <a:cxnSpLocks/>
          </p:cNvCxnSpPr>
          <p:nvPr/>
        </p:nvCxnSpPr>
        <p:spPr>
          <a:xfrm flipH="1">
            <a:off x="3105729" y="1729028"/>
            <a:ext cx="145808" cy="1958640"/>
          </a:xfrm>
          <a:prstGeom prst="line">
            <a:avLst/>
          </a:prstGeom>
          <a:ln w="38100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3132D3C-A84E-F0E6-4C15-018937B1768F}"/>
              </a:ext>
            </a:extLst>
          </p:cNvPr>
          <p:cNvSpPr txBox="1"/>
          <p:nvPr/>
        </p:nvSpPr>
        <p:spPr>
          <a:xfrm>
            <a:off x="103275" y="2123978"/>
            <a:ext cx="1545005" cy="52668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MX" sz="941" b="1" dirty="0"/>
              <a:t>INTERVENCIÓN 01</a:t>
            </a:r>
            <a:r>
              <a:rPr lang="es-MX" sz="941" dirty="0"/>
              <a:t>: </a:t>
            </a:r>
          </a:p>
          <a:p>
            <a:r>
              <a:rPr lang="es-MX" sz="941" dirty="0"/>
              <a:t>ANDADOR LERDO DE TEJADA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BAEC0C52-E9C3-9587-5055-F98C389C7296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1648280" y="2387320"/>
            <a:ext cx="1094164" cy="894871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B9C42E7-E7B4-EFA5-5195-7E0C9F4CC4F2}"/>
              </a:ext>
            </a:extLst>
          </p:cNvPr>
          <p:cNvSpPr txBox="1"/>
          <p:nvPr/>
        </p:nvSpPr>
        <p:spPr>
          <a:xfrm>
            <a:off x="78068" y="2894680"/>
            <a:ext cx="2093990" cy="52668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MX" sz="941" b="1" dirty="0"/>
              <a:t>INTERVENCIÓN 02:</a:t>
            </a:r>
          </a:p>
          <a:p>
            <a:r>
              <a:rPr lang="es-MX" sz="941" dirty="0"/>
              <a:t>ANDADOR INDEPENDENCIA - EMPARAN</a:t>
            </a: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A02C4B0F-822A-A789-5FFE-FD98F9ED2F28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1125063" y="3421363"/>
            <a:ext cx="760148" cy="642777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3F1DC61-D070-F6B4-BCAF-C1F949D9971D}"/>
              </a:ext>
            </a:extLst>
          </p:cNvPr>
          <p:cNvSpPr txBox="1"/>
          <p:nvPr/>
        </p:nvSpPr>
        <p:spPr>
          <a:xfrm>
            <a:off x="6461878" y="3515763"/>
            <a:ext cx="1112969" cy="52668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MX" sz="941" b="1" dirty="0"/>
              <a:t>INTERVENCIÓN 03:</a:t>
            </a:r>
          </a:p>
          <a:p>
            <a:r>
              <a:rPr lang="es-MX" sz="941" dirty="0"/>
              <a:t>CALLEJONES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87E22499-6D9A-798A-9022-7FFF26388582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4322367" y="3779105"/>
            <a:ext cx="2139511" cy="619885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5C1EC6C5-0659-0E2A-2D4D-A051D86A19B0}"/>
              </a:ext>
            </a:extLst>
          </p:cNvPr>
          <p:cNvCxnSpPr>
            <a:cxnSpLocks/>
          </p:cNvCxnSpPr>
          <p:nvPr/>
        </p:nvCxnSpPr>
        <p:spPr>
          <a:xfrm>
            <a:off x="2638322" y="2000197"/>
            <a:ext cx="241677" cy="185954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2ED1D805-2F0A-CE4B-67B2-F798068B7C19}"/>
              </a:ext>
            </a:extLst>
          </p:cNvPr>
          <p:cNvSpPr txBox="1"/>
          <p:nvPr/>
        </p:nvSpPr>
        <p:spPr>
          <a:xfrm>
            <a:off x="1648281" y="1745775"/>
            <a:ext cx="1031399" cy="3910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647" dirty="0"/>
              <a:t>Demolición de bodega y reubicación de mercado de artesanías</a:t>
            </a:r>
            <a:endParaRPr lang="es-MX" sz="647" dirty="0"/>
          </a:p>
        </p:txBody>
      </p:sp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E0B79A1A-BF0D-2633-64E4-270C08470B80}"/>
              </a:ext>
            </a:extLst>
          </p:cNvPr>
          <p:cNvSpPr/>
          <p:nvPr/>
        </p:nvSpPr>
        <p:spPr>
          <a:xfrm rot="14134190">
            <a:off x="7133354" y="5950472"/>
            <a:ext cx="484128" cy="348594"/>
          </a:xfrm>
          <a:prstGeom prst="rightArrow">
            <a:avLst>
              <a:gd name="adj1" fmla="val 14947"/>
              <a:gd name="adj2" fmla="val 5540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79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1E996D9-D163-D9DE-7FE7-A51CF4FA76F5}"/>
              </a:ext>
            </a:extLst>
          </p:cNvPr>
          <p:cNvSpPr txBox="1"/>
          <p:nvPr/>
        </p:nvSpPr>
        <p:spPr>
          <a:xfrm>
            <a:off x="7018363" y="5648575"/>
            <a:ext cx="271808" cy="345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46" b="1" dirty="0"/>
              <a:t>N</a:t>
            </a:r>
            <a:endParaRPr lang="es-MX" sz="1646" b="1" dirty="0"/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31191A6E-D0BB-C282-DDF1-1D93C8007186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1125063" y="3421363"/>
            <a:ext cx="326286" cy="977627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7C9379E0-2111-14A5-B8B0-373E226CBA07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4408384" y="3756441"/>
            <a:ext cx="2053494" cy="22664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CuadroTexto 38">
            <a:extLst>
              <a:ext uri="{FF2B5EF4-FFF2-40B4-BE49-F238E27FC236}">
                <a16:creationId xmlns:a16="http://schemas.microsoft.com/office/drawing/2014/main" id="{D10B3E03-A1F9-70AC-A1C0-E8482E79B132}"/>
              </a:ext>
            </a:extLst>
          </p:cNvPr>
          <p:cNvSpPr txBox="1"/>
          <p:nvPr/>
        </p:nvSpPr>
        <p:spPr>
          <a:xfrm>
            <a:off x="2100934" y="755355"/>
            <a:ext cx="604477" cy="3910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647" dirty="0"/>
              <a:t>Hacia San Juan de Ulúa</a:t>
            </a:r>
            <a:endParaRPr lang="es-MX" sz="647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BC2C96A-7487-44C0-B384-E704ADC6A4FD}"/>
              </a:ext>
            </a:extLst>
          </p:cNvPr>
          <p:cNvSpPr txBox="1"/>
          <p:nvPr/>
        </p:nvSpPr>
        <p:spPr>
          <a:xfrm>
            <a:off x="7650964" y="435024"/>
            <a:ext cx="15299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Generación de economía circular, aprovechamiento de la infraestructura central, movilidad alternativa, turismo ambiental sostenible,</a:t>
            </a:r>
          </a:p>
          <a:p>
            <a:r>
              <a:rPr lang="es-MX" sz="1200" dirty="0"/>
              <a:t>conectividad mejorable de lo local a lo mundial </a:t>
            </a:r>
          </a:p>
        </p:txBody>
      </p:sp>
    </p:spTree>
    <p:extLst>
      <p:ext uri="{BB962C8B-B14F-4D97-AF65-F5344CB8AC3E}">
        <p14:creationId xmlns:p14="http://schemas.microsoft.com/office/powerpoint/2010/main" val="39347454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n 35">
            <a:extLst>
              <a:ext uri="{FF2B5EF4-FFF2-40B4-BE49-F238E27FC236}">
                <a16:creationId xmlns:a16="http://schemas.microsoft.com/office/drawing/2014/main" id="{07C5A919-25EA-0991-7C43-9D5CC36D3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93" y="476357"/>
            <a:ext cx="9153493" cy="5922425"/>
          </a:xfrm>
          <a:prstGeom prst="rect">
            <a:avLst/>
          </a:prstGeom>
        </p:spPr>
      </p:pic>
      <p:cxnSp>
        <p:nvCxnSpPr>
          <p:cNvPr id="64" name="Conector recto de flecha 63">
            <a:extLst>
              <a:ext uri="{FF2B5EF4-FFF2-40B4-BE49-F238E27FC236}">
                <a16:creationId xmlns:a16="http://schemas.microsoft.com/office/drawing/2014/main" id="{F1D9AB02-C879-08CC-BEE2-D92C18BB2A84}"/>
              </a:ext>
            </a:extLst>
          </p:cNvPr>
          <p:cNvCxnSpPr>
            <a:cxnSpLocks/>
          </p:cNvCxnSpPr>
          <p:nvPr/>
        </p:nvCxnSpPr>
        <p:spPr>
          <a:xfrm flipH="1">
            <a:off x="5278271" y="-2056232"/>
            <a:ext cx="150747" cy="1161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5DFA0403-6682-4B5F-7676-0C95676E246A}"/>
              </a:ext>
            </a:extLst>
          </p:cNvPr>
          <p:cNvSpPr/>
          <p:nvPr/>
        </p:nvSpPr>
        <p:spPr>
          <a:xfrm rot="18229158">
            <a:off x="7984704" y="5937033"/>
            <a:ext cx="484128" cy="348594"/>
          </a:xfrm>
          <a:prstGeom prst="rightArrow">
            <a:avLst>
              <a:gd name="adj1" fmla="val 14947"/>
              <a:gd name="adj2" fmla="val 5540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79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DD17F0E-A41F-1531-7966-EBD8B443493C}"/>
              </a:ext>
            </a:extLst>
          </p:cNvPr>
          <p:cNvSpPr txBox="1"/>
          <p:nvPr/>
        </p:nvSpPr>
        <p:spPr>
          <a:xfrm rot="2029158">
            <a:off x="8311198" y="5609636"/>
            <a:ext cx="271808" cy="345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46" b="1" dirty="0"/>
              <a:t>N</a:t>
            </a:r>
            <a:endParaRPr lang="es-MX" sz="1646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B22617A-3AAA-7F95-79CE-BA6BF4EEBCE8}"/>
              </a:ext>
            </a:extLst>
          </p:cNvPr>
          <p:cNvSpPr txBox="1"/>
          <p:nvPr/>
        </p:nvSpPr>
        <p:spPr>
          <a:xfrm>
            <a:off x="2483336" y="717333"/>
            <a:ext cx="1641496" cy="200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5" b="1" dirty="0"/>
              <a:t>CALLE EMPARÁN</a:t>
            </a:r>
            <a:endParaRPr lang="es-MX" sz="705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88F5398-72FD-0616-BE69-538420016B34}"/>
              </a:ext>
            </a:extLst>
          </p:cNvPr>
          <p:cNvSpPr txBox="1"/>
          <p:nvPr/>
        </p:nvSpPr>
        <p:spPr>
          <a:xfrm>
            <a:off x="4233664" y="2158707"/>
            <a:ext cx="1641496" cy="200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5" b="1" dirty="0"/>
              <a:t>CALLE BENITO JUÁREZ</a:t>
            </a:r>
            <a:endParaRPr lang="es-MX" sz="705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FE099D3-F363-81D4-46D2-F8AF92E558EF}"/>
              </a:ext>
            </a:extLst>
          </p:cNvPr>
          <p:cNvSpPr txBox="1"/>
          <p:nvPr/>
        </p:nvSpPr>
        <p:spPr>
          <a:xfrm>
            <a:off x="3972357" y="4400734"/>
            <a:ext cx="1641496" cy="200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5" b="1" dirty="0"/>
              <a:t>CALLE MANUEL GUTIÉRREZ ZAMORA</a:t>
            </a:r>
            <a:endParaRPr lang="es-MX" sz="705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16E6E23-D2C6-1B0F-1B18-CF5E74A9492A}"/>
              </a:ext>
            </a:extLst>
          </p:cNvPr>
          <p:cNvSpPr txBox="1"/>
          <p:nvPr/>
        </p:nvSpPr>
        <p:spPr>
          <a:xfrm>
            <a:off x="4261595" y="5215166"/>
            <a:ext cx="1641496" cy="200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5" b="1" dirty="0"/>
              <a:t>CALLE MARIO MOLINA</a:t>
            </a:r>
            <a:endParaRPr lang="es-MX" sz="705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DA1F821-6DDE-1BAD-252C-C5B62B6BC3B6}"/>
              </a:ext>
            </a:extLst>
          </p:cNvPr>
          <p:cNvSpPr txBox="1"/>
          <p:nvPr/>
        </p:nvSpPr>
        <p:spPr>
          <a:xfrm>
            <a:off x="4125491" y="6117287"/>
            <a:ext cx="1641496" cy="200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5" b="1" dirty="0"/>
              <a:t>CALLE AQUILES SERDÁN</a:t>
            </a:r>
            <a:endParaRPr lang="es-MX" sz="705" b="1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82E2ACF9-5D05-7251-9BEE-AF6D3DBB1FE3}"/>
              </a:ext>
            </a:extLst>
          </p:cNvPr>
          <p:cNvSpPr txBox="1"/>
          <p:nvPr/>
        </p:nvSpPr>
        <p:spPr>
          <a:xfrm rot="5400000">
            <a:off x="4850610" y="4531298"/>
            <a:ext cx="1641496" cy="218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23" b="1" dirty="0"/>
              <a:t>AVENIDA INDEPENDENCIA</a:t>
            </a:r>
            <a:endParaRPr lang="es-MX" sz="823" b="1"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41B92CFF-D70A-D88D-E5F8-98254E0520E7}"/>
              </a:ext>
            </a:extLst>
          </p:cNvPr>
          <p:cNvSpPr txBox="1"/>
          <p:nvPr/>
        </p:nvSpPr>
        <p:spPr>
          <a:xfrm rot="5257839">
            <a:off x="2846702" y="1756458"/>
            <a:ext cx="1641496" cy="200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5" b="1" dirty="0"/>
              <a:t>AVENIDA 5 DE MAYO</a:t>
            </a:r>
            <a:endParaRPr lang="es-MX" sz="705" b="1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D72759EE-BDC9-12D4-CE77-25F8C8B8454D}"/>
              </a:ext>
            </a:extLst>
          </p:cNvPr>
          <p:cNvSpPr txBox="1"/>
          <p:nvPr/>
        </p:nvSpPr>
        <p:spPr>
          <a:xfrm rot="5257839">
            <a:off x="1425638" y="1521762"/>
            <a:ext cx="1641496" cy="200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5" b="1" dirty="0"/>
              <a:t>AVENIDA FRANCISCO I. MADERO</a:t>
            </a:r>
            <a:endParaRPr lang="es-MX" sz="705" b="1" dirty="0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B13780A9-9983-14B2-5488-D00D5C7EF211}"/>
              </a:ext>
            </a:extLst>
          </p:cNvPr>
          <p:cNvSpPr txBox="1"/>
          <p:nvPr/>
        </p:nvSpPr>
        <p:spPr>
          <a:xfrm>
            <a:off x="6140536" y="3368572"/>
            <a:ext cx="1641496" cy="218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23" b="1" dirty="0"/>
              <a:t>CALLE MIGUEL LERDO DE TEJADA</a:t>
            </a:r>
            <a:endParaRPr lang="es-MX" sz="823" b="1" dirty="0"/>
          </a:p>
        </p:txBody>
      </p: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82638E98-2F73-DB8B-1F0A-AAE85AF21BC0}"/>
              </a:ext>
            </a:extLst>
          </p:cNvPr>
          <p:cNvCxnSpPr>
            <a:cxnSpLocks/>
          </p:cNvCxnSpPr>
          <p:nvPr/>
        </p:nvCxnSpPr>
        <p:spPr>
          <a:xfrm flipH="1">
            <a:off x="3723656" y="2938352"/>
            <a:ext cx="882" cy="16346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F126D32D-854A-D1EF-32DA-57317C85A98A}"/>
              </a:ext>
            </a:extLst>
          </p:cNvPr>
          <p:cNvCxnSpPr>
            <a:cxnSpLocks/>
          </p:cNvCxnSpPr>
          <p:nvPr/>
        </p:nvCxnSpPr>
        <p:spPr>
          <a:xfrm flipV="1">
            <a:off x="2382537" y="4037771"/>
            <a:ext cx="0" cy="17112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uadroTexto 52">
            <a:extLst>
              <a:ext uri="{FF2B5EF4-FFF2-40B4-BE49-F238E27FC236}">
                <a16:creationId xmlns:a16="http://schemas.microsoft.com/office/drawing/2014/main" id="{2144EE8A-12BA-9F0C-E9BE-3A46EEC75481}"/>
              </a:ext>
            </a:extLst>
          </p:cNvPr>
          <p:cNvSpPr txBox="1"/>
          <p:nvPr/>
        </p:nvSpPr>
        <p:spPr>
          <a:xfrm rot="5257839">
            <a:off x="34577" y="1683422"/>
            <a:ext cx="1641496" cy="200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5" b="1" dirty="0"/>
              <a:t>AVENIDA MIGUEL HIDALGO</a:t>
            </a:r>
            <a:endParaRPr lang="es-MX" sz="705" b="1" dirty="0"/>
          </a:p>
        </p:txBody>
      </p:sp>
      <p:cxnSp>
        <p:nvCxnSpPr>
          <p:cNvPr id="56" name="Conector recto de flecha 55">
            <a:extLst>
              <a:ext uri="{FF2B5EF4-FFF2-40B4-BE49-F238E27FC236}">
                <a16:creationId xmlns:a16="http://schemas.microsoft.com/office/drawing/2014/main" id="{C59464D1-4E4F-A082-D628-3A7A233C34F8}"/>
              </a:ext>
            </a:extLst>
          </p:cNvPr>
          <p:cNvCxnSpPr>
            <a:cxnSpLocks/>
          </p:cNvCxnSpPr>
          <p:nvPr/>
        </p:nvCxnSpPr>
        <p:spPr>
          <a:xfrm rot="2029158">
            <a:off x="694533" y="3824372"/>
            <a:ext cx="91006" cy="1161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de flecha 59">
            <a:extLst>
              <a:ext uri="{FF2B5EF4-FFF2-40B4-BE49-F238E27FC236}">
                <a16:creationId xmlns:a16="http://schemas.microsoft.com/office/drawing/2014/main" id="{F6A376F3-F902-8CE6-99B4-924DBC47069E}"/>
              </a:ext>
            </a:extLst>
          </p:cNvPr>
          <p:cNvCxnSpPr>
            <a:cxnSpLocks/>
          </p:cNvCxnSpPr>
          <p:nvPr/>
        </p:nvCxnSpPr>
        <p:spPr>
          <a:xfrm flipH="1">
            <a:off x="6484225" y="2261588"/>
            <a:ext cx="18989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de flecha 64">
            <a:extLst>
              <a:ext uri="{FF2B5EF4-FFF2-40B4-BE49-F238E27FC236}">
                <a16:creationId xmlns:a16="http://schemas.microsoft.com/office/drawing/2014/main" id="{B84BC176-1081-BE8A-8772-20E6F938578E}"/>
              </a:ext>
            </a:extLst>
          </p:cNvPr>
          <p:cNvCxnSpPr>
            <a:cxnSpLocks/>
          </p:cNvCxnSpPr>
          <p:nvPr/>
        </p:nvCxnSpPr>
        <p:spPr>
          <a:xfrm>
            <a:off x="1391770" y="826517"/>
            <a:ext cx="18989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cto de flecha 69">
            <a:extLst>
              <a:ext uri="{FF2B5EF4-FFF2-40B4-BE49-F238E27FC236}">
                <a16:creationId xmlns:a16="http://schemas.microsoft.com/office/drawing/2014/main" id="{CB18070D-7B5C-35BF-C078-9474C5BC6AEC}"/>
              </a:ext>
            </a:extLst>
          </p:cNvPr>
          <p:cNvCxnSpPr>
            <a:cxnSpLocks/>
          </p:cNvCxnSpPr>
          <p:nvPr/>
        </p:nvCxnSpPr>
        <p:spPr>
          <a:xfrm rot="2029158" flipH="1">
            <a:off x="2857669" y="4384330"/>
            <a:ext cx="150747" cy="1161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de flecha 70">
            <a:extLst>
              <a:ext uri="{FF2B5EF4-FFF2-40B4-BE49-F238E27FC236}">
                <a16:creationId xmlns:a16="http://schemas.microsoft.com/office/drawing/2014/main" id="{74F39FE2-B24C-0A39-D101-CECF16F2169F}"/>
              </a:ext>
            </a:extLst>
          </p:cNvPr>
          <p:cNvCxnSpPr>
            <a:cxnSpLocks/>
          </p:cNvCxnSpPr>
          <p:nvPr/>
        </p:nvCxnSpPr>
        <p:spPr>
          <a:xfrm rot="2029158" flipH="1">
            <a:off x="1560682" y="4394982"/>
            <a:ext cx="150747" cy="1161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cto de flecha 71">
            <a:extLst>
              <a:ext uri="{FF2B5EF4-FFF2-40B4-BE49-F238E27FC236}">
                <a16:creationId xmlns:a16="http://schemas.microsoft.com/office/drawing/2014/main" id="{6B75AFD0-8111-60BC-BF4D-80670165158A}"/>
              </a:ext>
            </a:extLst>
          </p:cNvPr>
          <p:cNvCxnSpPr>
            <a:cxnSpLocks/>
          </p:cNvCxnSpPr>
          <p:nvPr/>
        </p:nvCxnSpPr>
        <p:spPr>
          <a:xfrm>
            <a:off x="2933043" y="5347028"/>
            <a:ext cx="19029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cto de flecha 76">
            <a:extLst>
              <a:ext uri="{FF2B5EF4-FFF2-40B4-BE49-F238E27FC236}">
                <a16:creationId xmlns:a16="http://schemas.microsoft.com/office/drawing/2014/main" id="{FF6764E1-105F-C040-71D9-84ED76A7A195}"/>
              </a:ext>
            </a:extLst>
          </p:cNvPr>
          <p:cNvCxnSpPr>
            <a:cxnSpLocks/>
          </p:cNvCxnSpPr>
          <p:nvPr/>
        </p:nvCxnSpPr>
        <p:spPr>
          <a:xfrm rot="2029158" flipH="1" flipV="1">
            <a:off x="5722075" y="526328"/>
            <a:ext cx="78881" cy="12230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0E50F9C4-59B6-11BB-9D77-A32D773A4D86}"/>
              </a:ext>
            </a:extLst>
          </p:cNvPr>
          <p:cNvCxnSpPr>
            <a:cxnSpLocks/>
          </p:cNvCxnSpPr>
          <p:nvPr/>
        </p:nvCxnSpPr>
        <p:spPr>
          <a:xfrm>
            <a:off x="6484224" y="811913"/>
            <a:ext cx="18989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949CDEF1-B201-E29B-AC54-EBA360C0D55C}"/>
              </a:ext>
            </a:extLst>
          </p:cNvPr>
          <p:cNvCxnSpPr>
            <a:cxnSpLocks/>
          </p:cNvCxnSpPr>
          <p:nvPr/>
        </p:nvCxnSpPr>
        <p:spPr>
          <a:xfrm flipH="1">
            <a:off x="2879284" y="2240135"/>
            <a:ext cx="18989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DBBF72C0-B9EB-395D-BFD2-7851250347A4}"/>
              </a:ext>
            </a:extLst>
          </p:cNvPr>
          <p:cNvCxnSpPr>
            <a:cxnSpLocks/>
          </p:cNvCxnSpPr>
          <p:nvPr/>
        </p:nvCxnSpPr>
        <p:spPr>
          <a:xfrm flipH="1">
            <a:off x="3727055" y="3956038"/>
            <a:ext cx="882" cy="16346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24A1A554-B59C-A284-D755-8462CD2C9526}"/>
              </a:ext>
            </a:extLst>
          </p:cNvPr>
          <p:cNvCxnSpPr>
            <a:cxnSpLocks/>
          </p:cNvCxnSpPr>
          <p:nvPr/>
        </p:nvCxnSpPr>
        <p:spPr>
          <a:xfrm flipH="1">
            <a:off x="3770170" y="4849274"/>
            <a:ext cx="882" cy="16346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2C870D15-FD96-181D-3DF0-D60C3B91EC5A}"/>
              </a:ext>
            </a:extLst>
          </p:cNvPr>
          <p:cNvCxnSpPr>
            <a:cxnSpLocks/>
          </p:cNvCxnSpPr>
          <p:nvPr/>
        </p:nvCxnSpPr>
        <p:spPr>
          <a:xfrm flipH="1">
            <a:off x="3780748" y="5649746"/>
            <a:ext cx="882" cy="16346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3E0DE5B1-C564-6114-BFF7-14D5C1AC9491}"/>
              </a:ext>
            </a:extLst>
          </p:cNvPr>
          <p:cNvCxnSpPr>
            <a:cxnSpLocks/>
          </p:cNvCxnSpPr>
          <p:nvPr/>
        </p:nvCxnSpPr>
        <p:spPr>
          <a:xfrm>
            <a:off x="6376171" y="5296595"/>
            <a:ext cx="19029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7106AFA5-1FC2-8A6B-B26A-E77D744D0884}"/>
              </a:ext>
            </a:extLst>
          </p:cNvPr>
          <p:cNvCxnSpPr>
            <a:cxnSpLocks/>
          </p:cNvCxnSpPr>
          <p:nvPr/>
        </p:nvCxnSpPr>
        <p:spPr>
          <a:xfrm>
            <a:off x="7395219" y="5294410"/>
            <a:ext cx="19029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3F4BE261-6172-A3C2-56DC-42FB42C41361}"/>
              </a:ext>
            </a:extLst>
          </p:cNvPr>
          <p:cNvCxnSpPr>
            <a:cxnSpLocks/>
          </p:cNvCxnSpPr>
          <p:nvPr/>
        </p:nvCxnSpPr>
        <p:spPr>
          <a:xfrm>
            <a:off x="1581666" y="5347028"/>
            <a:ext cx="19029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74EBAC66-42A4-8C32-3965-07485FBB803A}"/>
              </a:ext>
            </a:extLst>
          </p:cNvPr>
          <p:cNvCxnSpPr>
            <a:cxnSpLocks/>
          </p:cNvCxnSpPr>
          <p:nvPr/>
        </p:nvCxnSpPr>
        <p:spPr>
          <a:xfrm flipV="1">
            <a:off x="2409230" y="4849273"/>
            <a:ext cx="0" cy="17112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2DA15FCF-AC71-34AF-0BBC-E0ACAE068CBE}"/>
              </a:ext>
            </a:extLst>
          </p:cNvPr>
          <p:cNvCxnSpPr>
            <a:cxnSpLocks/>
          </p:cNvCxnSpPr>
          <p:nvPr/>
        </p:nvCxnSpPr>
        <p:spPr>
          <a:xfrm flipV="1">
            <a:off x="2451240" y="5685989"/>
            <a:ext cx="0" cy="17112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78434895-7572-52D4-66C6-074CCB56DAB4}"/>
              </a:ext>
            </a:extLst>
          </p:cNvPr>
          <p:cNvCxnSpPr>
            <a:cxnSpLocks/>
          </p:cNvCxnSpPr>
          <p:nvPr/>
        </p:nvCxnSpPr>
        <p:spPr>
          <a:xfrm flipH="1">
            <a:off x="936173" y="4037771"/>
            <a:ext cx="882" cy="16346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01EC2193-A5D3-2BE8-D6A3-0342298E3595}"/>
              </a:ext>
            </a:extLst>
          </p:cNvPr>
          <p:cNvCxnSpPr>
            <a:cxnSpLocks/>
          </p:cNvCxnSpPr>
          <p:nvPr/>
        </p:nvCxnSpPr>
        <p:spPr>
          <a:xfrm flipH="1">
            <a:off x="969733" y="4856926"/>
            <a:ext cx="882" cy="16346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03617CD3-E6EC-E968-7596-51B6FF3E77AB}"/>
              </a:ext>
            </a:extLst>
          </p:cNvPr>
          <p:cNvCxnSpPr>
            <a:cxnSpLocks/>
          </p:cNvCxnSpPr>
          <p:nvPr/>
        </p:nvCxnSpPr>
        <p:spPr>
          <a:xfrm flipH="1">
            <a:off x="1015379" y="5685989"/>
            <a:ext cx="882" cy="16346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BBDE3675-7D8C-B766-F8A9-34B029370129}"/>
              </a:ext>
            </a:extLst>
          </p:cNvPr>
          <p:cNvCxnSpPr>
            <a:cxnSpLocks/>
          </p:cNvCxnSpPr>
          <p:nvPr/>
        </p:nvCxnSpPr>
        <p:spPr>
          <a:xfrm flipH="1">
            <a:off x="6484225" y="6169276"/>
            <a:ext cx="18989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9E8DF07D-D2F3-DB51-CE0F-D09C8EF57D4C}"/>
              </a:ext>
            </a:extLst>
          </p:cNvPr>
          <p:cNvCxnSpPr>
            <a:cxnSpLocks/>
          </p:cNvCxnSpPr>
          <p:nvPr/>
        </p:nvCxnSpPr>
        <p:spPr>
          <a:xfrm flipH="1">
            <a:off x="2941629" y="6153228"/>
            <a:ext cx="18989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533BD2CD-007D-F6A6-2745-EF3E0E0486A2}"/>
              </a:ext>
            </a:extLst>
          </p:cNvPr>
          <p:cNvCxnSpPr>
            <a:cxnSpLocks/>
          </p:cNvCxnSpPr>
          <p:nvPr/>
        </p:nvCxnSpPr>
        <p:spPr>
          <a:xfrm flipH="1">
            <a:off x="1571863" y="6199280"/>
            <a:ext cx="18989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orma libre: forma 46">
            <a:extLst>
              <a:ext uri="{FF2B5EF4-FFF2-40B4-BE49-F238E27FC236}">
                <a16:creationId xmlns:a16="http://schemas.microsoft.com/office/drawing/2014/main" id="{F3D8453A-1ABB-5531-4E1F-22CF10527CBB}"/>
              </a:ext>
            </a:extLst>
          </p:cNvPr>
          <p:cNvSpPr/>
          <p:nvPr/>
        </p:nvSpPr>
        <p:spPr>
          <a:xfrm>
            <a:off x="2423247" y="845461"/>
            <a:ext cx="5384102" cy="5279790"/>
          </a:xfrm>
          <a:custGeom>
            <a:avLst/>
            <a:gdLst>
              <a:gd name="connsiteX0" fmla="*/ 9144000 w 9144000"/>
              <a:gd name="connsiteY0" fmla="*/ 9034818 h 9034818"/>
              <a:gd name="connsiteX1" fmla="*/ 163774 w 9144000"/>
              <a:gd name="connsiteY1" fmla="*/ 9021170 h 9034818"/>
              <a:gd name="connsiteX2" fmla="*/ 0 w 9144000"/>
              <a:gd name="connsiteY2" fmla="*/ 4831307 h 9034818"/>
              <a:gd name="connsiteX3" fmla="*/ 5745708 w 9144000"/>
              <a:gd name="connsiteY3" fmla="*/ 4776716 h 9034818"/>
              <a:gd name="connsiteX4" fmla="*/ 5691117 w 9144000"/>
              <a:gd name="connsiteY4" fmla="*/ 0 h 9034818"/>
              <a:gd name="connsiteX0" fmla="*/ 9144000 w 9144000"/>
              <a:gd name="connsiteY0" fmla="*/ 9034818 h 9034818"/>
              <a:gd name="connsiteX1" fmla="*/ 163774 w 9144000"/>
              <a:gd name="connsiteY1" fmla="*/ 8939283 h 9034818"/>
              <a:gd name="connsiteX2" fmla="*/ 0 w 9144000"/>
              <a:gd name="connsiteY2" fmla="*/ 4831307 h 9034818"/>
              <a:gd name="connsiteX3" fmla="*/ 5745708 w 9144000"/>
              <a:gd name="connsiteY3" fmla="*/ 4776716 h 9034818"/>
              <a:gd name="connsiteX4" fmla="*/ 5691117 w 9144000"/>
              <a:gd name="connsiteY4" fmla="*/ 0 h 9034818"/>
              <a:gd name="connsiteX0" fmla="*/ 9130352 w 9130352"/>
              <a:gd name="connsiteY0" fmla="*/ 8980227 h 8980227"/>
              <a:gd name="connsiteX1" fmla="*/ 163774 w 9130352"/>
              <a:gd name="connsiteY1" fmla="*/ 8939283 h 8980227"/>
              <a:gd name="connsiteX2" fmla="*/ 0 w 9130352"/>
              <a:gd name="connsiteY2" fmla="*/ 4831307 h 8980227"/>
              <a:gd name="connsiteX3" fmla="*/ 5745708 w 9130352"/>
              <a:gd name="connsiteY3" fmla="*/ 4776716 h 8980227"/>
              <a:gd name="connsiteX4" fmla="*/ 5691117 w 9130352"/>
              <a:gd name="connsiteY4" fmla="*/ 0 h 8980227"/>
              <a:gd name="connsiteX0" fmla="*/ 9130352 w 9130352"/>
              <a:gd name="connsiteY0" fmla="*/ 8980227 h 8980227"/>
              <a:gd name="connsiteX1" fmla="*/ 109183 w 9130352"/>
              <a:gd name="connsiteY1" fmla="*/ 8939283 h 8980227"/>
              <a:gd name="connsiteX2" fmla="*/ 0 w 9130352"/>
              <a:gd name="connsiteY2" fmla="*/ 4831307 h 8980227"/>
              <a:gd name="connsiteX3" fmla="*/ 5745708 w 9130352"/>
              <a:gd name="connsiteY3" fmla="*/ 4776716 h 8980227"/>
              <a:gd name="connsiteX4" fmla="*/ 5691117 w 9130352"/>
              <a:gd name="connsiteY4" fmla="*/ 0 h 8980227"/>
              <a:gd name="connsiteX0" fmla="*/ 9157647 w 9157647"/>
              <a:gd name="connsiteY0" fmla="*/ 8980227 h 8980227"/>
              <a:gd name="connsiteX1" fmla="*/ 136478 w 9157647"/>
              <a:gd name="connsiteY1" fmla="*/ 8939283 h 8980227"/>
              <a:gd name="connsiteX2" fmla="*/ 0 w 9157647"/>
              <a:gd name="connsiteY2" fmla="*/ 4831307 h 8980227"/>
              <a:gd name="connsiteX3" fmla="*/ 5773003 w 9157647"/>
              <a:gd name="connsiteY3" fmla="*/ 4776716 h 8980227"/>
              <a:gd name="connsiteX4" fmla="*/ 5718412 w 9157647"/>
              <a:gd name="connsiteY4" fmla="*/ 0 h 898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7647" h="8980227">
                <a:moveTo>
                  <a:pt x="9157647" y="8980227"/>
                </a:moveTo>
                <a:lnTo>
                  <a:pt x="136478" y="8939283"/>
                </a:lnTo>
                <a:lnTo>
                  <a:pt x="0" y="4831307"/>
                </a:lnTo>
                <a:lnTo>
                  <a:pt x="5773003" y="4776716"/>
                </a:lnTo>
                <a:lnTo>
                  <a:pt x="5718412" y="0"/>
                </a:lnTo>
              </a:path>
            </a:pathLst>
          </a:custGeom>
          <a:noFill/>
          <a:ln w="57150">
            <a:solidFill>
              <a:srgbClr val="FF00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8"/>
          </a:p>
        </p:txBody>
      </p:sp>
      <p:sp>
        <p:nvSpPr>
          <p:cNvPr id="48" name="Triángulo isósceles 47">
            <a:extLst>
              <a:ext uri="{FF2B5EF4-FFF2-40B4-BE49-F238E27FC236}">
                <a16:creationId xmlns:a16="http://schemas.microsoft.com/office/drawing/2014/main" id="{70DB7F49-1DC3-7F9D-4302-572BDEA543A3}"/>
              </a:ext>
            </a:extLst>
          </p:cNvPr>
          <p:cNvSpPr/>
          <p:nvPr/>
        </p:nvSpPr>
        <p:spPr>
          <a:xfrm rot="16200000">
            <a:off x="6993945" y="6035489"/>
            <a:ext cx="170939" cy="178172"/>
          </a:xfrm>
          <a:prstGeom prst="triangle">
            <a:avLst/>
          </a:prstGeom>
          <a:solidFill>
            <a:srgbClr val="FF00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8"/>
          </a:p>
        </p:txBody>
      </p:sp>
      <p:sp>
        <p:nvSpPr>
          <p:cNvPr id="49" name="Triángulo isósceles 48">
            <a:extLst>
              <a:ext uri="{FF2B5EF4-FFF2-40B4-BE49-F238E27FC236}">
                <a16:creationId xmlns:a16="http://schemas.microsoft.com/office/drawing/2014/main" id="{61302B34-E62D-5A26-05AD-255296E1383E}"/>
              </a:ext>
            </a:extLst>
          </p:cNvPr>
          <p:cNvSpPr/>
          <p:nvPr/>
        </p:nvSpPr>
        <p:spPr>
          <a:xfrm rot="16200000">
            <a:off x="5127724" y="6024150"/>
            <a:ext cx="170939" cy="178172"/>
          </a:xfrm>
          <a:prstGeom prst="triangle">
            <a:avLst/>
          </a:prstGeom>
          <a:solidFill>
            <a:srgbClr val="FF00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8"/>
          </a:p>
        </p:txBody>
      </p:sp>
      <p:sp>
        <p:nvSpPr>
          <p:cNvPr id="51" name="Triángulo isósceles 50">
            <a:extLst>
              <a:ext uri="{FF2B5EF4-FFF2-40B4-BE49-F238E27FC236}">
                <a16:creationId xmlns:a16="http://schemas.microsoft.com/office/drawing/2014/main" id="{0C17D269-E589-949D-C91C-53DC7ACBA752}"/>
              </a:ext>
            </a:extLst>
          </p:cNvPr>
          <p:cNvSpPr/>
          <p:nvPr/>
        </p:nvSpPr>
        <p:spPr>
          <a:xfrm rot="16200000">
            <a:off x="3700581" y="6023495"/>
            <a:ext cx="170939" cy="178172"/>
          </a:xfrm>
          <a:prstGeom prst="triangle">
            <a:avLst/>
          </a:prstGeom>
          <a:solidFill>
            <a:srgbClr val="FF00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8"/>
          </a:p>
        </p:txBody>
      </p:sp>
      <p:sp>
        <p:nvSpPr>
          <p:cNvPr id="59" name="Triángulo isósceles 58">
            <a:extLst>
              <a:ext uri="{FF2B5EF4-FFF2-40B4-BE49-F238E27FC236}">
                <a16:creationId xmlns:a16="http://schemas.microsoft.com/office/drawing/2014/main" id="{F58DBCE8-533C-CF5D-F9EE-AE3C13BBFBAC}"/>
              </a:ext>
            </a:extLst>
          </p:cNvPr>
          <p:cNvSpPr/>
          <p:nvPr/>
        </p:nvSpPr>
        <p:spPr>
          <a:xfrm>
            <a:off x="2397226" y="5257942"/>
            <a:ext cx="170939" cy="178172"/>
          </a:xfrm>
          <a:prstGeom prst="triangle">
            <a:avLst/>
          </a:prstGeom>
          <a:solidFill>
            <a:srgbClr val="FF00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8"/>
          </a:p>
        </p:txBody>
      </p:sp>
      <p:sp>
        <p:nvSpPr>
          <p:cNvPr id="66" name="Triángulo isósceles 65">
            <a:extLst>
              <a:ext uri="{FF2B5EF4-FFF2-40B4-BE49-F238E27FC236}">
                <a16:creationId xmlns:a16="http://schemas.microsoft.com/office/drawing/2014/main" id="{23022BEE-1820-E2BC-9BA1-DC7CBC526AC0}"/>
              </a:ext>
            </a:extLst>
          </p:cNvPr>
          <p:cNvSpPr/>
          <p:nvPr/>
        </p:nvSpPr>
        <p:spPr>
          <a:xfrm>
            <a:off x="2360053" y="4316160"/>
            <a:ext cx="170939" cy="178172"/>
          </a:xfrm>
          <a:prstGeom prst="triangle">
            <a:avLst/>
          </a:prstGeom>
          <a:solidFill>
            <a:srgbClr val="FF00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8"/>
          </a:p>
        </p:txBody>
      </p:sp>
      <p:sp>
        <p:nvSpPr>
          <p:cNvPr id="67" name="Triángulo isósceles 66">
            <a:extLst>
              <a:ext uri="{FF2B5EF4-FFF2-40B4-BE49-F238E27FC236}">
                <a16:creationId xmlns:a16="http://schemas.microsoft.com/office/drawing/2014/main" id="{02588F8D-2AE7-CBE0-BF52-9807F62F372D}"/>
              </a:ext>
            </a:extLst>
          </p:cNvPr>
          <p:cNvSpPr/>
          <p:nvPr/>
        </p:nvSpPr>
        <p:spPr>
          <a:xfrm rot="5400000">
            <a:off x="3671066" y="3580751"/>
            <a:ext cx="170939" cy="178172"/>
          </a:xfrm>
          <a:prstGeom prst="triangle">
            <a:avLst/>
          </a:prstGeom>
          <a:solidFill>
            <a:srgbClr val="FF00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8"/>
          </a:p>
        </p:txBody>
      </p:sp>
      <p:sp>
        <p:nvSpPr>
          <p:cNvPr id="68" name="Triángulo isósceles 67">
            <a:extLst>
              <a:ext uri="{FF2B5EF4-FFF2-40B4-BE49-F238E27FC236}">
                <a16:creationId xmlns:a16="http://schemas.microsoft.com/office/drawing/2014/main" id="{3CACA1DA-557C-E43A-1C24-F3FC206C1216}"/>
              </a:ext>
            </a:extLst>
          </p:cNvPr>
          <p:cNvSpPr/>
          <p:nvPr/>
        </p:nvSpPr>
        <p:spPr>
          <a:xfrm>
            <a:off x="5720948" y="2172502"/>
            <a:ext cx="170939" cy="178172"/>
          </a:xfrm>
          <a:prstGeom prst="triangle">
            <a:avLst/>
          </a:prstGeom>
          <a:solidFill>
            <a:srgbClr val="FF00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8"/>
          </a:p>
        </p:txBody>
      </p:sp>
      <p:sp>
        <p:nvSpPr>
          <p:cNvPr id="79" name="Triángulo isósceles 78">
            <a:extLst>
              <a:ext uri="{FF2B5EF4-FFF2-40B4-BE49-F238E27FC236}">
                <a16:creationId xmlns:a16="http://schemas.microsoft.com/office/drawing/2014/main" id="{6F2B612F-DB21-6559-493B-58DE4B773ADC}"/>
              </a:ext>
            </a:extLst>
          </p:cNvPr>
          <p:cNvSpPr/>
          <p:nvPr/>
        </p:nvSpPr>
        <p:spPr>
          <a:xfrm>
            <a:off x="5704222" y="703142"/>
            <a:ext cx="170939" cy="178172"/>
          </a:xfrm>
          <a:prstGeom prst="triangle">
            <a:avLst/>
          </a:prstGeom>
          <a:solidFill>
            <a:srgbClr val="FF00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8"/>
          </a:p>
        </p:txBody>
      </p:sp>
      <p:sp>
        <p:nvSpPr>
          <p:cNvPr id="80" name="Triángulo isósceles 79">
            <a:extLst>
              <a:ext uri="{FF2B5EF4-FFF2-40B4-BE49-F238E27FC236}">
                <a16:creationId xmlns:a16="http://schemas.microsoft.com/office/drawing/2014/main" id="{5860189E-2C97-4FBC-7C81-58518A03E5DA}"/>
              </a:ext>
            </a:extLst>
          </p:cNvPr>
          <p:cNvSpPr/>
          <p:nvPr/>
        </p:nvSpPr>
        <p:spPr>
          <a:xfrm rot="5400000">
            <a:off x="4618550" y="3578757"/>
            <a:ext cx="170939" cy="178172"/>
          </a:xfrm>
          <a:prstGeom prst="triangle">
            <a:avLst/>
          </a:prstGeom>
          <a:solidFill>
            <a:srgbClr val="FF00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8"/>
          </a:p>
        </p:txBody>
      </p:sp>
    </p:spTree>
    <p:extLst>
      <p:ext uri="{BB962C8B-B14F-4D97-AF65-F5344CB8AC3E}">
        <p14:creationId xmlns:p14="http://schemas.microsoft.com/office/powerpoint/2010/main" val="18981712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3E00F89-30C4-698F-6A32-B35792F65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543" y="2167209"/>
            <a:ext cx="4234234" cy="283914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CBBB6A6-3402-B840-DA8C-65468251CF22}"/>
              </a:ext>
            </a:extLst>
          </p:cNvPr>
          <p:cNvSpPr txBox="1"/>
          <p:nvPr/>
        </p:nvSpPr>
        <p:spPr>
          <a:xfrm>
            <a:off x="56541" y="569264"/>
            <a:ext cx="3405458" cy="513728"/>
          </a:xfrm>
          <a:prstGeom prst="rect">
            <a:avLst/>
          </a:prstGeom>
          <a:noFill/>
        </p:spPr>
        <p:txBody>
          <a:bodyPr wrap="square" lIns="78737" tIns="39369" rIns="78737" bIns="39369" rtlCol="0" anchor="t">
            <a:spAutoFit/>
          </a:bodyPr>
          <a:lstStyle/>
          <a:p>
            <a:r>
              <a:rPr lang="es-MX" sz="1411" b="1" dirty="0">
                <a:solidFill>
                  <a:srgbClr val="051329"/>
                </a:solidFill>
                <a:latin typeface="Montserrat"/>
              </a:rPr>
              <a:t>Intervención Andador Lerdo</a:t>
            </a:r>
          </a:p>
          <a:p>
            <a:r>
              <a:rPr lang="es-MX" sz="1411" dirty="0">
                <a:solidFill>
                  <a:srgbClr val="051329"/>
                </a:solidFill>
                <a:latin typeface="Montserrat"/>
              </a:rPr>
              <a:t>SECCIONES DE VIALIDAD</a:t>
            </a:r>
            <a:endParaRPr lang="es-MX" sz="1411" dirty="0">
              <a:solidFill>
                <a:srgbClr val="74C4AE"/>
              </a:solidFill>
              <a:latin typeface="Montserrat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E113B7E-BCD6-8C07-3452-21E947410E96}"/>
              </a:ext>
            </a:extLst>
          </p:cNvPr>
          <p:cNvSpPr txBox="1"/>
          <p:nvPr/>
        </p:nvSpPr>
        <p:spPr>
          <a:xfrm>
            <a:off x="349859" y="5006349"/>
            <a:ext cx="1069426" cy="273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176" dirty="0"/>
              <a:t>Estado Actual</a:t>
            </a:r>
            <a:endParaRPr lang="es-MX" sz="1058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D72942D-BA81-E28B-3DB4-34F9D1AB8167}"/>
              </a:ext>
            </a:extLst>
          </p:cNvPr>
          <p:cNvSpPr txBox="1"/>
          <p:nvPr/>
        </p:nvSpPr>
        <p:spPr>
          <a:xfrm>
            <a:off x="4850002" y="5028440"/>
            <a:ext cx="1069426" cy="273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176" dirty="0"/>
              <a:t>Propuesta</a:t>
            </a:r>
            <a:endParaRPr lang="es-MX" sz="1058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1D37235-0409-0B65-64C6-F7F8E9DA8E62}"/>
              </a:ext>
            </a:extLst>
          </p:cNvPr>
          <p:cNvSpPr txBox="1"/>
          <p:nvPr/>
        </p:nvSpPr>
        <p:spPr>
          <a:xfrm>
            <a:off x="7418988" y="2590948"/>
            <a:ext cx="645129" cy="2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4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AMPLIACIÓN</a:t>
            </a:r>
            <a:endParaRPr lang="es-MX" sz="647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CA4923B-953D-3AFF-36CD-3A1F91E4DA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"/>
          <a:stretch/>
        </p:blipFill>
        <p:spPr>
          <a:xfrm>
            <a:off x="5240846" y="642089"/>
            <a:ext cx="2641885" cy="887290"/>
          </a:xfrm>
          <a:prstGeom prst="rect">
            <a:avLst/>
          </a:prstGeom>
        </p:spPr>
      </p:pic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5212507F-1C0E-88EE-8240-2863FBA8BA5B}"/>
              </a:ext>
            </a:extLst>
          </p:cNvPr>
          <p:cNvSpPr/>
          <p:nvPr/>
        </p:nvSpPr>
        <p:spPr>
          <a:xfrm rot="18880484">
            <a:off x="7908161" y="1331221"/>
            <a:ext cx="190675" cy="124763"/>
          </a:xfrm>
          <a:prstGeom prst="rightArrow">
            <a:avLst>
              <a:gd name="adj1" fmla="val 14947"/>
              <a:gd name="adj2" fmla="val 5540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79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352DD8F-B910-17B7-6CEA-D61AF0A306FE}"/>
              </a:ext>
            </a:extLst>
          </p:cNvPr>
          <p:cNvSpPr txBox="1"/>
          <p:nvPr/>
        </p:nvSpPr>
        <p:spPr>
          <a:xfrm>
            <a:off x="8024877" y="1128581"/>
            <a:ext cx="462310" cy="277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5" b="1" dirty="0"/>
              <a:t>N</a:t>
            </a:r>
            <a:endParaRPr lang="es-MX" sz="1205" b="1" dirty="0"/>
          </a:p>
        </p:txBody>
      </p:sp>
      <p:sp>
        <p:nvSpPr>
          <p:cNvPr id="17" name="Abrir corchete 16">
            <a:extLst>
              <a:ext uri="{FF2B5EF4-FFF2-40B4-BE49-F238E27FC236}">
                <a16:creationId xmlns:a16="http://schemas.microsoft.com/office/drawing/2014/main" id="{4E29F6B2-3AE3-9F49-9708-FC837024F53D}"/>
              </a:ext>
            </a:extLst>
          </p:cNvPr>
          <p:cNvSpPr/>
          <p:nvPr/>
        </p:nvSpPr>
        <p:spPr>
          <a:xfrm>
            <a:off x="5459887" y="944340"/>
            <a:ext cx="36257" cy="453210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sz="1058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1798A26-4A13-C94E-85D3-6E2FC9A57BDA}"/>
              </a:ext>
            </a:extLst>
          </p:cNvPr>
          <p:cNvSpPr txBox="1"/>
          <p:nvPr/>
        </p:nvSpPr>
        <p:spPr>
          <a:xfrm rot="5400000">
            <a:off x="5796647" y="1152348"/>
            <a:ext cx="1068518" cy="18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88" b="1" dirty="0"/>
              <a:t>5 DE MAYO</a:t>
            </a:r>
            <a:endParaRPr lang="es-MX" sz="588" b="1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ABCFFB9-0CF3-1086-D037-3BF371122529}"/>
              </a:ext>
            </a:extLst>
          </p:cNvPr>
          <p:cNvSpPr txBox="1"/>
          <p:nvPr/>
        </p:nvSpPr>
        <p:spPr>
          <a:xfrm rot="5400000">
            <a:off x="6580964" y="1123676"/>
            <a:ext cx="1068518" cy="18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88" b="1" dirty="0"/>
              <a:t>INDEPENDENCIA</a:t>
            </a:r>
            <a:endParaRPr lang="es-MX" sz="588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4D0232C-A5EE-6A6B-B22D-C997407001AE}"/>
              </a:ext>
            </a:extLst>
          </p:cNvPr>
          <p:cNvSpPr txBox="1"/>
          <p:nvPr/>
        </p:nvSpPr>
        <p:spPr>
          <a:xfrm rot="5400000">
            <a:off x="5259726" y="1123677"/>
            <a:ext cx="1068518" cy="18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88" b="1" dirty="0"/>
              <a:t>FRANCISCO I. MADERO</a:t>
            </a:r>
            <a:endParaRPr lang="es-MX" sz="588" b="1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E0D471C-EDB9-78E4-053C-2CC1E3F4528A}"/>
              </a:ext>
            </a:extLst>
          </p:cNvPr>
          <p:cNvSpPr txBox="1"/>
          <p:nvPr/>
        </p:nvSpPr>
        <p:spPr>
          <a:xfrm rot="5400000">
            <a:off x="4663053" y="1123678"/>
            <a:ext cx="1068518" cy="18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88" b="1" dirty="0"/>
              <a:t>MIGUEL HIDALGO</a:t>
            </a:r>
            <a:endParaRPr lang="es-MX" sz="588" b="1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2510F7D-19C7-DB4C-887F-D16EA5072D8A}"/>
              </a:ext>
            </a:extLst>
          </p:cNvPr>
          <p:cNvSpPr txBox="1"/>
          <p:nvPr/>
        </p:nvSpPr>
        <p:spPr>
          <a:xfrm>
            <a:off x="5821406" y="1127363"/>
            <a:ext cx="1223259" cy="18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88" b="1" dirty="0"/>
              <a:t>CALLE MIGUEL LERDO DE TEJADA</a:t>
            </a:r>
            <a:endParaRPr lang="es-MX" sz="588" b="1" dirty="0"/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EDF189A8-EC45-38E1-B7BC-30F2F94E16DB}"/>
              </a:ext>
            </a:extLst>
          </p:cNvPr>
          <p:cNvSpPr/>
          <p:nvPr/>
        </p:nvSpPr>
        <p:spPr>
          <a:xfrm>
            <a:off x="5318734" y="4441250"/>
            <a:ext cx="2831401" cy="64513"/>
          </a:xfrm>
          <a:custGeom>
            <a:avLst/>
            <a:gdLst>
              <a:gd name="connsiteX0" fmla="*/ 4815840 w 4815840"/>
              <a:gd name="connsiteY0" fmla="*/ 24384 h 109728"/>
              <a:gd name="connsiteX1" fmla="*/ 3304032 w 4815840"/>
              <a:gd name="connsiteY1" fmla="*/ 24384 h 109728"/>
              <a:gd name="connsiteX2" fmla="*/ 3304032 w 4815840"/>
              <a:gd name="connsiteY2" fmla="*/ 109728 h 109728"/>
              <a:gd name="connsiteX3" fmla="*/ 755904 w 4815840"/>
              <a:gd name="connsiteY3" fmla="*/ 109728 h 109728"/>
              <a:gd name="connsiteX4" fmla="*/ 755904 w 4815840"/>
              <a:gd name="connsiteY4" fmla="*/ 0 h 109728"/>
              <a:gd name="connsiteX5" fmla="*/ 0 w 4815840"/>
              <a:gd name="connsiteY5" fmla="*/ 0 h 109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15840" h="109728">
                <a:moveTo>
                  <a:pt x="4815840" y="24384"/>
                </a:moveTo>
                <a:lnTo>
                  <a:pt x="3304032" y="24384"/>
                </a:lnTo>
                <a:lnTo>
                  <a:pt x="3304032" y="109728"/>
                </a:lnTo>
                <a:lnTo>
                  <a:pt x="755904" y="109728"/>
                </a:lnTo>
                <a:lnTo>
                  <a:pt x="755904" y="0"/>
                </a:lnTo>
                <a:lnTo>
                  <a:pt x="0" y="0"/>
                </a:lnTo>
              </a:path>
            </a:pathLst>
          </a:custGeom>
          <a:noFill/>
          <a:ln w="57150">
            <a:solidFill>
              <a:srgbClr val="FF00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8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D0378163-4D1B-3FD9-160C-E8CBCE9D1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66" y="2103517"/>
            <a:ext cx="4254810" cy="292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131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915F34C-68E1-6220-A043-CB713BDA4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70" y="1083056"/>
            <a:ext cx="9159140" cy="493042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51A6CBC-4DA6-CE45-CE68-8570E05AB741}"/>
              </a:ext>
            </a:extLst>
          </p:cNvPr>
          <p:cNvSpPr txBox="1"/>
          <p:nvPr/>
        </p:nvSpPr>
        <p:spPr>
          <a:xfrm>
            <a:off x="56541" y="569264"/>
            <a:ext cx="3405458" cy="513728"/>
          </a:xfrm>
          <a:prstGeom prst="rect">
            <a:avLst/>
          </a:prstGeom>
          <a:noFill/>
        </p:spPr>
        <p:txBody>
          <a:bodyPr wrap="square" lIns="78737" tIns="39369" rIns="78737" bIns="39369" rtlCol="0" anchor="t">
            <a:spAutoFit/>
          </a:bodyPr>
          <a:lstStyle/>
          <a:p>
            <a:r>
              <a:rPr lang="es-MX" sz="1411" b="1" dirty="0">
                <a:solidFill>
                  <a:srgbClr val="051329"/>
                </a:solidFill>
                <a:latin typeface="Montserrat"/>
              </a:rPr>
              <a:t>Intervención Andador Lerdo</a:t>
            </a:r>
          </a:p>
          <a:p>
            <a:r>
              <a:rPr lang="es-MX" sz="1411" dirty="0">
                <a:solidFill>
                  <a:srgbClr val="051329"/>
                </a:solidFill>
                <a:latin typeface="Montserrat"/>
              </a:rPr>
              <a:t>ESTADO ACTUAL</a:t>
            </a:r>
            <a:endParaRPr lang="es-MX" sz="1411" dirty="0">
              <a:solidFill>
                <a:srgbClr val="74C4AE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5626842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8F67D773-22F4-068A-E61B-6DBA01C72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751" y="2090034"/>
            <a:ext cx="4336032" cy="318706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C1BB5C8-DA4A-EEE0-4B4F-08FF8C867B0D}"/>
              </a:ext>
            </a:extLst>
          </p:cNvPr>
          <p:cNvSpPr txBox="1"/>
          <p:nvPr/>
        </p:nvSpPr>
        <p:spPr>
          <a:xfrm>
            <a:off x="56541" y="569264"/>
            <a:ext cx="3405458" cy="513728"/>
          </a:xfrm>
          <a:prstGeom prst="rect">
            <a:avLst/>
          </a:prstGeom>
          <a:noFill/>
        </p:spPr>
        <p:txBody>
          <a:bodyPr wrap="square" lIns="78737" tIns="39369" rIns="78737" bIns="39369" rtlCol="0" anchor="t">
            <a:spAutoFit/>
          </a:bodyPr>
          <a:lstStyle/>
          <a:p>
            <a:r>
              <a:rPr lang="es-MX" sz="1411" b="1" dirty="0">
                <a:solidFill>
                  <a:srgbClr val="051329"/>
                </a:solidFill>
                <a:latin typeface="Montserrat"/>
              </a:rPr>
              <a:t>Intervención Andador Lerdo</a:t>
            </a:r>
          </a:p>
          <a:p>
            <a:r>
              <a:rPr lang="es-MX" sz="1411" dirty="0">
                <a:solidFill>
                  <a:srgbClr val="051329"/>
                </a:solidFill>
                <a:latin typeface="Montserrat"/>
              </a:rPr>
              <a:t>SECCIONES DE VIALIDAD</a:t>
            </a:r>
            <a:endParaRPr lang="es-MX" sz="1411" dirty="0">
              <a:solidFill>
                <a:srgbClr val="74C4AE"/>
              </a:solidFill>
              <a:latin typeface="Montserra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43EE52F-616D-EEBD-F4AE-F43D6A26098F}"/>
              </a:ext>
            </a:extLst>
          </p:cNvPr>
          <p:cNvSpPr txBox="1"/>
          <p:nvPr/>
        </p:nvSpPr>
        <p:spPr>
          <a:xfrm>
            <a:off x="349859" y="5412635"/>
            <a:ext cx="1069426" cy="273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176" dirty="0"/>
              <a:t>Estado Actual</a:t>
            </a:r>
            <a:endParaRPr lang="es-MX" sz="1058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BF8C0C8-3B1D-DB62-9DD4-F1619D1BC8B6}"/>
              </a:ext>
            </a:extLst>
          </p:cNvPr>
          <p:cNvSpPr txBox="1"/>
          <p:nvPr/>
        </p:nvSpPr>
        <p:spPr>
          <a:xfrm>
            <a:off x="4796941" y="5412635"/>
            <a:ext cx="1069426" cy="273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176" dirty="0"/>
              <a:t>Propuesta</a:t>
            </a:r>
            <a:endParaRPr lang="es-MX" sz="1058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C13E6D4-7728-02FD-C9BE-2BD5B77654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"/>
          <a:stretch/>
        </p:blipFill>
        <p:spPr>
          <a:xfrm>
            <a:off x="5240846" y="642089"/>
            <a:ext cx="2641885" cy="887290"/>
          </a:xfrm>
          <a:prstGeom prst="rect">
            <a:avLst/>
          </a:prstGeom>
        </p:spPr>
      </p:pic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742411C7-675F-76CB-28F8-254D7CABC732}"/>
              </a:ext>
            </a:extLst>
          </p:cNvPr>
          <p:cNvSpPr/>
          <p:nvPr/>
        </p:nvSpPr>
        <p:spPr>
          <a:xfrm rot="18880484">
            <a:off x="7908161" y="1331221"/>
            <a:ext cx="190675" cy="124763"/>
          </a:xfrm>
          <a:prstGeom prst="rightArrow">
            <a:avLst>
              <a:gd name="adj1" fmla="val 14947"/>
              <a:gd name="adj2" fmla="val 5540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79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5353A9C-BF05-0487-F5DC-C5AA696D2181}"/>
              </a:ext>
            </a:extLst>
          </p:cNvPr>
          <p:cNvSpPr txBox="1"/>
          <p:nvPr/>
        </p:nvSpPr>
        <p:spPr>
          <a:xfrm>
            <a:off x="8024877" y="1128581"/>
            <a:ext cx="462310" cy="277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5" b="1" dirty="0"/>
              <a:t>N</a:t>
            </a:r>
            <a:endParaRPr lang="es-MX" sz="1205" b="1" dirty="0"/>
          </a:p>
        </p:txBody>
      </p:sp>
      <p:sp>
        <p:nvSpPr>
          <p:cNvPr id="14" name="Abrir corchete 13">
            <a:extLst>
              <a:ext uri="{FF2B5EF4-FFF2-40B4-BE49-F238E27FC236}">
                <a16:creationId xmlns:a16="http://schemas.microsoft.com/office/drawing/2014/main" id="{D8FBAC28-808C-D715-DFED-425CE57EE4CD}"/>
              </a:ext>
            </a:extLst>
          </p:cNvPr>
          <p:cNvSpPr/>
          <p:nvPr/>
        </p:nvSpPr>
        <p:spPr>
          <a:xfrm>
            <a:off x="5911726" y="940392"/>
            <a:ext cx="36257" cy="453210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sz="1058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20BA84B-9E56-BA51-A042-D7FBD1483211}"/>
              </a:ext>
            </a:extLst>
          </p:cNvPr>
          <p:cNvSpPr txBox="1"/>
          <p:nvPr/>
        </p:nvSpPr>
        <p:spPr>
          <a:xfrm rot="5400000">
            <a:off x="5796647" y="1152348"/>
            <a:ext cx="1068518" cy="18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88" b="1" dirty="0"/>
              <a:t>5 DE MAYO</a:t>
            </a:r>
            <a:endParaRPr lang="es-MX" sz="588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09543D0-3A41-3E0E-DC66-6AE2A0DF5985}"/>
              </a:ext>
            </a:extLst>
          </p:cNvPr>
          <p:cNvSpPr txBox="1"/>
          <p:nvPr/>
        </p:nvSpPr>
        <p:spPr>
          <a:xfrm rot="5400000">
            <a:off x="6580964" y="1123676"/>
            <a:ext cx="1068518" cy="18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88" b="1" dirty="0"/>
              <a:t>INDEPENDENCIA</a:t>
            </a:r>
            <a:endParaRPr lang="es-MX" sz="588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34DCFCD-A9F9-E12E-1A0B-CC91901FD6AA}"/>
              </a:ext>
            </a:extLst>
          </p:cNvPr>
          <p:cNvSpPr txBox="1"/>
          <p:nvPr/>
        </p:nvSpPr>
        <p:spPr>
          <a:xfrm rot="5400000">
            <a:off x="5259726" y="1123677"/>
            <a:ext cx="1068518" cy="18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88" b="1" dirty="0"/>
              <a:t>FRANCISCO I. MADERO</a:t>
            </a:r>
            <a:endParaRPr lang="es-MX" sz="588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772DB40-F4EA-EF3A-5CBD-525A27FE04EB}"/>
              </a:ext>
            </a:extLst>
          </p:cNvPr>
          <p:cNvSpPr txBox="1"/>
          <p:nvPr/>
        </p:nvSpPr>
        <p:spPr>
          <a:xfrm rot="5400000">
            <a:off x="4663053" y="1123678"/>
            <a:ext cx="1068518" cy="18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88" b="1" dirty="0"/>
              <a:t>MIGUEL HIDALGO</a:t>
            </a:r>
            <a:endParaRPr lang="es-MX" sz="588" b="1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C59BA3D-9FE8-432F-7908-DD56603742F2}"/>
              </a:ext>
            </a:extLst>
          </p:cNvPr>
          <p:cNvSpPr txBox="1"/>
          <p:nvPr/>
        </p:nvSpPr>
        <p:spPr>
          <a:xfrm>
            <a:off x="5893087" y="1127363"/>
            <a:ext cx="1223259" cy="18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88" b="1" dirty="0"/>
              <a:t>CALLE MIGUEL LERDO DE TEJADA</a:t>
            </a:r>
            <a:endParaRPr lang="es-MX" sz="588" b="1" dirty="0"/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005549F0-3560-0B4D-2CC6-BE587316A06D}"/>
              </a:ext>
            </a:extLst>
          </p:cNvPr>
          <p:cNvSpPr/>
          <p:nvPr/>
        </p:nvSpPr>
        <p:spPr>
          <a:xfrm>
            <a:off x="5476432" y="4506876"/>
            <a:ext cx="2738216" cy="28672"/>
          </a:xfrm>
          <a:custGeom>
            <a:avLst/>
            <a:gdLst>
              <a:gd name="connsiteX0" fmla="*/ 4657344 w 4657344"/>
              <a:gd name="connsiteY0" fmla="*/ 0 h 48768"/>
              <a:gd name="connsiteX1" fmla="*/ 3133344 w 4657344"/>
              <a:gd name="connsiteY1" fmla="*/ 0 h 48768"/>
              <a:gd name="connsiteX2" fmla="*/ 3133344 w 4657344"/>
              <a:gd name="connsiteY2" fmla="*/ 48768 h 48768"/>
              <a:gd name="connsiteX3" fmla="*/ 731520 w 4657344"/>
              <a:gd name="connsiteY3" fmla="*/ 48768 h 48768"/>
              <a:gd name="connsiteX4" fmla="*/ 731520 w 4657344"/>
              <a:gd name="connsiteY4" fmla="*/ 0 h 48768"/>
              <a:gd name="connsiteX5" fmla="*/ 0 w 4657344"/>
              <a:gd name="connsiteY5" fmla="*/ 0 h 48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7344" h="48768">
                <a:moveTo>
                  <a:pt x="4657344" y="0"/>
                </a:moveTo>
                <a:lnTo>
                  <a:pt x="3133344" y="0"/>
                </a:lnTo>
                <a:lnTo>
                  <a:pt x="3133344" y="48768"/>
                </a:lnTo>
                <a:lnTo>
                  <a:pt x="731520" y="48768"/>
                </a:lnTo>
                <a:lnTo>
                  <a:pt x="731520" y="0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rgbClr val="FF00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8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C210CCA2-77E5-1952-1AF1-2CC8EAD2C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17" y="2115300"/>
            <a:ext cx="4209251" cy="312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670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4CB07D0-A834-1826-3E92-A7B985E8B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56230"/>
            <a:ext cx="9143999" cy="474554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035E97D-69F6-532B-B181-B48292851124}"/>
              </a:ext>
            </a:extLst>
          </p:cNvPr>
          <p:cNvSpPr txBox="1"/>
          <p:nvPr/>
        </p:nvSpPr>
        <p:spPr>
          <a:xfrm>
            <a:off x="56541" y="569264"/>
            <a:ext cx="3405458" cy="513728"/>
          </a:xfrm>
          <a:prstGeom prst="rect">
            <a:avLst/>
          </a:prstGeom>
          <a:noFill/>
        </p:spPr>
        <p:txBody>
          <a:bodyPr wrap="square" lIns="78737" tIns="39369" rIns="78737" bIns="39369" rtlCol="0" anchor="t">
            <a:spAutoFit/>
          </a:bodyPr>
          <a:lstStyle/>
          <a:p>
            <a:r>
              <a:rPr lang="es-MX" sz="1411" b="1" dirty="0">
                <a:solidFill>
                  <a:srgbClr val="051329"/>
                </a:solidFill>
                <a:latin typeface="Montserrat"/>
              </a:rPr>
              <a:t>Intervención Andador Lerdo</a:t>
            </a:r>
          </a:p>
          <a:p>
            <a:r>
              <a:rPr lang="es-MX" sz="1411" dirty="0">
                <a:solidFill>
                  <a:srgbClr val="051329"/>
                </a:solidFill>
                <a:latin typeface="Montserrat"/>
              </a:rPr>
              <a:t>ESTADO ACTUAL</a:t>
            </a:r>
            <a:endParaRPr lang="es-MX" sz="1411" dirty="0">
              <a:solidFill>
                <a:srgbClr val="74C4AE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3909317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E895FBD-DCA3-9DD2-7939-6B88B4C64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83056"/>
            <a:ext cx="9143999" cy="505972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E0B6BE2-B15B-1D7E-3C02-F144983CE43A}"/>
              </a:ext>
            </a:extLst>
          </p:cNvPr>
          <p:cNvSpPr txBox="1"/>
          <p:nvPr/>
        </p:nvSpPr>
        <p:spPr>
          <a:xfrm>
            <a:off x="56541" y="569264"/>
            <a:ext cx="3405458" cy="513728"/>
          </a:xfrm>
          <a:prstGeom prst="rect">
            <a:avLst/>
          </a:prstGeom>
          <a:noFill/>
        </p:spPr>
        <p:txBody>
          <a:bodyPr wrap="square" lIns="78737" tIns="39369" rIns="78737" bIns="39369" rtlCol="0" anchor="t">
            <a:spAutoFit/>
          </a:bodyPr>
          <a:lstStyle/>
          <a:p>
            <a:r>
              <a:rPr lang="es-MX" sz="1411" b="1" dirty="0">
                <a:solidFill>
                  <a:srgbClr val="051329"/>
                </a:solidFill>
                <a:latin typeface="Montserrat"/>
              </a:rPr>
              <a:t>Intervención Andador Lerdo</a:t>
            </a:r>
          </a:p>
          <a:p>
            <a:r>
              <a:rPr lang="es-MX" sz="1411" dirty="0">
                <a:solidFill>
                  <a:srgbClr val="051329"/>
                </a:solidFill>
                <a:latin typeface="Montserrat"/>
              </a:rPr>
              <a:t>ESTADO ACTUAL</a:t>
            </a:r>
            <a:endParaRPr lang="es-MX" sz="1411" dirty="0">
              <a:solidFill>
                <a:srgbClr val="74C4AE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816107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496" y="62068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00B0F0"/>
                </a:solidFill>
              </a:rPr>
              <a:t>Acapulco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6054"/>
            <a:ext cx="9144000" cy="294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73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E79B802-9493-EE8D-A632-136DB8D5B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36024"/>
            <a:ext cx="9143999" cy="534562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D052FCB-4B57-DB58-8C71-F2C506E1E41E}"/>
              </a:ext>
            </a:extLst>
          </p:cNvPr>
          <p:cNvSpPr txBox="1"/>
          <p:nvPr/>
        </p:nvSpPr>
        <p:spPr>
          <a:xfrm>
            <a:off x="56541" y="569264"/>
            <a:ext cx="3405458" cy="513728"/>
          </a:xfrm>
          <a:prstGeom prst="rect">
            <a:avLst/>
          </a:prstGeom>
          <a:noFill/>
        </p:spPr>
        <p:txBody>
          <a:bodyPr wrap="square" lIns="78737" tIns="39369" rIns="78737" bIns="39369" rtlCol="0" anchor="t">
            <a:spAutoFit/>
          </a:bodyPr>
          <a:lstStyle/>
          <a:p>
            <a:r>
              <a:rPr lang="es-MX" sz="1411" b="1" dirty="0">
                <a:solidFill>
                  <a:srgbClr val="051329"/>
                </a:solidFill>
                <a:latin typeface="Montserrat"/>
              </a:rPr>
              <a:t>Intervención Andador Lerdo</a:t>
            </a:r>
          </a:p>
          <a:p>
            <a:r>
              <a:rPr lang="es-MX" sz="1411" dirty="0">
                <a:solidFill>
                  <a:srgbClr val="051329"/>
                </a:solidFill>
                <a:latin typeface="Montserrat"/>
              </a:rPr>
              <a:t>ESTADO ACTUAL</a:t>
            </a:r>
            <a:endParaRPr lang="es-MX" sz="1411" dirty="0">
              <a:solidFill>
                <a:srgbClr val="74C4AE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4356393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014E9AD-4593-B812-64BD-F23AB0D50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47"/>
          <a:stretch/>
        </p:blipFill>
        <p:spPr>
          <a:xfrm>
            <a:off x="0" y="1083056"/>
            <a:ext cx="9144000" cy="527075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EAC4A92-B163-3318-0359-CBF5A0A998D0}"/>
              </a:ext>
            </a:extLst>
          </p:cNvPr>
          <p:cNvSpPr txBox="1"/>
          <p:nvPr/>
        </p:nvSpPr>
        <p:spPr>
          <a:xfrm>
            <a:off x="56541" y="569264"/>
            <a:ext cx="3405458" cy="513728"/>
          </a:xfrm>
          <a:prstGeom prst="rect">
            <a:avLst/>
          </a:prstGeom>
          <a:noFill/>
        </p:spPr>
        <p:txBody>
          <a:bodyPr wrap="square" lIns="78737" tIns="39369" rIns="78737" bIns="39369" rtlCol="0" anchor="t">
            <a:spAutoFit/>
          </a:bodyPr>
          <a:lstStyle/>
          <a:p>
            <a:r>
              <a:rPr lang="es-MX" sz="1411" b="1" dirty="0">
                <a:solidFill>
                  <a:srgbClr val="051329"/>
                </a:solidFill>
                <a:latin typeface="Montserrat"/>
              </a:rPr>
              <a:t>Intervención Andador Lerdo</a:t>
            </a:r>
          </a:p>
          <a:p>
            <a:r>
              <a:rPr lang="es-MX" sz="1411" dirty="0">
                <a:solidFill>
                  <a:srgbClr val="051329"/>
                </a:solidFill>
                <a:latin typeface="Montserrat"/>
              </a:rPr>
              <a:t>ESTADO ACTUAL</a:t>
            </a:r>
            <a:endParaRPr lang="es-MX" sz="1411" dirty="0">
              <a:solidFill>
                <a:srgbClr val="74C4AE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8648688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02ABE80-FCBF-FC27-350B-E1144AE4D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3056"/>
            <a:ext cx="9144000" cy="518246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263081A-702D-8EA0-5D4E-F32D92E776D8}"/>
              </a:ext>
            </a:extLst>
          </p:cNvPr>
          <p:cNvSpPr txBox="1"/>
          <p:nvPr/>
        </p:nvSpPr>
        <p:spPr>
          <a:xfrm>
            <a:off x="56541" y="569264"/>
            <a:ext cx="3405458" cy="513728"/>
          </a:xfrm>
          <a:prstGeom prst="rect">
            <a:avLst/>
          </a:prstGeom>
          <a:noFill/>
        </p:spPr>
        <p:txBody>
          <a:bodyPr wrap="square" lIns="78737" tIns="39369" rIns="78737" bIns="39369" rtlCol="0" anchor="t">
            <a:spAutoFit/>
          </a:bodyPr>
          <a:lstStyle/>
          <a:p>
            <a:r>
              <a:rPr lang="es-MX" sz="1411" b="1" dirty="0">
                <a:solidFill>
                  <a:srgbClr val="051329"/>
                </a:solidFill>
                <a:latin typeface="Montserrat"/>
              </a:rPr>
              <a:t>Intervención Andador Lerdo</a:t>
            </a:r>
          </a:p>
          <a:p>
            <a:r>
              <a:rPr lang="es-MX" sz="1411" dirty="0">
                <a:solidFill>
                  <a:srgbClr val="051329"/>
                </a:solidFill>
                <a:latin typeface="Montserrat"/>
              </a:rPr>
              <a:t>ESTADO ACTUAL</a:t>
            </a:r>
            <a:endParaRPr lang="es-MX" sz="1411" dirty="0">
              <a:solidFill>
                <a:srgbClr val="74C4AE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1235510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49BE41-72D6-29EA-C892-0F49889EE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9"/>
          <a:stretch/>
        </p:blipFill>
        <p:spPr>
          <a:xfrm>
            <a:off x="0" y="1083056"/>
            <a:ext cx="9144000" cy="529858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C24DF32-67CC-94C8-49DF-2C1153913A98}"/>
              </a:ext>
            </a:extLst>
          </p:cNvPr>
          <p:cNvSpPr txBox="1"/>
          <p:nvPr/>
        </p:nvSpPr>
        <p:spPr>
          <a:xfrm>
            <a:off x="56541" y="569264"/>
            <a:ext cx="3405458" cy="513728"/>
          </a:xfrm>
          <a:prstGeom prst="rect">
            <a:avLst/>
          </a:prstGeom>
          <a:noFill/>
        </p:spPr>
        <p:txBody>
          <a:bodyPr wrap="square" lIns="78737" tIns="39369" rIns="78737" bIns="39369" rtlCol="0" anchor="t">
            <a:spAutoFit/>
          </a:bodyPr>
          <a:lstStyle/>
          <a:p>
            <a:r>
              <a:rPr lang="es-MX" sz="1411" b="1" dirty="0">
                <a:solidFill>
                  <a:srgbClr val="051329"/>
                </a:solidFill>
                <a:latin typeface="Montserrat"/>
              </a:rPr>
              <a:t>Intervención Andador Lerdo</a:t>
            </a:r>
          </a:p>
          <a:p>
            <a:r>
              <a:rPr lang="es-MX" sz="1411" dirty="0">
                <a:solidFill>
                  <a:srgbClr val="051329"/>
                </a:solidFill>
                <a:latin typeface="Montserrat"/>
              </a:rPr>
              <a:t>ESTADO ACTUAL</a:t>
            </a:r>
            <a:endParaRPr lang="es-MX" sz="1411" dirty="0">
              <a:solidFill>
                <a:srgbClr val="74C4AE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490921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EC4C8DC-6D7A-AE02-C505-0F90FECB43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2"/>
          <a:stretch/>
        </p:blipFill>
        <p:spPr>
          <a:xfrm>
            <a:off x="0" y="1083056"/>
            <a:ext cx="9144000" cy="529858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9B573F3-7BCB-187B-1716-872CFD4AC6D0}"/>
              </a:ext>
            </a:extLst>
          </p:cNvPr>
          <p:cNvSpPr txBox="1"/>
          <p:nvPr/>
        </p:nvSpPr>
        <p:spPr>
          <a:xfrm>
            <a:off x="56541" y="569264"/>
            <a:ext cx="3405458" cy="513728"/>
          </a:xfrm>
          <a:prstGeom prst="rect">
            <a:avLst/>
          </a:prstGeom>
          <a:noFill/>
        </p:spPr>
        <p:txBody>
          <a:bodyPr wrap="square" lIns="78737" tIns="39369" rIns="78737" bIns="39369" rtlCol="0" anchor="t">
            <a:spAutoFit/>
          </a:bodyPr>
          <a:lstStyle/>
          <a:p>
            <a:r>
              <a:rPr lang="es-MX" sz="1411" b="1" dirty="0">
                <a:solidFill>
                  <a:srgbClr val="051329"/>
                </a:solidFill>
                <a:latin typeface="Montserrat"/>
              </a:rPr>
              <a:t>Intervención Andador Lerdo</a:t>
            </a:r>
          </a:p>
          <a:p>
            <a:r>
              <a:rPr lang="es-MX" sz="1411" dirty="0">
                <a:solidFill>
                  <a:srgbClr val="051329"/>
                </a:solidFill>
                <a:latin typeface="Montserrat"/>
              </a:rPr>
              <a:t>ESTADO ACTUAL</a:t>
            </a:r>
            <a:endParaRPr lang="es-MX" sz="1411" dirty="0">
              <a:solidFill>
                <a:srgbClr val="74C4AE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9969413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806D85D-965A-E335-5FB8-6DD07223C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83056"/>
            <a:ext cx="9143999" cy="515765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F065076-752C-2DE7-01EE-0DDC73A98E11}"/>
              </a:ext>
            </a:extLst>
          </p:cNvPr>
          <p:cNvSpPr txBox="1"/>
          <p:nvPr/>
        </p:nvSpPr>
        <p:spPr>
          <a:xfrm>
            <a:off x="56541" y="569264"/>
            <a:ext cx="3405458" cy="513728"/>
          </a:xfrm>
          <a:prstGeom prst="rect">
            <a:avLst/>
          </a:prstGeom>
          <a:noFill/>
        </p:spPr>
        <p:txBody>
          <a:bodyPr wrap="square" lIns="78737" tIns="39369" rIns="78737" bIns="39369" rtlCol="0" anchor="t">
            <a:spAutoFit/>
          </a:bodyPr>
          <a:lstStyle/>
          <a:p>
            <a:r>
              <a:rPr lang="es-MX" sz="1411" b="1" dirty="0">
                <a:solidFill>
                  <a:srgbClr val="051329"/>
                </a:solidFill>
                <a:latin typeface="Montserrat"/>
              </a:rPr>
              <a:t>Intervención Andador Lerdo</a:t>
            </a:r>
          </a:p>
          <a:p>
            <a:r>
              <a:rPr lang="es-MX" sz="1411" dirty="0">
                <a:solidFill>
                  <a:srgbClr val="051329"/>
                </a:solidFill>
                <a:latin typeface="Montserrat"/>
              </a:rPr>
              <a:t>ESTADO ACTUAL</a:t>
            </a:r>
            <a:endParaRPr lang="es-MX" sz="1411" dirty="0">
              <a:solidFill>
                <a:srgbClr val="74C4AE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9052584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DE98B5B-F956-F7CE-86A2-315E34179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1719"/>
            <a:ext cx="9144000" cy="519280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B62E4DF-0FE6-139B-B406-57C75502164C}"/>
              </a:ext>
            </a:extLst>
          </p:cNvPr>
          <p:cNvSpPr txBox="1"/>
          <p:nvPr/>
        </p:nvSpPr>
        <p:spPr>
          <a:xfrm>
            <a:off x="56541" y="569264"/>
            <a:ext cx="3405458" cy="513728"/>
          </a:xfrm>
          <a:prstGeom prst="rect">
            <a:avLst/>
          </a:prstGeom>
          <a:noFill/>
        </p:spPr>
        <p:txBody>
          <a:bodyPr wrap="square" lIns="78737" tIns="39369" rIns="78737" bIns="39369" rtlCol="0" anchor="t">
            <a:spAutoFit/>
          </a:bodyPr>
          <a:lstStyle/>
          <a:p>
            <a:r>
              <a:rPr lang="es-MX" sz="1411" b="1" dirty="0">
                <a:solidFill>
                  <a:srgbClr val="051329"/>
                </a:solidFill>
                <a:latin typeface="Montserrat"/>
              </a:rPr>
              <a:t>Intervención Andador Lerdo</a:t>
            </a:r>
          </a:p>
          <a:p>
            <a:r>
              <a:rPr lang="es-MX" sz="1411" dirty="0">
                <a:solidFill>
                  <a:srgbClr val="051329"/>
                </a:solidFill>
                <a:latin typeface="Montserrat"/>
              </a:rPr>
              <a:t>ESTADO ACTUAL</a:t>
            </a:r>
            <a:endParaRPr lang="es-MX" sz="1411" dirty="0">
              <a:solidFill>
                <a:srgbClr val="74C4AE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9695593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B3734FC-B74D-0475-6CE4-BB67AA937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4123"/>
            <a:ext cx="9144000" cy="524752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FB72BD4-4DB2-1B41-3050-E80A9B481992}"/>
              </a:ext>
            </a:extLst>
          </p:cNvPr>
          <p:cNvSpPr txBox="1"/>
          <p:nvPr/>
        </p:nvSpPr>
        <p:spPr>
          <a:xfrm>
            <a:off x="56540" y="569264"/>
            <a:ext cx="4724585" cy="513728"/>
          </a:xfrm>
          <a:prstGeom prst="rect">
            <a:avLst/>
          </a:prstGeom>
          <a:noFill/>
        </p:spPr>
        <p:txBody>
          <a:bodyPr wrap="square" lIns="78737" tIns="39369" rIns="78737" bIns="39369" rtlCol="0" anchor="t">
            <a:spAutoFit/>
          </a:bodyPr>
          <a:lstStyle/>
          <a:p>
            <a:r>
              <a:rPr lang="es-MX" sz="1411" b="1" dirty="0">
                <a:solidFill>
                  <a:srgbClr val="051329"/>
                </a:solidFill>
                <a:latin typeface="Montserrat"/>
              </a:rPr>
              <a:t>Intervención Andador Independencia - Emparan</a:t>
            </a:r>
          </a:p>
          <a:p>
            <a:r>
              <a:rPr lang="es-MX" sz="1411" dirty="0">
                <a:solidFill>
                  <a:srgbClr val="051329"/>
                </a:solidFill>
                <a:latin typeface="Montserrat"/>
              </a:rPr>
              <a:t>ESTADO ACTUAL</a:t>
            </a:r>
            <a:endParaRPr lang="es-MX" sz="1411" dirty="0">
              <a:solidFill>
                <a:srgbClr val="74C4AE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5489256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9523E602-0BF6-A724-7EC8-010B95F00ECA}"/>
              </a:ext>
            </a:extLst>
          </p:cNvPr>
          <p:cNvSpPr txBox="1"/>
          <p:nvPr/>
        </p:nvSpPr>
        <p:spPr>
          <a:xfrm>
            <a:off x="349859" y="5217755"/>
            <a:ext cx="1069426" cy="273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176" dirty="0"/>
              <a:t>Estado Actual</a:t>
            </a:r>
            <a:endParaRPr lang="es-MX" sz="1058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359AF24-9A9A-CE4F-C7C0-0D9C63CB9D9C}"/>
              </a:ext>
            </a:extLst>
          </p:cNvPr>
          <p:cNvSpPr txBox="1"/>
          <p:nvPr/>
        </p:nvSpPr>
        <p:spPr>
          <a:xfrm>
            <a:off x="4850002" y="5217755"/>
            <a:ext cx="1069426" cy="273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176" dirty="0"/>
              <a:t>Propuesta</a:t>
            </a:r>
            <a:endParaRPr lang="es-MX" sz="1058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5E92E86-8118-9170-DBAE-A7ED92343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22"/>
          <a:stretch/>
        </p:blipFill>
        <p:spPr>
          <a:xfrm>
            <a:off x="5194991" y="712747"/>
            <a:ext cx="2891267" cy="853797"/>
          </a:xfrm>
          <a:prstGeom prst="rect">
            <a:avLst/>
          </a:prstGeom>
        </p:spPr>
      </p:pic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5795DB5E-37B1-031B-69DE-8CE714E51B3C}"/>
              </a:ext>
            </a:extLst>
          </p:cNvPr>
          <p:cNvSpPr/>
          <p:nvPr/>
        </p:nvSpPr>
        <p:spPr>
          <a:xfrm rot="13500000">
            <a:off x="8187659" y="1392638"/>
            <a:ext cx="190675" cy="124763"/>
          </a:xfrm>
          <a:prstGeom prst="rightArrow">
            <a:avLst>
              <a:gd name="adj1" fmla="val 14947"/>
              <a:gd name="adj2" fmla="val 5540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79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58A9431-F225-A67B-164A-23F9B1A92090}"/>
              </a:ext>
            </a:extLst>
          </p:cNvPr>
          <p:cNvSpPr txBox="1"/>
          <p:nvPr/>
        </p:nvSpPr>
        <p:spPr>
          <a:xfrm>
            <a:off x="8009638" y="1190831"/>
            <a:ext cx="462310" cy="277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5" b="1" dirty="0"/>
              <a:t>N</a:t>
            </a:r>
            <a:endParaRPr lang="es-MX" sz="1205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E071756-74B2-9708-CB0E-476E6758E03A}"/>
              </a:ext>
            </a:extLst>
          </p:cNvPr>
          <p:cNvSpPr txBox="1"/>
          <p:nvPr/>
        </p:nvSpPr>
        <p:spPr>
          <a:xfrm>
            <a:off x="5437181" y="1118450"/>
            <a:ext cx="1223259" cy="18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88" b="1" dirty="0"/>
              <a:t>AVENIDA INDEPENDENCIA</a:t>
            </a:r>
            <a:endParaRPr lang="es-MX" sz="588" b="1" dirty="0"/>
          </a:p>
        </p:txBody>
      </p:sp>
      <p:sp>
        <p:nvSpPr>
          <p:cNvPr id="16" name="Abrir corchete 15">
            <a:extLst>
              <a:ext uri="{FF2B5EF4-FFF2-40B4-BE49-F238E27FC236}">
                <a16:creationId xmlns:a16="http://schemas.microsoft.com/office/drawing/2014/main" id="{D1C5FAD1-2375-1FA6-88E9-9AE6E5F7F0A7}"/>
              </a:ext>
            </a:extLst>
          </p:cNvPr>
          <p:cNvSpPr/>
          <p:nvPr/>
        </p:nvSpPr>
        <p:spPr>
          <a:xfrm rot="10800000">
            <a:off x="7417028" y="964226"/>
            <a:ext cx="36257" cy="453210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sz="1058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3C770FD-F8FB-B512-D61C-3C74DA567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378" y="1908678"/>
            <a:ext cx="4232749" cy="3134326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C02C90A3-E86B-03DE-AFBB-5D875B0BD1FD}"/>
              </a:ext>
            </a:extLst>
          </p:cNvPr>
          <p:cNvCxnSpPr/>
          <p:nvPr/>
        </p:nvCxnSpPr>
        <p:spPr>
          <a:xfrm flipH="1">
            <a:off x="5512273" y="4626690"/>
            <a:ext cx="2573986" cy="0"/>
          </a:xfrm>
          <a:prstGeom prst="line">
            <a:avLst/>
          </a:prstGeom>
          <a:ln w="57150">
            <a:solidFill>
              <a:srgbClr val="FF00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>
            <a:extLst>
              <a:ext uri="{FF2B5EF4-FFF2-40B4-BE49-F238E27FC236}">
                <a16:creationId xmlns:a16="http://schemas.microsoft.com/office/drawing/2014/main" id="{1D415E10-0566-A3C2-060E-7632A4CEF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82" y="1897311"/>
            <a:ext cx="4283517" cy="3295999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14DB4EB5-BD1E-2F1D-2996-38293DA3946E}"/>
              </a:ext>
            </a:extLst>
          </p:cNvPr>
          <p:cNvSpPr txBox="1"/>
          <p:nvPr/>
        </p:nvSpPr>
        <p:spPr>
          <a:xfrm>
            <a:off x="56540" y="569264"/>
            <a:ext cx="4724585" cy="513728"/>
          </a:xfrm>
          <a:prstGeom prst="rect">
            <a:avLst/>
          </a:prstGeom>
          <a:noFill/>
        </p:spPr>
        <p:txBody>
          <a:bodyPr wrap="square" lIns="78737" tIns="39369" rIns="78737" bIns="39369" rtlCol="0" anchor="t">
            <a:spAutoFit/>
          </a:bodyPr>
          <a:lstStyle/>
          <a:p>
            <a:r>
              <a:rPr lang="es-MX" sz="1411" b="1" dirty="0">
                <a:solidFill>
                  <a:srgbClr val="051329"/>
                </a:solidFill>
                <a:latin typeface="Montserrat"/>
              </a:rPr>
              <a:t>Intervención Andador Independencia - Emparan</a:t>
            </a:r>
          </a:p>
          <a:p>
            <a:r>
              <a:rPr lang="es-MX" sz="1411" dirty="0">
                <a:solidFill>
                  <a:srgbClr val="051329"/>
                </a:solidFill>
                <a:latin typeface="Montserrat"/>
              </a:rPr>
              <a:t>SECCIONES DE VIALIDAD</a:t>
            </a:r>
            <a:endParaRPr lang="es-MX" sz="1411" dirty="0">
              <a:solidFill>
                <a:srgbClr val="74C4AE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6686240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6D63FA4-4177-D9A2-A0E1-5DC042A4A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90858"/>
            <a:ext cx="9143999" cy="529078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D9AD9DB-0A0F-015B-5935-E9D38F33EC25}"/>
              </a:ext>
            </a:extLst>
          </p:cNvPr>
          <p:cNvSpPr txBox="1"/>
          <p:nvPr/>
        </p:nvSpPr>
        <p:spPr>
          <a:xfrm>
            <a:off x="56540" y="569264"/>
            <a:ext cx="4724585" cy="513728"/>
          </a:xfrm>
          <a:prstGeom prst="rect">
            <a:avLst/>
          </a:prstGeom>
          <a:noFill/>
        </p:spPr>
        <p:txBody>
          <a:bodyPr wrap="square" lIns="78737" tIns="39369" rIns="78737" bIns="39369" rtlCol="0" anchor="t">
            <a:spAutoFit/>
          </a:bodyPr>
          <a:lstStyle/>
          <a:p>
            <a:r>
              <a:rPr lang="es-MX" sz="1411" b="1" dirty="0">
                <a:solidFill>
                  <a:srgbClr val="051329"/>
                </a:solidFill>
                <a:latin typeface="Montserrat"/>
              </a:rPr>
              <a:t>Intervención Andador Independencia - Emparan</a:t>
            </a:r>
          </a:p>
          <a:p>
            <a:r>
              <a:rPr lang="es-MX" sz="1411" dirty="0">
                <a:solidFill>
                  <a:srgbClr val="051329"/>
                </a:solidFill>
                <a:latin typeface="Montserrat"/>
              </a:rPr>
              <a:t>ESTADO ACTUAL</a:t>
            </a:r>
            <a:endParaRPr lang="es-MX" sz="1411" dirty="0">
              <a:solidFill>
                <a:srgbClr val="74C4AE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012208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41787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00B0F0"/>
                </a:solidFill>
              </a:rPr>
              <a:t>Querétaro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84784"/>
            <a:ext cx="9139240" cy="46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22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6516C64-3443-1721-F86D-AD706753F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3056"/>
            <a:ext cx="9144000" cy="487923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29E8F11-532D-03FB-3EE3-24AF29C64216}"/>
              </a:ext>
            </a:extLst>
          </p:cNvPr>
          <p:cNvSpPr txBox="1"/>
          <p:nvPr/>
        </p:nvSpPr>
        <p:spPr>
          <a:xfrm>
            <a:off x="56540" y="569264"/>
            <a:ext cx="4724585" cy="513728"/>
          </a:xfrm>
          <a:prstGeom prst="rect">
            <a:avLst/>
          </a:prstGeom>
          <a:noFill/>
        </p:spPr>
        <p:txBody>
          <a:bodyPr wrap="square" lIns="78737" tIns="39369" rIns="78737" bIns="39369" rtlCol="0" anchor="t">
            <a:spAutoFit/>
          </a:bodyPr>
          <a:lstStyle/>
          <a:p>
            <a:r>
              <a:rPr lang="es-MX" sz="1411" b="1" dirty="0">
                <a:solidFill>
                  <a:srgbClr val="051329"/>
                </a:solidFill>
                <a:latin typeface="Montserrat"/>
              </a:rPr>
              <a:t>Intervención Andador Independencia - Emparan</a:t>
            </a:r>
          </a:p>
          <a:p>
            <a:r>
              <a:rPr lang="es-MX" sz="1411" dirty="0">
                <a:solidFill>
                  <a:srgbClr val="051329"/>
                </a:solidFill>
                <a:latin typeface="Montserrat"/>
              </a:rPr>
              <a:t>ESTADO ACTUAL</a:t>
            </a:r>
            <a:endParaRPr lang="es-MX" sz="1411" dirty="0">
              <a:solidFill>
                <a:srgbClr val="74C4AE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6621105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317A9BF-85A8-4E6D-57CB-DBAA499AA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4214"/>
            <a:ext cx="9144000" cy="470532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D8188F9-B92D-8369-F11B-89B218E1C959}"/>
              </a:ext>
            </a:extLst>
          </p:cNvPr>
          <p:cNvSpPr txBox="1"/>
          <p:nvPr/>
        </p:nvSpPr>
        <p:spPr>
          <a:xfrm>
            <a:off x="56540" y="569264"/>
            <a:ext cx="4724585" cy="513728"/>
          </a:xfrm>
          <a:prstGeom prst="rect">
            <a:avLst/>
          </a:prstGeom>
          <a:noFill/>
        </p:spPr>
        <p:txBody>
          <a:bodyPr wrap="square" lIns="78737" tIns="39369" rIns="78737" bIns="39369" rtlCol="0" anchor="t">
            <a:spAutoFit/>
          </a:bodyPr>
          <a:lstStyle/>
          <a:p>
            <a:r>
              <a:rPr lang="es-MX" sz="1411" b="1" dirty="0">
                <a:solidFill>
                  <a:srgbClr val="051329"/>
                </a:solidFill>
                <a:latin typeface="Montserrat"/>
              </a:rPr>
              <a:t>Intervención Andador Independencia - Emparan</a:t>
            </a:r>
          </a:p>
          <a:p>
            <a:r>
              <a:rPr lang="es-MX" sz="1411" dirty="0">
                <a:solidFill>
                  <a:srgbClr val="051329"/>
                </a:solidFill>
                <a:latin typeface="Montserrat"/>
              </a:rPr>
              <a:t>ESTADO ACTUAL</a:t>
            </a:r>
            <a:endParaRPr lang="es-MX" sz="1411" dirty="0">
              <a:solidFill>
                <a:srgbClr val="74C4AE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2360792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6387440D-8778-3CC6-D445-37966F993571}"/>
              </a:ext>
            </a:extLst>
          </p:cNvPr>
          <p:cNvSpPr txBox="1"/>
          <p:nvPr/>
        </p:nvSpPr>
        <p:spPr>
          <a:xfrm>
            <a:off x="56540" y="569264"/>
            <a:ext cx="4724585" cy="513728"/>
          </a:xfrm>
          <a:prstGeom prst="rect">
            <a:avLst/>
          </a:prstGeom>
          <a:noFill/>
        </p:spPr>
        <p:txBody>
          <a:bodyPr wrap="square" lIns="78737" tIns="39369" rIns="78737" bIns="39369" rtlCol="0" anchor="t">
            <a:spAutoFit/>
          </a:bodyPr>
          <a:lstStyle/>
          <a:p>
            <a:r>
              <a:rPr lang="es-MX" sz="1411" b="1" dirty="0">
                <a:solidFill>
                  <a:srgbClr val="051329"/>
                </a:solidFill>
                <a:latin typeface="Montserrat"/>
              </a:rPr>
              <a:t>Intervención andador Independencia - Emparan</a:t>
            </a:r>
          </a:p>
          <a:p>
            <a:r>
              <a:rPr lang="es-MX" sz="1411" dirty="0">
                <a:solidFill>
                  <a:srgbClr val="051329"/>
                </a:solidFill>
                <a:latin typeface="Montserrat"/>
              </a:rPr>
              <a:t>SECCIONES DE VIALIDAD</a:t>
            </a:r>
            <a:endParaRPr lang="es-MX" sz="1411" dirty="0">
              <a:solidFill>
                <a:srgbClr val="74C4AE"/>
              </a:solidFill>
              <a:latin typeface="Montserra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CDB902C-6283-8124-823B-EE59E6AB412A}"/>
              </a:ext>
            </a:extLst>
          </p:cNvPr>
          <p:cNvSpPr txBox="1"/>
          <p:nvPr/>
        </p:nvSpPr>
        <p:spPr>
          <a:xfrm>
            <a:off x="349859" y="5621931"/>
            <a:ext cx="1069426" cy="273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176" dirty="0"/>
              <a:t>Estado Actual</a:t>
            </a:r>
            <a:endParaRPr lang="es-MX" sz="1058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36EC415-EA53-5BEE-00A9-51444B11C51E}"/>
              </a:ext>
            </a:extLst>
          </p:cNvPr>
          <p:cNvSpPr txBox="1"/>
          <p:nvPr/>
        </p:nvSpPr>
        <p:spPr>
          <a:xfrm>
            <a:off x="4850002" y="5621931"/>
            <a:ext cx="1069426" cy="273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176" dirty="0"/>
              <a:t>Propuesta</a:t>
            </a:r>
            <a:endParaRPr lang="es-MX" sz="1058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D8D4AA4-3347-F230-712B-C3A1102B87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22"/>
          <a:stretch/>
        </p:blipFill>
        <p:spPr>
          <a:xfrm>
            <a:off x="5194991" y="712747"/>
            <a:ext cx="2891267" cy="853797"/>
          </a:xfrm>
          <a:prstGeom prst="rect">
            <a:avLst/>
          </a:prstGeom>
        </p:spPr>
      </p:pic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49E783CC-4443-F25F-7037-77909C696902}"/>
              </a:ext>
            </a:extLst>
          </p:cNvPr>
          <p:cNvSpPr/>
          <p:nvPr/>
        </p:nvSpPr>
        <p:spPr>
          <a:xfrm rot="13500000">
            <a:off x="8187659" y="1392638"/>
            <a:ext cx="190675" cy="124763"/>
          </a:xfrm>
          <a:prstGeom prst="rightArrow">
            <a:avLst>
              <a:gd name="adj1" fmla="val 14947"/>
              <a:gd name="adj2" fmla="val 5540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79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C49F6C7-BD8C-C57D-A877-47F5B4582DE3}"/>
              </a:ext>
            </a:extLst>
          </p:cNvPr>
          <p:cNvSpPr txBox="1"/>
          <p:nvPr/>
        </p:nvSpPr>
        <p:spPr>
          <a:xfrm>
            <a:off x="8009638" y="1190831"/>
            <a:ext cx="462310" cy="277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5" b="1" dirty="0"/>
              <a:t>N</a:t>
            </a:r>
            <a:endParaRPr lang="es-MX" sz="1205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D7E8DD7-FF74-8BCD-B2BC-A4F74E1901CD}"/>
              </a:ext>
            </a:extLst>
          </p:cNvPr>
          <p:cNvSpPr txBox="1"/>
          <p:nvPr/>
        </p:nvSpPr>
        <p:spPr>
          <a:xfrm>
            <a:off x="5437181" y="1118450"/>
            <a:ext cx="1223259" cy="18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88" b="1" dirty="0"/>
              <a:t>AVENIDA INDEPENDENCIA</a:t>
            </a:r>
            <a:endParaRPr lang="es-MX" sz="588" b="1" dirty="0"/>
          </a:p>
        </p:txBody>
      </p:sp>
      <p:sp>
        <p:nvSpPr>
          <p:cNvPr id="15" name="Abrir corchete 14">
            <a:extLst>
              <a:ext uri="{FF2B5EF4-FFF2-40B4-BE49-F238E27FC236}">
                <a16:creationId xmlns:a16="http://schemas.microsoft.com/office/drawing/2014/main" id="{B480C155-3101-548B-9E6B-A9DF044E4F33}"/>
              </a:ext>
            </a:extLst>
          </p:cNvPr>
          <p:cNvSpPr/>
          <p:nvPr/>
        </p:nvSpPr>
        <p:spPr>
          <a:xfrm rot="10800000">
            <a:off x="6485175" y="964226"/>
            <a:ext cx="36257" cy="453210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sz="1058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4E64070-D099-1DF0-A1DD-A03363F17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709" y="2034866"/>
            <a:ext cx="4056433" cy="361980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027943F-DE3F-270F-F8D0-620EA9192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43" y="2059589"/>
            <a:ext cx="3968533" cy="3562342"/>
          </a:xfrm>
          <a:prstGeom prst="rect">
            <a:avLst/>
          </a:prstGeom>
        </p:spPr>
      </p:pic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09C361F1-AB94-687A-7743-ADB5A55918C1}"/>
              </a:ext>
            </a:extLst>
          </p:cNvPr>
          <p:cNvSpPr/>
          <p:nvPr/>
        </p:nvSpPr>
        <p:spPr>
          <a:xfrm>
            <a:off x="5204044" y="1164495"/>
            <a:ext cx="121858" cy="408582"/>
          </a:xfrm>
          <a:custGeom>
            <a:avLst/>
            <a:gdLst>
              <a:gd name="connsiteX0" fmla="*/ 207264 w 207264"/>
              <a:gd name="connsiteY0" fmla="*/ 0 h 694944"/>
              <a:gd name="connsiteX1" fmla="*/ 12192 w 207264"/>
              <a:gd name="connsiteY1" fmla="*/ 12192 h 694944"/>
              <a:gd name="connsiteX2" fmla="*/ 0 w 207264"/>
              <a:gd name="connsiteY2" fmla="*/ 694944 h 694944"/>
              <a:gd name="connsiteX3" fmla="*/ 207264 w 207264"/>
              <a:gd name="connsiteY3" fmla="*/ 694944 h 694944"/>
              <a:gd name="connsiteX4" fmla="*/ 207264 w 207264"/>
              <a:gd name="connsiteY4" fmla="*/ 0 h 694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264" h="694944">
                <a:moveTo>
                  <a:pt x="207264" y="0"/>
                </a:moveTo>
                <a:lnTo>
                  <a:pt x="12192" y="12192"/>
                </a:lnTo>
                <a:lnTo>
                  <a:pt x="0" y="694944"/>
                </a:lnTo>
                <a:lnTo>
                  <a:pt x="207264" y="694944"/>
                </a:lnTo>
                <a:lnTo>
                  <a:pt x="207264" y="0"/>
                </a:lnTo>
                <a:close/>
              </a:path>
            </a:pathLst>
          </a:custGeom>
          <a:solidFill>
            <a:srgbClr val="56D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8"/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A14D2BD2-97D1-A792-0FC2-980784986B23}"/>
              </a:ext>
            </a:extLst>
          </p:cNvPr>
          <p:cNvSpPr/>
          <p:nvPr/>
        </p:nvSpPr>
        <p:spPr>
          <a:xfrm>
            <a:off x="5634130" y="5164297"/>
            <a:ext cx="2358306" cy="50177"/>
          </a:xfrm>
          <a:custGeom>
            <a:avLst/>
            <a:gdLst>
              <a:gd name="connsiteX0" fmla="*/ 0 w 4011168"/>
              <a:gd name="connsiteY0" fmla="*/ 48768 h 85344"/>
              <a:gd name="connsiteX1" fmla="*/ 1243584 w 4011168"/>
              <a:gd name="connsiteY1" fmla="*/ 60960 h 85344"/>
              <a:gd name="connsiteX2" fmla="*/ 1243584 w 4011168"/>
              <a:gd name="connsiteY2" fmla="*/ 85344 h 85344"/>
              <a:gd name="connsiteX3" fmla="*/ 3206496 w 4011168"/>
              <a:gd name="connsiteY3" fmla="*/ 73152 h 85344"/>
              <a:gd name="connsiteX4" fmla="*/ 3206496 w 4011168"/>
              <a:gd name="connsiteY4" fmla="*/ 24384 h 85344"/>
              <a:gd name="connsiteX5" fmla="*/ 4011168 w 4011168"/>
              <a:gd name="connsiteY5" fmla="*/ 0 h 85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11168" h="85344">
                <a:moveTo>
                  <a:pt x="0" y="48768"/>
                </a:moveTo>
                <a:lnTo>
                  <a:pt x="1243584" y="60960"/>
                </a:lnTo>
                <a:lnTo>
                  <a:pt x="1243584" y="85344"/>
                </a:lnTo>
                <a:lnTo>
                  <a:pt x="3206496" y="73152"/>
                </a:lnTo>
                <a:lnTo>
                  <a:pt x="3206496" y="24384"/>
                </a:lnTo>
                <a:lnTo>
                  <a:pt x="4011168" y="0"/>
                </a:lnTo>
              </a:path>
            </a:pathLst>
          </a:custGeom>
          <a:noFill/>
          <a:ln w="57150">
            <a:solidFill>
              <a:srgbClr val="FF00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8"/>
          </a:p>
        </p:txBody>
      </p:sp>
    </p:spTree>
    <p:extLst>
      <p:ext uri="{BB962C8B-B14F-4D97-AF65-F5344CB8AC3E}">
        <p14:creationId xmlns:p14="http://schemas.microsoft.com/office/powerpoint/2010/main" val="30547354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02A5170-D56D-6861-F0E9-61536DB36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37005"/>
            <a:ext cx="9143999" cy="524463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2F07E40-6A45-CB85-8E29-D01E97DD27B5}"/>
              </a:ext>
            </a:extLst>
          </p:cNvPr>
          <p:cNvSpPr txBox="1"/>
          <p:nvPr/>
        </p:nvSpPr>
        <p:spPr>
          <a:xfrm>
            <a:off x="56540" y="569264"/>
            <a:ext cx="4724585" cy="513728"/>
          </a:xfrm>
          <a:prstGeom prst="rect">
            <a:avLst/>
          </a:prstGeom>
          <a:noFill/>
        </p:spPr>
        <p:txBody>
          <a:bodyPr wrap="square" lIns="78737" tIns="39369" rIns="78737" bIns="39369" rtlCol="0" anchor="t">
            <a:spAutoFit/>
          </a:bodyPr>
          <a:lstStyle/>
          <a:p>
            <a:r>
              <a:rPr lang="es-MX" sz="1411" b="1" dirty="0">
                <a:solidFill>
                  <a:srgbClr val="051329"/>
                </a:solidFill>
                <a:latin typeface="Montserrat"/>
              </a:rPr>
              <a:t>Intervención Andador Independencia - Emparan</a:t>
            </a:r>
          </a:p>
          <a:p>
            <a:r>
              <a:rPr lang="es-MX" sz="1411" dirty="0">
                <a:solidFill>
                  <a:srgbClr val="051329"/>
                </a:solidFill>
                <a:latin typeface="Montserrat"/>
              </a:rPr>
              <a:t>ESTADO ACTUAL</a:t>
            </a:r>
            <a:endParaRPr lang="es-MX" sz="1411" dirty="0">
              <a:solidFill>
                <a:srgbClr val="74C4AE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1854954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4B8FFE07-CF6F-B88A-6E19-52C24BF8F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00" y="594124"/>
            <a:ext cx="1499592" cy="825647"/>
          </a:xfrm>
          <a:prstGeom prst="rect">
            <a:avLst/>
          </a:prstGeom>
        </p:spPr>
      </p:pic>
      <p:sp>
        <p:nvSpPr>
          <p:cNvPr id="2" name="Forma libre: forma 1">
            <a:extLst>
              <a:ext uri="{FF2B5EF4-FFF2-40B4-BE49-F238E27FC236}">
                <a16:creationId xmlns:a16="http://schemas.microsoft.com/office/drawing/2014/main" id="{E8D68750-059A-6BE2-EB99-AFA0A07890C6}"/>
              </a:ext>
            </a:extLst>
          </p:cNvPr>
          <p:cNvSpPr/>
          <p:nvPr/>
        </p:nvSpPr>
        <p:spPr>
          <a:xfrm>
            <a:off x="6895716" y="741577"/>
            <a:ext cx="1232914" cy="193539"/>
          </a:xfrm>
          <a:custGeom>
            <a:avLst/>
            <a:gdLst>
              <a:gd name="connsiteX0" fmla="*/ 0 w 2097024"/>
              <a:gd name="connsiteY0" fmla="*/ 12192 h 329184"/>
              <a:gd name="connsiteX1" fmla="*/ 2084832 w 2097024"/>
              <a:gd name="connsiteY1" fmla="*/ 0 h 329184"/>
              <a:gd name="connsiteX2" fmla="*/ 2097024 w 2097024"/>
              <a:gd name="connsiteY2" fmla="*/ 256032 h 329184"/>
              <a:gd name="connsiteX3" fmla="*/ 0 w 2097024"/>
              <a:gd name="connsiteY3" fmla="*/ 329184 h 329184"/>
              <a:gd name="connsiteX4" fmla="*/ 0 w 2097024"/>
              <a:gd name="connsiteY4" fmla="*/ 12192 h 329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7024" h="329184">
                <a:moveTo>
                  <a:pt x="0" y="12192"/>
                </a:moveTo>
                <a:lnTo>
                  <a:pt x="2084832" y="0"/>
                </a:lnTo>
                <a:lnTo>
                  <a:pt x="2097024" y="256032"/>
                </a:lnTo>
                <a:lnTo>
                  <a:pt x="0" y="329184"/>
                </a:lnTo>
                <a:lnTo>
                  <a:pt x="0" y="12192"/>
                </a:lnTo>
                <a:close/>
              </a:path>
            </a:pathLst>
          </a:custGeom>
          <a:solidFill>
            <a:srgbClr val="56D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8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B486F3C-0D20-7E50-9FA8-2AD69C998A6C}"/>
              </a:ext>
            </a:extLst>
          </p:cNvPr>
          <p:cNvSpPr txBox="1"/>
          <p:nvPr/>
        </p:nvSpPr>
        <p:spPr>
          <a:xfrm>
            <a:off x="349859" y="5499022"/>
            <a:ext cx="1069426" cy="273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176" dirty="0"/>
              <a:t>Estado Actual</a:t>
            </a:r>
            <a:endParaRPr lang="es-MX" sz="1058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2F4ACA0-71EF-809C-C9B5-90D07125B8FF}"/>
              </a:ext>
            </a:extLst>
          </p:cNvPr>
          <p:cNvSpPr txBox="1"/>
          <p:nvPr/>
        </p:nvSpPr>
        <p:spPr>
          <a:xfrm>
            <a:off x="4850002" y="5499022"/>
            <a:ext cx="1069426" cy="273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176" dirty="0"/>
              <a:t>Propuesta</a:t>
            </a:r>
            <a:endParaRPr lang="es-MX" sz="1058" dirty="0"/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A4A64A3A-9E9B-3795-1038-E1DE61B44B68}"/>
              </a:ext>
            </a:extLst>
          </p:cNvPr>
          <p:cNvSpPr/>
          <p:nvPr/>
        </p:nvSpPr>
        <p:spPr>
          <a:xfrm rot="18880484">
            <a:off x="8371996" y="1286247"/>
            <a:ext cx="190675" cy="124763"/>
          </a:xfrm>
          <a:prstGeom prst="rightArrow">
            <a:avLst>
              <a:gd name="adj1" fmla="val 14947"/>
              <a:gd name="adj2" fmla="val 5540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79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9B93484-08DD-2D1D-F488-F9311824739D}"/>
              </a:ext>
            </a:extLst>
          </p:cNvPr>
          <p:cNvSpPr txBox="1"/>
          <p:nvPr/>
        </p:nvSpPr>
        <p:spPr>
          <a:xfrm>
            <a:off x="8488712" y="1083607"/>
            <a:ext cx="462310" cy="277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5" b="1" dirty="0"/>
              <a:t>N</a:t>
            </a:r>
            <a:endParaRPr lang="es-MX" sz="1205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474605A-3A98-53C8-908E-91BDB0DE7392}"/>
              </a:ext>
            </a:extLst>
          </p:cNvPr>
          <p:cNvSpPr txBox="1"/>
          <p:nvPr/>
        </p:nvSpPr>
        <p:spPr>
          <a:xfrm>
            <a:off x="7355465" y="737331"/>
            <a:ext cx="1223259" cy="18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88" b="1" dirty="0"/>
              <a:t>EMPARAN</a:t>
            </a:r>
            <a:endParaRPr lang="es-MX" sz="588" b="1" dirty="0"/>
          </a:p>
        </p:txBody>
      </p:sp>
      <p:sp>
        <p:nvSpPr>
          <p:cNvPr id="17" name="Abrir corchete 16">
            <a:extLst>
              <a:ext uri="{FF2B5EF4-FFF2-40B4-BE49-F238E27FC236}">
                <a16:creationId xmlns:a16="http://schemas.microsoft.com/office/drawing/2014/main" id="{3D1EADFC-1927-3E57-2439-2FF838092E41}"/>
              </a:ext>
            </a:extLst>
          </p:cNvPr>
          <p:cNvSpPr/>
          <p:nvPr/>
        </p:nvSpPr>
        <p:spPr>
          <a:xfrm>
            <a:off x="7739593" y="629846"/>
            <a:ext cx="36257" cy="453210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sz="1058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22577D-8D3C-98CA-43B2-687C9E2FEBBB}"/>
              </a:ext>
            </a:extLst>
          </p:cNvPr>
          <p:cNvSpPr txBox="1"/>
          <p:nvPr/>
        </p:nvSpPr>
        <p:spPr>
          <a:xfrm>
            <a:off x="56540" y="569264"/>
            <a:ext cx="4724585" cy="513728"/>
          </a:xfrm>
          <a:prstGeom prst="rect">
            <a:avLst/>
          </a:prstGeom>
          <a:noFill/>
        </p:spPr>
        <p:txBody>
          <a:bodyPr wrap="square" lIns="78737" tIns="39369" rIns="78737" bIns="39369" rtlCol="0" anchor="t">
            <a:spAutoFit/>
          </a:bodyPr>
          <a:lstStyle/>
          <a:p>
            <a:r>
              <a:rPr lang="es-MX" sz="1411" b="1" dirty="0">
                <a:solidFill>
                  <a:srgbClr val="051329"/>
                </a:solidFill>
                <a:latin typeface="Montserrat"/>
              </a:rPr>
              <a:t>Intervención andador Independencia - Emparan</a:t>
            </a:r>
          </a:p>
          <a:p>
            <a:r>
              <a:rPr lang="es-MX" sz="1411" dirty="0">
                <a:solidFill>
                  <a:srgbClr val="051329"/>
                </a:solidFill>
                <a:latin typeface="Montserrat"/>
              </a:rPr>
              <a:t>SECCIONES DE VIALIDAD</a:t>
            </a:r>
            <a:endParaRPr lang="es-MX" sz="1411" dirty="0">
              <a:solidFill>
                <a:srgbClr val="74C4AE"/>
              </a:solidFill>
              <a:latin typeface="Montserrat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29BDDBA-7F05-08F9-91F7-7CDCC5FA39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8"/>
          <a:stretch/>
        </p:blipFill>
        <p:spPr>
          <a:xfrm>
            <a:off x="4850003" y="2490594"/>
            <a:ext cx="3955316" cy="2953259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1C74081A-9D65-9161-C2AE-D5D05C4560EB}"/>
              </a:ext>
            </a:extLst>
          </p:cNvPr>
          <p:cNvSpPr txBox="1"/>
          <p:nvPr/>
        </p:nvSpPr>
        <p:spPr>
          <a:xfrm>
            <a:off x="7435157" y="2600482"/>
            <a:ext cx="794443" cy="191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4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AMPLIACIÓN</a:t>
            </a:r>
            <a:endParaRPr lang="es-MX" sz="647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53F9747-8BC6-4A7F-3738-A4A7503F2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82" y="2397410"/>
            <a:ext cx="3894390" cy="3066732"/>
          </a:xfrm>
          <a:prstGeom prst="rect">
            <a:avLst/>
          </a:prstGeom>
        </p:spPr>
      </p:pic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40E2856F-E28A-9F0B-F2CD-5FD03108E328}"/>
              </a:ext>
            </a:extLst>
          </p:cNvPr>
          <p:cNvSpPr/>
          <p:nvPr/>
        </p:nvSpPr>
        <p:spPr>
          <a:xfrm>
            <a:off x="5540945" y="4877573"/>
            <a:ext cx="2594854" cy="64513"/>
          </a:xfrm>
          <a:custGeom>
            <a:avLst/>
            <a:gdLst>
              <a:gd name="connsiteX0" fmla="*/ 0 w 4413504"/>
              <a:gd name="connsiteY0" fmla="*/ 0 h 109728"/>
              <a:gd name="connsiteX1" fmla="*/ 670560 w 4413504"/>
              <a:gd name="connsiteY1" fmla="*/ 0 h 109728"/>
              <a:gd name="connsiteX2" fmla="*/ 670560 w 4413504"/>
              <a:gd name="connsiteY2" fmla="*/ 109728 h 109728"/>
              <a:gd name="connsiteX3" fmla="*/ 3072384 w 4413504"/>
              <a:gd name="connsiteY3" fmla="*/ 109728 h 109728"/>
              <a:gd name="connsiteX4" fmla="*/ 3072384 w 4413504"/>
              <a:gd name="connsiteY4" fmla="*/ 12192 h 109728"/>
              <a:gd name="connsiteX5" fmla="*/ 4413504 w 4413504"/>
              <a:gd name="connsiteY5" fmla="*/ 12192 h 109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3504" h="109728">
                <a:moveTo>
                  <a:pt x="0" y="0"/>
                </a:moveTo>
                <a:lnTo>
                  <a:pt x="670560" y="0"/>
                </a:lnTo>
                <a:lnTo>
                  <a:pt x="670560" y="109728"/>
                </a:lnTo>
                <a:lnTo>
                  <a:pt x="3072384" y="109728"/>
                </a:lnTo>
                <a:lnTo>
                  <a:pt x="3072384" y="12192"/>
                </a:lnTo>
                <a:lnTo>
                  <a:pt x="4413504" y="12192"/>
                </a:lnTo>
              </a:path>
            </a:pathLst>
          </a:custGeom>
          <a:noFill/>
          <a:ln w="57150">
            <a:solidFill>
              <a:srgbClr val="FF00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8"/>
          </a:p>
        </p:txBody>
      </p:sp>
    </p:spTree>
    <p:extLst>
      <p:ext uri="{BB962C8B-B14F-4D97-AF65-F5344CB8AC3E}">
        <p14:creationId xmlns:p14="http://schemas.microsoft.com/office/powerpoint/2010/main" val="25721652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3693917-1860-7B4F-1EAD-6B3C958AF77A}"/>
              </a:ext>
            </a:extLst>
          </p:cNvPr>
          <p:cNvSpPr txBox="1"/>
          <p:nvPr/>
        </p:nvSpPr>
        <p:spPr>
          <a:xfrm>
            <a:off x="383408" y="848921"/>
            <a:ext cx="4820636" cy="960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52" b="1" dirty="0">
                <a:solidFill>
                  <a:srgbClr val="6984EB"/>
                </a:solidFill>
                <a:latin typeface="Montserrat" panose="00000500000000000000" pitchFamily="2" charset="0"/>
              </a:rPr>
              <a:t>INTERVENCIÓN 01</a:t>
            </a:r>
          </a:p>
          <a:p>
            <a:r>
              <a:rPr lang="es-MX" sz="1646" dirty="0">
                <a:solidFill>
                  <a:srgbClr val="051329"/>
                </a:solidFill>
                <a:latin typeface="Montserrat" panose="00000500000000000000" pitchFamily="2" charset="0"/>
              </a:rPr>
              <a:t>Andador Ciriaco Vázquez -Portales de Lerdo</a:t>
            </a:r>
          </a:p>
          <a:p>
            <a:r>
              <a:rPr lang="es-MX" sz="1646" dirty="0">
                <a:solidFill>
                  <a:srgbClr val="051329"/>
                </a:solidFill>
                <a:latin typeface="Montserrat" panose="00000500000000000000" pitchFamily="2" charset="0"/>
              </a:rPr>
              <a:t>Semipeatonal</a:t>
            </a:r>
          </a:p>
        </p:txBody>
      </p:sp>
    </p:spTree>
    <p:extLst>
      <p:ext uri="{BB962C8B-B14F-4D97-AF65-F5344CB8AC3E}">
        <p14:creationId xmlns:p14="http://schemas.microsoft.com/office/powerpoint/2010/main" val="9447201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agen 95">
            <a:extLst>
              <a:ext uri="{FF2B5EF4-FFF2-40B4-BE49-F238E27FC236}">
                <a16:creationId xmlns:a16="http://schemas.microsoft.com/office/drawing/2014/main" id="{7C09F5A1-271D-FA91-5C44-DA9BE7DFE7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4" t="13916" r="8895" b="15595"/>
          <a:stretch/>
        </p:blipFill>
        <p:spPr>
          <a:xfrm>
            <a:off x="161880" y="1129998"/>
            <a:ext cx="3805974" cy="2568177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EA753B08-CB41-1775-900D-711CA3E6B83A}"/>
              </a:ext>
            </a:extLst>
          </p:cNvPr>
          <p:cNvSpPr txBox="1"/>
          <p:nvPr/>
        </p:nvSpPr>
        <p:spPr>
          <a:xfrm>
            <a:off x="56541" y="569263"/>
            <a:ext cx="3405458" cy="947950"/>
          </a:xfrm>
          <a:prstGeom prst="rect">
            <a:avLst/>
          </a:prstGeom>
          <a:noFill/>
        </p:spPr>
        <p:txBody>
          <a:bodyPr wrap="square" lIns="78737" tIns="39369" rIns="78737" bIns="39369" rtlCol="0" anchor="t">
            <a:spAutoFit/>
          </a:bodyPr>
          <a:lstStyle/>
          <a:p>
            <a:r>
              <a:rPr lang="es-MX" sz="1411" b="1" dirty="0">
                <a:solidFill>
                  <a:srgbClr val="051329"/>
                </a:solidFill>
                <a:latin typeface="Montserrat"/>
              </a:rPr>
              <a:t>Intervención Andador Lerdo</a:t>
            </a:r>
          </a:p>
          <a:p>
            <a:r>
              <a:rPr lang="es-MX" sz="1411" dirty="0">
                <a:solidFill>
                  <a:srgbClr val="051329"/>
                </a:solidFill>
                <a:latin typeface="Montserrat"/>
              </a:rPr>
              <a:t>ESTRATEGIA Y ACCIONES</a:t>
            </a:r>
            <a:endParaRPr lang="es-MX" sz="1411" dirty="0">
              <a:solidFill>
                <a:srgbClr val="74C4AE"/>
              </a:solidFill>
              <a:latin typeface="Montserrat"/>
            </a:endParaRPr>
          </a:p>
          <a:p>
            <a:endParaRPr lang="es-MX" sz="1411" dirty="0">
              <a:solidFill>
                <a:srgbClr val="74C4AE"/>
              </a:solidFill>
              <a:latin typeface="Montserrat"/>
            </a:endParaRPr>
          </a:p>
          <a:p>
            <a:endParaRPr lang="es-MX" sz="1411" b="1" dirty="0">
              <a:solidFill>
                <a:srgbClr val="74C4AE"/>
              </a:solidFill>
              <a:latin typeface="Montserrat"/>
            </a:endParaRP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CFA82BF1-DBA9-0EAC-9DD2-3193183B5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0" y="3839223"/>
            <a:ext cx="2636626" cy="1977470"/>
          </a:xfrm>
          <a:prstGeom prst="rect">
            <a:avLst/>
          </a:prstGeom>
        </p:spPr>
      </p:pic>
      <p:grpSp>
        <p:nvGrpSpPr>
          <p:cNvPr id="51" name="Grupo 50">
            <a:extLst>
              <a:ext uri="{FF2B5EF4-FFF2-40B4-BE49-F238E27FC236}">
                <a16:creationId xmlns:a16="http://schemas.microsoft.com/office/drawing/2014/main" id="{BA621696-F39E-503A-1E9D-B09A26553127}"/>
              </a:ext>
            </a:extLst>
          </p:cNvPr>
          <p:cNvGrpSpPr/>
          <p:nvPr/>
        </p:nvGrpSpPr>
        <p:grpSpPr>
          <a:xfrm>
            <a:off x="681869" y="2777358"/>
            <a:ext cx="187026" cy="277768"/>
            <a:chOff x="1149292" y="2298244"/>
            <a:chExt cx="223277" cy="331608"/>
          </a:xfrm>
        </p:grpSpPr>
        <p:sp>
          <p:nvSpPr>
            <p:cNvPr id="64" name="Elipse 63">
              <a:extLst>
                <a:ext uri="{FF2B5EF4-FFF2-40B4-BE49-F238E27FC236}">
                  <a16:creationId xmlns:a16="http://schemas.microsoft.com/office/drawing/2014/main" id="{F2987C03-D156-6836-BDE5-D0219CB2DC8C}"/>
                </a:ext>
              </a:extLst>
            </p:cNvPr>
            <p:cNvSpPr/>
            <p:nvPr/>
          </p:nvSpPr>
          <p:spPr>
            <a:xfrm>
              <a:off x="1149292" y="2336334"/>
              <a:ext cx="222308" cy="2223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79" dirty="0"/>
            </a:p>
          </p:txBody>
        </p: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C5E40D2C-560E-EB1B-3686-8396BE145674}"/>
                </a:ext>
              </a:extLst>
            </p:cNvPr>
            <p:cNvSpPr txBox="1"/>
            <p:nvPr/>
          </p:nvSpPr>
          <p:spPr>
            <a:xfrm>
              <a:off x="1150263" y="2298244"/>
              <a:ext cx="222306" cy="331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5" b="1" dirty="0"/>
                <a:t>1</a:t>
              </a:r>
              <a:endParaRPr lang="es-MX" sz="1205" b="1" dirty="0"/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8536B658-E466-357A-AD81-D9841205A959}"/>
              </a:ext>
            </a:extLst>
          </p:cNvPr>
          <p:cNvGrpSpPr/>
          <p:nvPr/>
        </p:nvGrpSpPr>
        <p:grpSpPr>
          <a:xfrm>
            <a:off x="936509" y="3336452"/>
            <a:ext cx="186640" cy="277768"/>
            <a:chOff x="1148784" y="2299722"/>
            <a:chExt cx="222816" cy="331607"/>
          </a:xfrm>
        </p:grpSpPr>
        <p:sp>
          <p:nvSpPr>
            <p:cNvPr id="62" name="Elipse 61">
              <a:extLst>
                <a:ext uri="{FF2B5EF4-FFF2-40B4-BE49-F238E27FC236}">
                  <a16:creationId xmlns:a16="http://schemas.microsoft.com/office/drawing/2014/main" id="{06AD01C1-04E8-E566-3F1A-85C9CB447C20}"/>
                </a:ext>
              </a:extLst>
            </p:cNvPr>
            <p:cNvSpPr/>
            <p:nvPr/>
          </p:nvSpPr>
          <p:spPr>
            <a:xfrm>
              <a:off x="1149292" y="2336334"/>
              <a:ext cx="222308" cy="2223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79"/>
            </a:p>
          </p:txBody>
        </p:sp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id="{76756A61-F69E-430E-5CF7-DE5B94E903D6}"/>
                </a:ext>
              </a:extLst>
            </p:cNvPr>
            <p:cNvSpPr txBox="1"/>
            <p:nvPr/>
          </p:nvSpPr>
          <p:spPr>
            <a:xfrm>
              <a:off x="1148784" y="2299722"/>
              <a:ext cx="222309" cy="331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5" b="1" dirty="0"/>
                <a:t>2</a:t>
              </a:r>
              <a:endParaRPr lang="es-MX" sz="1205" b="1" dirty="0"/>
            </a:p>
          </p:txBody>
        </p: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055A5DA0-102E-22FD-94A8-844B61639D50}"/>
              </a:ext>
            </a:extLst>
          </p:cNvPr>
          <p:cNvGrpSpPr/>
          <p:nvPr/>
        </p:nvGrpSpPr>
        <p:grpSpPr>
          <a:xfrm>
            <a:off x="3301204" y="1824890"/>
            <a:ext cx="187026" cy="277768"/>
            <a:chOff x="1321193" y="2309704"/>
            <a:chExt cx="223277" cy="331608"/>
          </a:xfrm>
        </p:grpSpPr>
        <p:sp>
          <p:nvSpPr>
            <p:cNvPr id="60" name="Elipse 59">
              <a:extLst>
                <a:ext uri="{FF2B5EF4-FFF2-40B4-BE49-F238E27FC236}">
                  <a16:creationId xmlns:a16="http://schemas.microsoft.com/office/drawing/2014/main" id="{232016C2-935C-313D-D4E8-515E4DC21BDB}"/>
                </a:ext>
              </a:extLst>
            </p:cNvPr>
            <p:cNvSpPr/>
            <p:nvPr/>
          </p:nvSpPr>
          <p:spPr>
            <a:xfrm>
              <a:off x="1321193" y="2347794"/>
              <a:ext cx="222306" cy="2223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79"/>
            </a:p>
          </p:txBody>
        </p:sp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id="{66CFF4B0-5706-6FCA-1D8F-086E2338C303}"/>
                </a:ext>
              </a:extLst>
            </p:cNvPr>
            <p:cNvSpPr txBox="1"/>
            <p:nvPr/>
          </p:nvSpPr>
          <p:spPr>
            <a:xfrm>
              <a:off x="1322162" y="2309704"/>
              <a:ext cx="222308" cy="331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5" b="1" dirty="0"/>
                <a:t>3</a:t>
              </a:r>
              <a:endParaRPr lang="es-MX" sz="1205" b="1" dirty="0"/>
            </a:p>
          </p:txBody>
        </p:sp>
      </p:grpSp>
      <p:grpSp>
        <p:nvGrpSpPr>
          <p:cNvPr id="54" name="Grupo 53">
            <a:extLst>
              <a:ext uri="{FF2B5EF4-FFF2-40B4-BE49-F238E27FC236}">
                <a16:creationId xmlns:a16="http://schemas.microsoft.com/office/drawing/2014/main" id="{3423DAFF-5A7E-5C1C-A3A3-95704E3B75CB}"/>
              </a:ext>
            </a:extLst>
          </p:cNvPr>
          <p:cNvGrpSpPr/>
          <p:nvPr/>
        </p:nvGrpSpPr>
        <p:grpSpPr>
          <a:xfrm>
            <a:off x="3546964" y="1551357"/>
            <a:ext cx="194004" cy="277768"/>
            <a:chOff x="1139992" y="2290931"/>
            <a:chExt cx="231608" cy="331609"/>
          </a:xfrm>
        </p:grpSpPr>
        <p:sp>
          <p:nvSpPr>
            <p:cNvPr id="58" name="Elipse 57">
              <a:extLst>
                <a:ext uri="{FF2B5EF4-FFF2-40B4-BE49-F238E27FC236}">
                  <a16:creationId xmlns:a16="http://schemas.microsoft.com/office/drawing/2014/main" id="{B08128A1-4B92-4699-490E-3A8AFDF77AF4}"/>
                </a:ext>
              </a:extLst>
            </p:cNvPr>
            <p:cNvSpPr/>
            <p:nvPr/>
          </p:nvSpPr>
          <p:spPr>
            <a:xfrm>
              <a:off x="1149292" y="2336334"/>
              <a:ext cx="222308" cy="2223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79"/>
            </a:p>
          </p:txBody>
        </p:sp>
        <p:sp>
          <p:nvSpPr>
            <p:cNvPr id="59" name="CuadroTexto 58">
              <a:extLst>
                <a:ext uri="{FF2B5EF4-FFF2-40B4-BE49-F238E27FC236}">
                  <a16:creationId xmlns:a16="http://schemas.microsoft.com/office/drawing/2014/main" id="{019E8B0D-EDF9-FEF6-B8E0-A9434D33311C}"/>
                </a:ext>
              </a:extLst>
            </p:cNvPr>
            <p:cNvSpPr txBox="1"/>
            <p:nvPr/>
          </p:nvSpPr>
          <p:spPr>
            <a:xfrm>
              <a:off x="1139992" y="2290931"/>
              <a:ext cx="222309" cy="331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5" b="1" dirty="0"/>
                <a:t>4</a:t>
              </a:r>
              <a:endParaRPr lang="es-MX" sz="1205" b="1" dirty="0"/>
            </a:p>
          </p:txBody>
        </p:sp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id="{6C50C798-63A3-C732-D3EC-9DF681CA2689}"/>
              </a:ext>
            </a:extLst>
          </p:cNvPr>
          <p:cNvGrpSpPr/>
          <p:nvPr/>
        </p:nvGrpSpPr>
        <p:grpSpPr>
          <a:xfrm>
            <a:off x="3224218" y="1307967"/>
            <a:ext cx="195629" cy="277768"/>
            <a:chOff x="1149292" y="2307036"/>
            <a:chExt cx="233548" cy="331608"/>
          </a:xfrm>
        </p:grpSpPr>
        <p:sp>
          <p:nvSpPr>
            <p:cNvPr id="56" name="Elipse 55">
              <a:extLst>
                <a:ext uri="{FF2B5EF4-FFF2-40B4-BE49-F238E27FC236}">
                  <a16:creationId xmlns:a16="http://schemas.microsoft.com/office/drawing/2014/main" id="{2868873F-A5B4-52E2-2EEB-C8903F09163F}"/>
                </a:ext>
              </a:extLst>
            </p:cNvPr>
            <p:cNvSpPr/>
            <p:nvPr/>
          </p:nvSpPr>
          <p:spPr>
            <a:xfrm>
              <a:off x="1149292" y="2336334"/>
              <a:ext cx="222308" cy="2223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79"/>
            </a:p>
          </p:txBody>
        </p:sp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B14FDE7F-09CB-95DF-7F4C-C5524803B66A}"/>
                </a:ext>
              </a:extLst>
            </p:cNvPr>
            <p:cNvSpPr txBox="1"/>
            <p:nvPr/>
          </p:nvSpPr>
          <p:spPr>
            <a:xfrm>
              <a:off x="1160532" y="2307036"/>
              <a:ext cx="222308" cy="331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5" b="1" dirty="0"/>
                <a:t>5</a:t>
              </a:r>
              <a:endParaRPr lang="es-MX" sz="1205" b="1" dirty="0"/>
            </a:p>
          </p:txBody>
        </p:sp>
      </p:grpSp>
      <p:pic>
        <p:nvPicPr>
          <p:cNvPr id="66" name="Imagen 65">
            <a:extLst>
              <a:ext uri="{FF2B5EF4-FFF2-40B4-BE49-F238E27FC236}">
                <a16:creationId xmlns:a16="http://schemas.microsoft.com/office/drawing/2014/main" id="{7359B19E-2AC7-CEB8-DF49-DD617BFF4B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7" r="16964"/>
          <a:stretch/>
        </p:blipFill>
        <p:spPr>
          <a:xfrm>
            <a:off x="4148076" y="1119284"/>
            <a:ext cx="2453055" cy="1944748"/>
          </a:xfrm>
          <a:prstGeom prst="rect">
            <a:avLst/>
          </a:prstGeom>
        </p:spPr>
      </p:pic>
      <p:grpSp>
        <p:nvGrpSpPr>
          <p:cNvPr id="67" name="Grupo 66">
            <a:extLst>
              <a:ext uri="{FF2B5EF4-FFF2-40B4-BE49-F238E27FC236}">
                <a16:creationId xmlns:a16="http://schemas.microsoft.com/office/drawing/2014/main" id="{45E63D57-B5AE-F4D0-818C-B862EA7C9010}"/>
              </a:ext>
            </a:extLst>
          </p:cNvPr>
          <p:cNvGrpSpPr/>
          <p:nvPr/>
        </p:nvGrpSpPr>
        <p:grpSpPr>
          <a:xfrm>
            <a:off x="4148071" y="3169860"/>
            <a:ext cx="195460" cy="277768"/>
            <a:chOff x="1149292" y="2312470"/>
            <a:chExt cx="226995" cy="322581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06018BD5-F585-53C9-8A3A-591798342F56}"/>
                </a:ext>
              </a:extLst>
            </p:cNvPr>
            <p:cNvSpPr/>
            <p:nvPr/>
          </p:nvSpPr>
          <p:spPr>
            <a:xfrm>
              <a:off x="1149292" y="2336334"/>
              <a:ext cx="222308" cy="2223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79"/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7BF11599-985F-1D46-A4A1-1173D5DCF1F1}"/>
                </a:ext>
              </a:extLst>
            </p:cNvPr>
            <p:cNvSpPr txBox="1"/>
            <p:nvPr/>
          </p:nvSpPr>
          <p:spPr>
            <a:xfrm>
              <a:off x="1153979" y="2312470"/>
              <a:ext cx="222308" cy="322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5" b="1" dirty="0"/>
                <a:t>1</a:t>
              </a:r>
              <a:endParaRPr lang="es-MX" sz="1205" b="1" dirty="0"/>
            </a:p>
          </p:txBody>
        </p:sp>
      </p:grpSp>
      <p:sp>
        <p:nvSpPr>
          <p:cNvPr id="70" name="CuadroTexto 69">
            <a:extLst>
              <a:ext uri="{FF2B5EF4-FFF2-40B4-BE49-F238E27FC236}">
                <a16:creationId xmlns:a16="http://schemas.microsoft.com/office/drawing/2014/main" id="{952763F0-A89F-2E7E-1E94-5EBCB74E16FA}"/>
              </a:ext>
            </a:extLst>
          </p:cNvPr>
          <p:cNvSpPr txBox="1"/>
          <p:nvPr/>
        </p:nvSpPr>
        <p:spPr>
          <a:xfrm>
            <a:off x="4339500" y="3128422"/>
            <a:ext cx="2261630" cy="38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947" dirty="0"/>
              <a:t>Parque Ciriaco Vázquez y Escuela Francisco Javier Clavijero</a:t>
            </a:r>
            <a:endParaRPr lang="es-MX" sz="861" dirty="0"/>
          </a:p>
        </p:txBody>
      </p:sp>
      <p:grpSp>
        <p:nvGrpSpPr>
          <p:cNvPr id="71" name="Grupo 70">
            <a:extLst>
              <a:ext uri="{FF2B5EF4-FFF2-40B4-BE49-F238E27FC236}">
                <a16:creationId xmlns:a16="http://schemas.microsoft.com/office/drawing/2014/main" id="{38386B6D-38CA-EC57-BDA1-52C943778A4D}"/>
              </a:ext>
            </a:extLst>
          </p:cNvPr>
          <p:cNvGrpSpPr/>
          <p:nvPr/>
        </p:nvGrpSpPr>
        <p:grpSpPr>
          <a:xfrm>
            <a:off x="6886090" y="3123590"/>
            <a:ext cx="195460" cy="277768"/>
            <a:chOff x="1149292" y="2312470"/>
            <a:chExt cx="226995" cy="322581"/>
          </a:xfrm>
        </p:grpSpPr>
        <p:sp>
          <p:nvSpPr>
            <p:cNvPr id="72" name="Elipse 71">
              <a:extLst>
                <a:ext uri="{FF2B5EF4-FFF2-40B4-BE49-F238E27FC236}">
                  <a16:creationId xmlns:a16="http://schemas.microsoft.com/office/drawing/2014/main" id="{AE4F9960-F20A-27C5-FA33-480872AE2BE2}"/>
                </a:ext>
              </a:extLst>
            </p:cNvPr>
            <p:cNvSpPr/>
            <p:nvPr/>
          </p:nvSpPr>
          <p:spPr>
            <a:xfrm>
              <a:off x="1149292" y="2336334"/>
              <a:ext cx="222308" cy="2223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79"/>
            </a:p>
          </p:txBody>
        </p:sp>
        <p:sp>
          <p:nvSpPr>
            <p:cNvPr id="73" name="CuadroTexto 72">
              <a:extLst>
                <a:ext uri="{FF2B5EF4-FFF2-40B4-BE49-F238E27FC236}">
                  <a16:creationId xmlns:a16="http://schemas.microsoft.com/office/drawing/2014/main" id="{94F1CE40-18CD-90D0-2E2F-00B6511D22D8}"/>
                </a:ext>
              </a:extLst>
            </p:cNvPr>
            <p:cNvSpPr txBox="1"/>
            <p:nvPr/>
          </p:nvSpPr>
          <p:spPr>
            <a:xfrm>
              <a:off x="1153979" y="2312470"/>
              <a:ext cx="222308" cy="322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5" b="1" dirty="0"/>
                <a:t>2</a:t>
              </a:r>
              <a:endParaRPr lang="es-MX" sz="1205" b="1" dirty="0"/>
            </a:p>
          </p:txBody>
        </p:sp>
      </p:grpSp>
      <p:sp>
        <p:nvSpPr>
          <p:cNvPr id="74" name="CuadroTexto 73">
            <a:extLst>
              <a:ext uri="{FF2B5EF4-FFF2-40B4-BE49-F238E27FC236}">
                <a16:creationId xmlns:a16="http://schemas.microsoft.com/office/drawing/2014/main" id="{C11A40E9-17C1-0B59-3E5C-2171245D9289}"/>
              </a:ext>
            </a:extLst>
          </p:cNvPr>
          <p:cNvSpPr txBox="1"/>
          <p:nvPr/>
        </p:nvSpPr>
        <p:spPr>
          <a:xfrm>
            <a:off x="7077514" y="3137494"/>
            <a:ext cx="1802470" cy="238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947" dirty="0"/>
              <a:t>Fábrica “La Prueba”</a:t>
            </a:r>
            <a:endParaRPr lang="es-MX" sz="861" b="1" dirty="0">
              <a:solidFill>
                <a:srgbClr val="FF0000"/>
              </a:solidFill>
            </a:endParaRPr>
          </a:p>
        </p:txBody>
      </p:sp>
      <p:pic>
        <p:nvPicPr>
          <p:cNvPr id="75" name="Imagen 74">
            <a:extLst>
              <a:ext uri="{FF2B5EF4-FFF2-40B4-BE49-F238E27FC236}">
                <a16:creationId xmlns:a16="http://schemas.microsoft.com/office/drawing/2014/main" id="{531C8903-F99C-D11E-7EAF-80E47BE80E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17" r="21249"/>
          <a:stretch/>
        </p:blipFill>
        <p:spPr>
          <a:xfrm>
            <a:off x="6878390" y="1119284"/>
            <a:ext cx="2001595" cy="1940630"/>
          </a:xfrm>
          <a:prstGeom prst="rect">
            <a:avLst/>
          </a:prstGeom>
        </p:spPr>
      </p:pic>
      <p:grpSp>
        <p:nvGrpSpPr>
          <p:cNvPr id="76" name="Grupo 75">
            <a:extLst>
              <a:ext uri="{FF2B5EF4-FFF2-40B4-BE49-F238E27FC236}">
                <a16:creationId xmlns:a16="http://schemas.microsoft.com/office/drawing/2014/main" id="{F69AF43B-A34E-FC58-7716-E2612E4C33D5}"/>
              </a:ext>
            </a:extLst>
          </p:cNvPr>
          <p:cNvGrpSpPr/>
          <p:nvPr/>
        </p:nvGrpSpPr>
        <p:grpSpPr>
          <a:xfrm>
            <a:off x="179935" y="5858367"/>
            <a:ext cx="195460" cy="277768"/>
            <a:chOff x="1149292" y="2312470"/>
            <a:chExt cx="226995" cy="322581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0AC35E22-54F3-455F-B865-19C7211C5125}"/>
                </a:ext>
              </a:extLst>
            </p:cNvPr>
            <p:cNvSpPr/>
            <p:nvPr/>
          </p:nvSpPr>
          <p:spPr>
            <a:xfrm>
              <a:off x="1149292" y="2336334"/>
              <a:ext cx="222308" cy="2223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79"/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B17D7EBD-E1EF-F3CD-78A2-C01F0FA7481A}"/>
                </a:ext>
              </a:extLst>
            </p:cNvPr>
            <p:cNvSpPr txBox="1"/>
            <p:nvPr/>
          </p:nvSpPr>
          <p:spPr>
            <a:xfrm>
              <a:off x="1153979" y="2312470"/>
              <a:ext cx="222308" cy="322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5" b="1" dirty="0"/>
                <a:t>3</a:t>
              </a:r>
              <a:endParaRPr lang="es-MX" sz="1205" b="1" dirty="0"/>
            </a:p>
          </p:txBody>
        </p:sp>
      </p:grpSp>
      <p:sp>
        <p:nvSpPr>
          <p:cNvPr id="79" name="CuadroTexto 78">
            <a:extLst>
              <a:ext uri="{FF2B5EF4-FFF2-40B4-BE49-F238E27FC236}">
                <a16:creationId xmlns:a16="http://schemas.microsoft.com/office/drawing/2014/main" id="{FD508329-8B52-DDB1-A3FA-6ACFF44B186F}"/>
              </a:ext>
            </a:extLst>
          </p:cNvPr>
          <p:cNvSpPr txBox="1"/>
          <p:nvPr/>
        </p:nvSpPr>
        <p:spPr>
          <a:xfrm>
            <a:off x="371363" y="5862372"/>
            <a:ext cx="517399" cy="238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947" dirty="0"/>
              <a:t>Zócalo</a:t>
            </a:r>
            <a:endParaRPr lang="es-MX" sz="861" dirty="0"/>
          </a:p>
        </p:txBody>
      </p:sp>
      <p:pic>
        <p:nvPicPr>
          <p:cNvPr id="80" name="Picture 2" descr="En palacio municipal de Veracruz hacen primeros cambios en la dirección de  Comercio; entra un priista - Diario de Xalapa | Noticias Locales,  Policiacas, sobre México, Veracruz, y el Mundo">
            <a:extLst>
              <a:ext uri="{FF2B5EF4-FFF2-40B4-BE49-F238E27FC236}">
                <a16:creationId xmlns:a16="http://schemas.microsoft.com/office/drawing/2014/main" id="{3D982903-1D3A-4E16-2239-A479920BD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4" r="7623"/>
          <a:stretch/>
        </p:blipFill>
        <p:spPr bwMode="auto">
          <a:xfrm>
            <a:off x="3090695" y="3835232"/>
            <a:ext cx="2636626" cy="196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" name="Grupo 80">
            <a:extLst>
              <a:ext uri="{FF2B5EF4-FFF2-40B4-BE49-F238E27FC236}">
                <a16:creationId xmlns:a16="http://schemas.microsoft.com/office/drawing/2014/main" id="{A37E83FF-410A-6944-3AC1-A80928E23F6C}"/>
              </a:ext>
            </a:extLst>
          </p:cNvPr>
          <p:cNvGrpSpPr/>
          <p:nvPr/>
        </p:nvGrpSpPr>
        <p:grpSpPr>
          <a:xfrm>
            <a:off x="3100106" y="5854723"/>
            <a:ext cx="195460" cy="277768"/>
            <a:chOff x="1149292" y="2312470"/>
            <a:chExt cx="226995" cy="322581"/>
          </a:xfrm>
        </p:grpSpPr>
        <p:sp>
          <p:nvSpPr>
            <p:cNvPr id="82" name="Elipse 81">
              <a:extLst>
                <a:ext uri="{FF2B5EF4-FFF2-40B4-BE49-F238E27FC236}">
                  <a16:creationId xmlns:a16="http://schemas.microsoft.com/office/drawing/2014/main" id="{2740D61B-42DF-C35B-C72B-A07E8B301C05}"/>
                </a:ext>
              </a:extLst>
            </p:cNvPr>
            <p:cNvSpPr/>
            <p:nvPr/>
          </p:nvSpPr>
          <p:spPr>
            <a:xfrm>
              <a:off x="1149292" y="2336334"/>
              <a:ext cx="222308" cy="2223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79"/>
            </a:p>
          </p:txBody>
        </p:sp>
        <p:sp>
          <p:nvSpPr>
            <p:cNvPr id="83" name="CuadroTexto 82">
              <a:extLst>
                <a:ext uri="{FF2B5EF4-FFF2-40B4-BE49-F238E27FC236}">
                  <a16:creationId xmlns:a16="http://schemas.microsoft.com/office/drawing/2014/main" id="{5890F427-92D6-FD24-92A2-E17C03CD1850}"/>
                </a:ext>
              </a:extLst>
            </p:cNvPr>
            <p:cNvSpPr txBox="1"/>
            <p:nvPr/>
          </p:nvSpPr>
          <p:spPr>
            <a:xfrm>
              <a:off x="1153979" y="2312470"/>
              <a:ext cx="222308" cy="322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5" b="1" dirty="0"/>
                <a:t>4</a:t>
              </a:r>
              <a:endParaRPr lang="es-MX" sz="1205" b="1" dirty="0"/>
            </a:p>
          </p:txBody>
        </p:sp>
      </p:grpSp>
      <p:sp>
        <p:nvSpPr>
          <p:cNvPr id="84" name="CuadroTexto 83">
            <a:extLst>
              <a:ext uri="{FF2B5EF4-FFF2-40B4-BE49-F238E27FC236}">
                <a16:creationId xmlns:a16="http://schemas.microsoft.com/office/drawing/2014/main" id="{C855AFB2-9BD9-786E-8428-B12D9134F0AE}"/>
              </a:ext>
            </a:extLst>
          </p:cNvPr>
          <p:cNvSpPr txBox="1"/>
          <p:nvPr/>
        </p:nvSpPr>
        <p:spPr>
          <a:xfrm>
            <a:off x="3291535" y="5858727"/>
            <a:ext cx="856536" cy="38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947" dirty="0"/>
              <a:t>Ayuntamiento</a:t>
            </a:r>
            <a:endParaRPr lang="es-MX" sz="861" dirty="0"/>
          </a:p>
        </p:txBody>
      </p:sp>
      <p:pic>
        <p:nvPicPr>
          <p:cNvPr id="85" name="Imagen 84">
            <a:extLst>
              <a:ext uri="{FF2B5EF4-FFF2-40B4-BE49-F238E27FC236}">
                <a16:creationId xmlns:a16="http://schemas.microsoft.com/office/drawing/2014/main" id="{066DAB33-8007-0BB7-F1B3-5AE1695489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147"/>
          <a:stretch/>
        </p:blipFill>
        <p:spPr>
          <a:xfrm>
            <a:off x="6124271" y="3829897"/>
            <a:ext cx="2755713" cy="1961012"/>
          </a:xfrm>
          <a:prstGeom prst="rect">
            <a:avLst/>
          </a:prstGeom>
        </p:spPr>
      </p:pic>
      <p:grpSp>
        <p:nvGrpSpPr>
          <p:cNvPr id="86" name="Grupo 85">
            <a:extLst>
              <a:ext uri="{FF2B5EF4-FFF2-40B4-BE49-F238E27FC236}">
                <a16:creationId xmlns:a16="http://schemas.microsoft.com/office/drawing/2014/main" id="{0282BB26-3059-E4AC-BF6F-DAD112D5108B}"/>
              </a:ext>
            </a:extLst>
          </p:cNvPr>
          <p:cNvGrpSpPr/>
          <p:nvPr/>
        </p:nvGrpSpPr>
        <p:grpSpPr>
          <a:xfrm>
            <a:off x="6128399" y="5839994"/>
            <a:ext cx="202824" cy="277768"/>
            <a:chOff x="1149292" y="2312470"/>
            <a:chExt cx="235547" cy="322581"/>
          </a:xfrm>
        </p:grpSpPr>
        <p:sp>
          <p:nvSpPr>
            <p:cNvPr id="87" name="Elipse 86">
              <a:extLst>
                <a:ext uri="{FF2B5EF4-FFF2-40B4-BE49-F238E27FC236}">
                  <a16:creationId xmlns:a16="http://schemas.microsoft.com/office/drawing/2014/main" id="{E6F8FB12-9B37-B4FC-4B3D-CB3EFA1F6DB6}"/>
                </a:ext>
              </a:extLst>
            </p:cNvPr>
            <p:cNvSpPr/>
            <p:nvPr/>
          </p:nvSpPr>
          <p:spPr>
            <a:xfrm>
              <a:off x="1149292" y="2336334"/>
              <a:ext cx="222308" cy="2223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79"/>
            </a:p>
          </p:txBody>
        </p:sp>
        <p:sp>
          <p:nvSpPr>
            <p:cNvPr id="88" name="CuadroTexto 87">
              <a:extLst>
                <a:ext uri="{FF2B5EF4-FFF2-40B4-BE49-F238E27FC236}">
                  <a16:creationId xmlns:a16="http://schemas.microsoft.com/office/drawing/2014/main" id="{4EE13B1C-BA1B-5E77-0582-BCA87FD14744}"/>
                </a:ext>
              </a:extLst>
            </p:cNvPr>
            <p:cNvSpPr txBox="1"/>
            <p:nvPr/>
          </p:nvSpPr>
          <p:spPr>
            <a:xfrm>
              <a:off x="1162531" y="2312470"/>
              <a:ext cx="222308" cy="322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5" b="1" dirty="0"/>
                <a:t>5</a:t>
              </a:r>
              <a:endParaRPr lang="es-MX" sz="1205" b="1" dirty="0"/>
            </a:p>
          </p:txBody>
        </p:sp>
      </p:grpSp>
      <p:sp>
        <p:nvSpPr>
          <p:cNvPr id="89" name="CuadroTexto 88">
            <a:extLst>
              <a:ext uri="{FF2B5EF4-FFF2-40B4-BE49-F238E27FC236}">
                <a16:creationId xmlns:a16="http://schemas.microsoft.com/office/drawing/2014/main" id="{B0838789-9D39-F0FB-CFFB-A6BEAA807648}"/>
              </a:ext>
            </a:extLst>
          </p:cNvPr>
          <p:cNvSpPr txBox="1"/>
          <p:nvPr/>
        </p:nvSpPr>
        <p:spPr>
          <a:xfrm>
            <a:off x="6319828" y="5843998"/>
            <a:ext cx="1197029" cy="238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947" dirty="0"/>
              <a:t>Portales de Lerdo</a:t>
            </a:r>
            <a:endParaRPr lang="es-MX" sz="861" dirty="0"/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80598E50-80CE-F74D-66FB-E9A93A1D8F8A}"/>
              </a:ext>
            </a:extLst>
          </p:cNvPr>
          <p:cNvSpPr txBox="1"/>
          <p:nvPr/>
        </p:nvSpPr>
        <p:spPr>
          <a:xfrm>
            <a:off x="4342567" y="3457538"/>
            <a:ext cx="2261630" cy="47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23" b="1" dirty="0">
                <a:solidFill>
                  <a:srgbClr val="FF0000"/>
                </a:solidFill>
              </a:rPr>
              <a:t>Mejoramiento del Parque</a:t>
            </a:r>
          </a:p>
          <a:p>
            <a:r>
              <a:rPr lang="es-MX" sz="823" b="1" dirty="0">
                <a:solidFill>
                  <a:srgbClr val="FF0000"/>
                </a:solidFill>
              </a:rPr>
              <a:t>(Ayuntamiento)</a:t>
            </a:r>
          </a:p>
          <a:p>
            <a:endParaRPr lang="es-MX" sz="823" dirty="0"/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7FD98388-DCCD-9129-EFF2-03782B51EC4B}"/>
              </a:ext>
            </a:extLst>
          </p:cNvPr>
          <p:cNvSpPr txBox="1"/>
          <p:nvPr/>
        </p:nvSpPr>
        <p:spPr>
          <a:xfrm>
            <a:off x="7076779" y="3314285"/>
            <a:ext cx="2261630" cy="345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23" b="1" dirty="0">
                <a:solidFill>
                  <a:srgbClr val="FF0000"/>
                </a:solidFill>
              </a:rPr>
              <a:t>Promover venta y proyecto de vivienda</a:t>
            </a:r>
          </a:p>
          <a:p>
            <a:r>
              <a:rPr lang="es-MX" sz="823" b="1" dirty="0">
                <a:solidFill>
                  <a:srgbClr val="FF0000"/>
                </a:solidFill>
              </a:rPr>
              <a:t>(Apoyo de INAH)</a:t>
            </a:r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BEA20CB7-F3A4-6762-D6B6-E1ECA8CB113B}"/>
              </a:ext>
            </a:extLst>
          </p:cNvPr>
          <p:cNvSpPr txBox="1"/>
          <p:nvPr/>
        </p:nvSpPr>
        <p:spPr>
          <a:xfrm>
            <a:off x="536876" y="6076692"/>
            <a:ext cx="2261630" cy="345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23" b="1" dirty="0">
                <a:solidFill>
                  <a:srgbClr val="FF0000"/>
                </a:solidFill>
              </a:rPr>
              <a:t>Buen estado</a:t>
            </a:r>
          </a:p>
          <a:p>
            <a:endParaRPr lang="es-MX" sz="823" dirty="0"/>
          </a:p>
        </p:txBody>
      </p:sp>
      <p:sp>
        <p:nvSpPr>
          <p:cNvPr id="98" name="Forma libre: forma 97">
            <a:extLst>
              <a:ext uri="{FF2B5EF4-FFF2-40B4-BE49-F238E27FC236}">
                <a16:creationId xmlns:a16="http://schemas.microsoft.com/office/drawing/2014/main" id="{A0D97545-AFE5-4BB5-6335-A2EEC1ECB54F}"/>
              </a:ext>
            </a:extLst>
          </p:cNvPr>
          <p:cNvSpPr/>
          <p:nvPr/>
        </p:nvSpPr>
        <p:spPr>
          <a:xfrm>
            <a:off x="336394" y="6058642"/>
            <a:ext cx="193849" cy="193849"/>
          </a:xfrm>
          <a:custGeom>
            <a:avLst/>
            <a:gdLst>
              <a:gd name="connsiteX0" fmla="*/ 0 w 363255"/>
              <a:gd name="connsiteY0" fmla="*/ 288098 h 363255"/>
              <a:gd name="connsiteX1" fmla="*/ 137786 w 363255"/>
              <a:gd name="connsiteY1" fmla="*/ 363255 h 363255"/>
              <a:gd name="connsiteX2" fmla="*/ 363255 w 363255"/>
              <a:gd name="connsiteY2" fmla="*/ 0 h 36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255" h="363255">
                <a:moveTo>
                  <a:pt x="0" y="288098"/>
                </a:moveTo>
                <a:lnTo>
                  <a:pt x="137786" y="363255"/>
                </a:lnTo>
                <a:lnTo>
                  <a:pt x="363255" y="0"/>
                </a:lnTo>
              </a:path>
            </a:pathLst>
          </a:cu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8"/>
          </a:p>
        </p:txBody>
      </p:sp>
      <p:sp>
        <p:nvSpPr>
          <p:cNvPr id="99" name="CuadroTexto 98">
            <a:extLst>
              <a:ext uri="{FF2B5EF4-FFF2-40B4-BE49-F238E27FC236}">
                <a16:creationId xmlns:a16="http://schemas.microsoft.com/office/drawing/2014/main" id="{1ABC5D58-9B55-C727-758F-759E71F9C6CF}"/>
              </a:ext>
            </a:extLst>
          </p:cNvPr>
          <p:cNvSpPr txBox="1"/>
          <p:nvPr/>
        </p:nvSpPr>
        <p:spPr>
          <a:xfrm>
            <a:off x="3528025" y="6076692"/>
            <a:ext cx="2261630" cy="345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23" b="1" dirty="0">
                <a:solidFill>
                  <a:srgbClr val="FF0000"/>
                </a:solidFill>
              </a:rPr>
              <a:t>Buen estado</a:t>
            </a:r>
          </a:p>
          <a:p>
            <a:endParaRPr lang="es-MX" sz="823" dirty="0"/>
          </a:p>
        </p:txBody>
      </p:sp>
      <p:sp>
        <p:nvSpPr>
          <p:cNvPr id="100" name="Forma libre: forma 99">
            <a:extLst>
              <a:ext uri="{FF2B5EF4-FFF2-40B4-BE49-F238E27FC236}">
                <a16:creationId xmlns:a16="http://schemas.microsoft.com/office/drawing/2014/main" id="{C0C389F0-0FB9-64F2-CEAD-EA2D2C91A8E0}"/>
              </a:ext>
            </a:extLst>
          </p:cNvPr>
          <p:cNvSpPr/>
          <p:nvPr/>
        </p:nvSpPr>
        <p:spPr>
          <a:xfrm>
            <a:off x="3327544" y="6058642"/>
            <a:ext cx="193849" cy="193849"/>
          </a:xfrm>
          <a:custGeom>
            <a:avLst/>
            <a:gdLst>
              <a:gd name="connsiteX0" fmla="*/ 0 w 363255"/>
              <a:gd name="connsiteY0" fmla="*/ 288098 h 363255"/>
              <a:gd name="connsiteX1" fmla="*/ 137786 w 363255"/>
              <a:gd name="connsiteY1" fmla="*/ 363255 h 363255"/>
              <a:gd name="connsiteX2" fmla="*/ 363255 w 363255"/>
              <a:gd name="connsiteY2" fmla="*/ 0 h 36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255" h="363255">
                <a:moveTo>
                  <a:pt x="0" y="288098"/>
                </a:moveTo>
                <a:lnTo>
                  <a:pt x="137786" y="363255"/>
                </a:lnTo>
                <a:lnTo>
                  <a:pt x="363255" y="0"/>
                </a:lnTo>
              </a:path>
            </a:pathLst>
          </a:cu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8"/>
          </a:p>
        </p:txBody>
      </p:sp>
      <p:sp>
        <p:nvSpPr>
          <p:cNvPr id="101" name="CuadroTexto 100">
            <a:extLst>
              <a:ext uri="{FF2B5EF4-FFF2-40B4-BE49-F238E27FC236}">
                <a16:creationId xmlns:a16="http://schemas.microsoft.com/office/drawing/2014/main" id="{32F8AE15-2F87-25E9-FE5C-85A4D23F0F7E}"/>
              </a:ext>
            </a:extLst>
          </p:cNvPr>
          <p:cNvSpPr txBox="1"/>
          <p:nvPr/>
        </p:nvSpPr>
        <p:spPr>
          <a:xfrm>
            <a:off x="6320529" y="6009122"/>
            <a:ext cx="2487077" cy="345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23" b="1" dirty="0">
                <a:solidFill>
                  <a:srgbClr val="FF0000"/>
                </a:solidFill>
              </a:rPr>
              <a:t>Remozamiento y ordenamiento integral</a:t>
            </a:r>
          </a:p>
          <a:p>
            <a:r>
              <a:rPr lang="es-MX" sz="823" b="1" dirty="0">
                <a:solidFill>
                  <a:srgbClr val="FF0000"/>
                </a:solidFill>
              </a:rPr>
              <a:t>(Identificación de propietarios, Ayuntamiento, INAH)</a:t>
            </a:r>
          </a:p>
        </p:txBody>
      </p:sp>
    </p:spTree>
    <p:extLst>
      <p:ext uri="{BB962C8B-B14F-4D97-AF65-F5344CB8AC3E}">
        <p14:creationId xmlns:p14="http://schemas.microsoft.com/office/powerpoint/2010/main" val="35237338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>
            <a:extLst>
              <a:ext uri="{FF2B5EF4-FFF2-40B4-BE49-F238E27FC236}">
                <a16:creationId xmlns:a16="http://schemas.microsoft.com/office/drawing/2014/main" id="{150C71C8-7D8A-E7A1-FF9D-AB12C1E0C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"/>
          <a:stretch/>
        </p:blipFill>
        <p:spPr>
          <a:xfrm>
            <a:off x="5240846" y="642089"/>
            <a:ext cx="2641885" cy="8872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E3B9375-CA98-6D18-F42C-30769A1866FB}"/>
              </a:ext>
            </a:extLst>
          </p:cNvPr>
          <p:cNvSpPr txBox="1"/>
          <p:nvPr/>
        </p:nvSpPr>
        <p:spPr>
          <a:xfrm>
            <a:off x="933282" y="1702724"/>
            <a:ext cx="750433" cy="463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5" dirty="0">
                <a:solidFill>
                  <a:srgbClr val="FF0000"/>
                </a:solidFill>
              </a:rPr>
              <a:t>TRAMO 1</a:t>
            </a:r>
            <a:endParaRPr lang="es-MX" sz="1205" dirty="0">
              <a:solidFill>
                <a:srgbClr val="FF00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432EDEA-D66F-054E-A9F8-4934F52725C0}"/>
              </a:ext>
            </a:extLst>
          </p:cNvPr>
          <p:cNvSpPr txBox="1"/>
          <p:nvPr/>
        </p:nvSpPr>
        <p:spPr>
          <a:xfrm rot="16200000">
            <a:off x="7440798" y="5166046"/>
            <a:ext cx="1242648" cy="23807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947" b="1" dirty="0"/>
              <a:t>Av. Ignacio  Zaragoza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60F5E555-9204-CEC8-6D39-9F649CC97D78}"/>
              </a:ext>
            </a:extLst>
          </p:cNvPr>
          <p:cNvCxnSpPr/>
          <p:nvPr/>
        </p:nvCxnSpPr>
        <p:spPr>
          <a:xfrm>
            <a:off x="1164829" y="5789642"/>
            <a:ext cx="671413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B4967FEB-59BA-3128-CF29-F2324DBA51C8}"/>
              </a:ext>
            </a:extLst>
          </p:cNvPr>
          <p:cNvSpPr txBox="1"/>
          <p:nvPr/>
        </p:nvSpPr>
        <p:spPr>
          <a:xfrm>
            <a:off x="5370384" y="5860669"/>
            <a:ext cx="2451312" cy="23807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s-MX" sz="947" b="1" dirty="0"/>
              <a:t>CALLE MIGUEL LERDO DE TEJADA</a:t>
            </a:r>
            <a:r>
              <a:rPr lang="es-MX" sz="947" dirty="0"/>
              <a:t> acera norte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2E92D49-1C55-2DE0-946D-531ED58919A0}"/>
              </a:ext>
            </a:extLst>
          </p:cNvPr>
          <p:cNvSpPr txBox="1"/>
          <p:nvPr/>
        </p:nvSpPr>
        <p:spPr>
          <a:xfrm rot="16200000">
            <a:off x="660374" y="5303823"/>
            <a:ext cx="934871" cy="23807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947" b="1" dirty="0"/>
              <a:t>Independencia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AD50C41-9EBA-9790-AEF3-533E5E103AEF}"/>
              </a:ext>
            </a:extLst>
          </p:cNvPr>
          <p:cNvSpPr/>
          <p:nvPr/>
        </p:nvSpPr>
        <p:spPr>
          <a:xfrm>
            <a:off x="7150098" y="1043544"/>
            <a:ext cx="728863" cy="48396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79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43D0E3C-61EF-9065-1FCD-700794DC4C4B}"/>
              </a:ext>
            </a:extLst>
          </p:cNvPr>
          <p:cNvSpPr txBox="1"/>
          <p:nvPr/>
        </p:nvSpPr>
        <p:spPr>
          <a:xfrm>
            <a:off x="7052219" y="1572028"/>
            <a:ext cx="462310" cy="27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3" dirty="0">
                <a:solidFill>
                  <a:srgbClr val="FF0000"/>
                </a:solidFill>
              </a:rPr>
              <a:t>TRAMO 1</a:t>
            </a:r>
            <a:endParaRPr lang="es-MX" sz="603" dirty="0">
              <a:solidFill>
                <a:srgbClr val="FF0000"/>
              </a:solidFill>
            </a:endParaRP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C2324413-7584-D4A4-120E-D691833EF805}"/>
              </a:ext>
            </a:extLst>
          </p:cNvPr>
          <p:cNvSpPr/>
          <p:nvPr/>
        </p:nvSpPr>
        <p:spPr>
          <a:xfrm rot="18880484">
            <a:off x="7908161" y="1331221"/>
            <a:ext cx="190675" cy="124763"/>
          </a:xfrm>
          <a:prstGeom prst="rightArrow">
            <a:avLst>
              <a:gd name="adj1" fmla="val 14947"/>
              <a:gd name="adj2" fmla="val 5540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79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5AEDAD4-F3A4-3D82-B754-55538634D7A6}"/>
              </a:ext>
            </a:extLst>
          </p:cNvPr>
          <p:cNvSpPr txBox="1"/>
          <p:nvPr/>
        </p:nvSpPr>
        <p:spPr>
          <a:xfrm>
            <a:off x="8024877" y="1128581"/>
            <a:ext cx="462310" cy="277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5" b="1" dirty="0"/>
              <a:t>N</a:t>
            </a:r>
            <a:endParaRPr lang="es-MX" sz="1205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7AC5B3E-D7CA-CC08-8654-BB1FE359F9E9}"/>
              </a:ext>
            </a:extLst>
          </p:cNvPr>
          <p:cNvSpPr txBox="1"/>
          <p:nvPr/>
        </p:nvSpPr>
        <p:spPr>
          <a:xfrm>
            <a:off x="2938432" y="4090168"/>
            <a:ext cx="4940528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4" b="1" dirty="0"/>
              <a:t>PORTALES DE LERDO ABANDONADOS</a:t>
            </a:r>
          </a:p>
          <a:p>
            <a:pPr algn="ctr"/>
            <a:r>
              <a:rPr lang="es-ES" sz="1205" b="1" dirty="0">
                <a:solidFill>
                  <a:srgbClr val="FF0000"/>
                </a:solidFill>
              </a:rPr>
              <a:t>URGE REVITALIZACIÓN DE INMUEBLES ABANDONADOS Y/O DEGRADADOS</a:t>
            </a:r>
            <a:endParaRPr lang="es-MX" sz="1205" b="1" dirty="0">
              <a:solidFill>
                <a:srgbClr val="FF0000"/>
              </a:solidFill>
            </a:endParaRPr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E6A0598D-8AC7-E993-9052-36BB9AC8784B}"/>
              </a:ext>
            </a:extLst>
          </p:cNvPr>
          <p:cNvSpPr/>
          <p:nvPr/>
        </p:nvSpPr>
        <p:spPr>
          <a:xfrm rot="5400000">
            <a:off x="5244158" y="4750728"/>
            <a:ext cx="218642" cy="225266"/>
          </a:xfrm>
          <a:prstGeom prst="rightArrow">
            <a:avLst>
              <a:gd name="adj1" fmla="val 17933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79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752BE37-DBCE-8878-90D8-7FEFC9BAA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2909" y="4969712"/>
            <a:ext cx="5361718" cy="799469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0008791-A992-4E96-D718-93302DAD9379}"/>
              </a:ext>
            </a:extLst>
          </p:cNvPr>
          <p:cNvSpPr txBox="1"/>
          <p:nvPr/>
        </p:nvSpPr>
        <p:spPr>
          <a:xfrm rot="16200000">
            <a:off x="7364632" y="2629334"/>
            <a:ext cx="1242648" cy="23807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947" b="1" dirty="0"/>
              <a:t>Av. Ignacio  Zaragoza</a:t>
            </a: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13B4E00C-2140-8148-62FE-3ADF6E11DDF7}"/>
              </a:ext>
            </a:extLst>
          </p:cNvPr>
          <p:cNvCxnSpPr/>
          <p:nvPr/>
        </p:nvCxnSpPr>
        <p:spPr>
          <a:xfrm>
            <a:off x="1088664" y="3252930"/>
            <a:ext cx="671413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6B1D02F-FE89-7593-969A-32476C3028F4}"/>
              </a:ext>
            </a:extLst>
          </p:cNvPr>
          <p:cNvSpPr txBox="1"/>
          <p:nvPr/>
        </p:nvSpPr>
        <p:spPr>
          <a:xfrm>
            <a:off x="5294240" y="3274638"/>
            <a:ext cx="2451312" cy="238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947" b="1" dirty="0"/>
              <a:t>CALLE MIGUEL LERDO DE TEJADA</a:t>
            </a:r>
            <a:r>
              <a:rPr lang="es-MX" sz="947" dirty="0"/>
              <a:t> acera norte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A41011C-7C1B-D7E8-B40B-4281CF6D9E4F}"/>
              </a:ext>
            </a:extLst>
          </p:cNvPr>
          <p:cNvSpPr txBox="1"/>
          <p:nvPr/>
        </p:nvSpPr>
        <p:spPr>
          <a:xfrm rot="16200000">
            <a:off x="584208" y="2767111"/>
            <a:ext cx="934871" cy="23807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947" b="1" dirty="0"/>
              <a:t>Independencia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DB16B3C-0B0B-EC7C-EE9C-C1470BBD6FA6}"/>
              </a:ext>
            </a:extLst>
          </p:cNvPr>
          <p:cNvSpPr txBox="1"/>
          <p:nvPr/>
        </p:nvSpPr>
        <p:spPr>
          <a:xfrm>
            <a:off x="2295212" y="1803625"/>
            <a:ext cx="4825578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4" b="1" dirty="0"/>
              <a:t>PORTALES DE LERDO ABANDONADOS</a:t>
            </a:r>
          </a:p>
          <a:p>
            <a:pPr algn="ctr"/>
            <a:r>
              <a:rPr lang="es-ES" sz="1205" b="1" dirty="0">
                <a:solidFill>
                  <a:srgbClr val="FF0000"/>
                </a:solidFill>
              </a:rPr>
              <a:t>URGE INTERVENCIÓN DE ORDENAMIENTO EN PORTALES Y ANDADOR</a:t>
            </a:r>
            <a:endParaRPr lang="es-MX" sz="1205" b="1" dirty="0">
              <a:solidFill>
                <a:srgbClr val="FF0000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4C39F210-3381-8816-7ADF-B6ACBA7A3C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4"/>
          <a:stretch/>
        </p:blipFill>
        <p:spPr>
          <a:xfrm>
            <a:off x="1837941" y="2468100"/>
            <a:ext cx="5361718" cy="778575"/>
          </a:xfrm>
          <a:prstGeom prst="rect">
            <a:avLst/>
          </a:prstGeom>
        </p:spPr>
      </p:pic>
      <p:sp>
        <p:nvSpPr>
          <p:cNvPr id="24" name="Flecha: a la derecha 23">
            <a:extLst>
              <a:ext uri="{FF2B5EF4-FFF2-40B4-BE49-F238E27FC236}">
                <a16:creationId xmlns:a16="http://schemas.microsoft.com/office/drawing/2014/main" id="{3DB59283-0244-34CD-A80A-D6FD4DAD69A9}"/>
              </a:ext>
            </a:extLst>
          </p:cNvPr>
          <p:cNvSpPr/>
          <p:nvPr/>
        </p:nvSpPr>
        <p:spPr>
          <a:xfrm rot="5400000">
            <a:off x="6579712" y="4756839"/>
            <a:ext cx="218642" cy="225266"/>
          </a:xfrm>
          <a:prstGeom prst="rightArrow">
            <a:avLst>
              <a:gd name="adj1" fmla="val 17933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79"/>
          </a:p>
        </p:txBody>
      </p:sp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E9B94970-6E23-1F3D-097F-395193714FE9}"/>
              </a:ext>
            </a:extLst>
          </p:cNvPr>
          <p:cNvSpPr/>
          <p:nvPr/>
        </p:nvSpPr>
        <p:spPr>
          <a:xfrm rot="5400000">
            <a:off x="4533829" y="4756839"/>
            <a:ext cx="218642" cy="225266"/>
          </a:xfrm>
          <a:prstGeom prst="rightArrow">
            <a:avLst>
              <a:gd name="adj1" fmla="val 17933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79"/>
          </a:p>
        </p:txBody>
      </p: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CBE8E897-D38A-1CE3-679F-9B803DFE51F4}"/>
              </a:ext>
            </a:extLst>
          </p:cNvPr>
          <p:cNvSpPr/>
          <p:nvPr/>
        </p:nvSpPr>
        <p:spPr>
          <a:xfrm rot="5400000">
            <a:off x="3807691" y="4749062"/>
            <a:ext cx="218642" cy="225266"/>
          </a:xfrm>
          <a:prstGeom prst="rightArrow">
            <a:avLst>
              <a:gd name="adj1" fmla="val 17933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79"/>
          </a:p>
        </p:txBody>
      </p:sp>
      <p:sp>
        <p:nvSpPr>
          <p:cNvPr id="27" name="Flecha: a la derecha 26">
            <a:extLst>
              <a:ext uri="{FF2B5EF4-FFF2-40B4-BE49-F238E27FC236}">
                <a16:creationId xmlns:a16="http://schemas.microsoft.com/office/drawing/2014/main" id="{FA71D8DC-818F-AF08-377A-DA2070B669FA}"/>
              </a:ext>
            </a:extLst>
          </p:cNvPr>
          <p:cNvSpPr/>
          <p:nvPr/>
        </p:nvSpPr>
        <p:spPr>
          <a:xfrm rot="5400000">
            <a:off x="5772649" y="4756839"/>
            <a:ext cx="218642" cy="225266"/>
          </a:xfrm>
          <a:prstGeom prst="rightArrow">
            <a:avLst>
              <a:gd name="adj1" fmla="val 17933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79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93718C12-8644-7E87-19BB-30191F60C921}"/>
              </a:ext>
            </a:extLst>
          </p:cNvPr>
          <p:cNvSpPr/>
          <p:nvPr/>
        </p:nvSpPr>
        <p:spPr>
          <a:xfrm>
            <a:off x="1731541" y="2990691"/>
            <a:ext cx="5574519" cy="291549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79"/>
          </a:p>
        </p:txBody>
      </p:sp>
      <p:sp>
        <p:nvSpPr>
          <p:cNvPr id="29" name="Flecha: a la derecha 28">
            <a:extLst>
              <a:ext uri="{FF2B5EF4-FFF2-40B4-BE49-F238E27FC236}">
                <a16:creationId xmlns:a16="http://schemas.microsoft.com/office/drawing/2014/main" id="{40A1A8D3-5911-E09C-C136-57A84A662AC4}"/>
              </a:ext>
            </a:extLst>
          </p:cNvPr>
          <p:cNvSpPr/>
          <p:nvPr/>
        </p:nvSpPr>
        <p:spPr>
          <a:xfrm rot="5400000">
            <a:off x="6206550" y="4756839"/>
            <a:ext cx="218642" cy="225266"/>
          </a:xfrm>
          <a:prstGeom prst="rightArrow">
            <a:avLst>
              <a:gd name="adj1" fmla="val 17933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79"/>
          </a:p>
        </p:txBody>
      </p:sp>
      <p:sp>
        <p:nvSpPr>
          <p:cNvPr id="30" name="Flecha: a la derecha 29">
            <a:extLst>
              <a:ext uri="{FF2B5EF4-FFF2-40B4-BE49-F238E27FC236}">
                <a16:creationId xmlns:a16="http://schemas.microsoft.com/office/drawing/2014/main" id="{354F8540-6925-8579-366B-6FBB6E80B435}"/>
              </a:ext>
            </a:extLst>
          </p:cNvPr>
          <p:cNvSpPr/>
          <p:nvPr/>
        </p:nvSpPr>
        <p:spPr>
          <a:xfrm rot="5400000">
            <a:off x="6898836" y="4756839"/>
            <a:ext cx="218642" cy="225266"/>
          </a:xfrm>
          <a:prstGeom prst="rightArrow">
            <a:avLst>
              <a:gd name="adj1" fmla="val 17933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79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D86F1D73-0B4F-26F5-661B-3038D1BC7C36}"/>
              </a:ext>
            </a:extLst>
          </p:cNvPr>
          <p:cNvSpPr/>
          <p:nvPr/>
        </p:nvSpPr>
        <p:spPr>
          <a:xfrm>
            <a:off x="3528611" y="5013183"/>
            <a:ext cx="3803808" cy="799469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79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6F3C2E7-4C35-DCE6-122A-7AAAFFC0176B}"/>
              </a:ext>
            </a:extLst>
          </p:cNvPr>
          <p:cNvSpPr txBox="1"/>
          <p:nvPr/>
        </p:nvSpPr>
        <p:spPr>
          <a:xfrm>
            <a:off x="56541" y="569264"/>
            <a:ext cx="3405458" cy="513728"/>
          </a:xfrm>
          <a:prstGeom prst="rect">
            <a:avLst/>
          </a:prstGeom>
          <a:noFill/>
        </p:spPr>
        <p:txBody>
          <a:bodyPr wrap="square" lIns="78737" tIns="39369" rIns="78737" bIns="39369" rtlCol="0" anchor="t">
            <a:spAutoFit/>
          </a:bodyPr>
          <a:lstStyle/>
          <a:p>
            <a:r>
              <a:rPr lang="es-MX" sz="1411" b="1" dirty="0">
                <a:solidFill>
                  <a:srgbClr val="051329"/>
                </a:solidFill>
                <a:latin typeface="Montserrat"/>
              </a:rPr>
              <a:t>Intervención Andador Lerdo</a:t>
            </a:r>
          </a:p>
          <a:p>
            <a:r>
              <a:rPr lang="es-MX" sz="1411" dirty="0">
                <a:solidFill>
                  <a:srgbClr val="051329"/>
                </a:solidFill>
                <a:latin typeface="Montserrat"/>
              </a:rPr>
              <a:t>LARGUILLOS DE ESTADO ACTUAL</a:t>
            </a:r>
            <a:endParaRPr lang="es-MX" sz="1411" dirty="0">
              <a:solidFill>
                <a:srgbClr val="74C4AE"/>
              </a:solidFill>
              <a:latin typeface="Montserrat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E686369-F59F-AE61-23AD-7A130378BF4C}"/>
              </a:ext>
            </a:extLst>
          </p:cNvPr>
          <p:cNvSpPr txBox="1"/>
          <p:nvPr/>
        </p:nvSpPr>
        <p:spPr>
          <a:xfrm>
            <a:off x="3436079" y="2145209"/>
            <a:ext cx="2975989" cy="4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8" b="1" dirty="0">
                <a:solidFill>
                  <a:srgbClr val="FF0000"/>
                </a:solidFill>
              </a:rPr>
              <a:t>(Identificación de propietarios y Ayuntamiento)</a:t>
            </a:r>
          </a:p>
          <a:p>
            <a:endParaRPr lang="es-MX" sz="1058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ABECDB0E-05CC-E02C-6D73-D8604C04FDE5}"/>
              </a:ext>
            </a:extLst>
          </p:cNvPr>
          <p:cNvSpPr txBox="1"/>
          <p:nvPr/>
        </p:nvSpPr>
        <p:spPr>
          <a:xfrm>
            <a:off x="3682886" y="4416260"/>
            <a:ext cx="3699001" cy="580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8" b="1" dirty="0">
                <a:solidFill>
                  <a:srgbClr val="FF0000"/>
                </a:solidFill>
              </a:rPr>
              <a:t>(Identificación de propietario, Ayuntamiento, Incentivos, INAH)</a:t>
            </a:r>
          </a:p>
          <a:p>
            <a:endParaRPr lang="es-MX" sz="1058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3EBE66E6-6367-9C35-B5FA-9272973B3401}"/>
              </a:ext>
            </a:extLst>
          </p:cNvPr>
          <p:cNvSpPr txBox="1"/>
          <p:nvPr/>
        </p:nvSpPr>
        <p:spPr>
          <a:xfrm rot="5400000">
            <a:off x="5796647" y="1152348"/>
            <a:ext cx="1068518" cy="18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88" b="1" dirty="0"/>
              <a:t>5 DE MAYO</a:t>
            </a:r>
            <a:endParaRPr lang="es-MX" sz="588" b="1"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129DDAC9-997A-C057-2775-A9FF7A5143B8}"/>
              </a:ext>
            </a:extLst>
          </p:cNvPr>
          <p:cNvSpPr txBox="1"/>
          <p:nvPr/>
        </p:nvSpPr>
        <p:spPr>
          <a:xfrm rot="5400000">
            <a:off x="6580964" y="1123676"/>
            <a:ext cx="1068518" cy="18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88" b="1" dirty="0"/>
              <a:t>INDEPENDENCIA</a:t>
            </a:r>
            <a:endParaRPr lang="es-MX" sz="588" b="1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3CE6315-2D60-5F14-773A-F20ACC8846EE}"/>
              </a:ext>
            </a:extLst>
          </p:cNvPr>
          <p:cNvSpPr txBox="1"/>
          <p:nvPr/>
        </p:nvSpPr>
        <p:spPr>
          <a:xfrm rot="5400000">
            <a:off x="5259726" y="1123677"/>
            <a:ext cx="1068518" cy="18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88" b="1" dirty="0"/>
              <a:t>FRANCISCO I. MADERO</a:t>
            </a:r>
            <a:endParaRPr lang="es-MX" sz="588" b="1" dirty="0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3D2C9555-53E7-0B63-A834-D6C515E811F1}"/>
              </a:ext>
            </a:extLst>
          </p:cNvPr>
          <p:cNvSpPr txBox="1"/>
          <p:nvPr/>
        </p:nvSpPr>
        <p:spPr>
          <a:xfrm rot="5400000">
            <a:off x="4663053" y="1123678"/>
            <a:ext cx="1068518" cy="18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88" b="1" dirty="0"/>
              <a:t>MIGUEL HIDALGO</a:t>
            </a:r>
            <a:endParaRPr lang="es-MX" sz="588" b="1" dirty="0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6B61E85E-B8CD-0E6A-1AA4-0FD283679915}"/>
              </a:ext>
            </a:extLst>
          </p:cNvPr>
          <p:cNvSpPr txBox="1"/>
          <p:nvPr/>
        </p:nvSpPr>
        <p:spPr>
          <a:xfrm>
            <a:off x="5821406" y="1127363"/>
            <a:ext cx="1223259" cy="18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88" b="1" dirty="0"/>
              <a:t>CALLE MIGUEL LERDO DE TEJADA</a:t>
            </a:r>
            <a:endParaRPr lang="es-MX" sz="588" b="1" dirty="0"/>
          </a:p>
        </p:txBody>
      </p:sp>
    </p:spTree>
    <p:extLst>
      <p:ext uri="{BB962C8B-B14F-4D97-AF65-F5344CB8AC3E}">
        <p14:creationId xmlns:p14="http://schemas.microsoft.com/office/powerpoint/2010/main" val="10898828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0F53C862-EA6C-F307-84E0-627B8A0192C8}"/>
              </a:ext>
            </a:extLst>
          </p:cNvPr>
          <p:cNvGrpSpPr/>
          <p:nvPr/>
        </p:nvGrpSpPr>
        <p:grpSpPr>
          <a:xfrm>
            <a:off x="4477663" y="2774434"/>
            <a:ext cx="4435810" cy="3507827"/>
            <a:chOff x="681049" y="2828057"/>
            <a:chExt cx="8576765" cy="6782483"/>
          </a:xfrm>
        </p:grpSpPr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89291852-1C94-8D3D-0D7D-7B739BD816D4}"/>
                </a:ext>
              </a:extLst>
            </p:cNvPr>
            <p:cNvGrpSpPr/>
            <p:nvPr/>
          </p:nvGrpSpPr>
          <p:grpSpPr>
            <a:xfrm>
              <a:off x="681049" y="3188472"/>
              <a:ext cx="8398855" cy="1579842"/>
              <a:chOff x="2882442" y="3387691"/>
              <a:chExt cx="10291721" cy="1935894"/>
            </a:xfrm>
          </p:grpSpPr>
          <p:cxnSp>
            <p:nvCxnSpPr>
              <p:cNvPr id="39" name="Conector recto 38">
                <a:extLst>
                  <a:ext uri="{FF2B5EF4-FFF2-40B4-BE49-F238E27FC236}">
                    <a16:creationId xmlns:a16="http://schemas.microsoft.com/office/drawing/2014/main" id="{D1F58461-E20C-BC19-D3BB-4268DE0D37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82442" y="4701294"/>
                <a:ext cx="10124187" cy="5076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660E4C36-85D9-9CE0-D2BD-F9BE4BCB6A49}"/>
                  </a:ext>
                </a:extLst>
              </p:cNvPr>
              <p:cNvSpPr txBox="1"/>
              <p:nvPr/>
            </p:nvSpPr>
            <p:spPr>
              <a:xfrm>
                <a:off x="7366290" y="4759506"/>
                <a:ext cx="5807873" cy="5640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s-MX" sz="947" b="1" dirty="0"/>
                  <a:t>CALLE MIGUEL LERDO DE TEJADA</a:t>
                </a:r>
                <a:r>
                  <a:rPr lang="es-MX" sz="947" dirty="0"/>
                  <a:t> acera norte</a:t>
                </a:r>
              </a:p>
            </p:txBody>
          </p:sp>
          <p:pic>
            <p:nvPicPr>
              <p:cNvPr id="42" name="Imagen 41">
                <a:extLst>
                  <a:ext uri="{FF2B5EF4-FFF2-40B4-BE49-F238E27FC236}">
                    <a16:creationId xmlns:a16="http://schemas.microsoft.com/office/drawing/2014/main" id="{8FF44CD9-5592-F46D-4BAC-4C273B62DC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614"/>
              <a:stretch/>
            </p:blipFill>
            <p:spPr>
              <a:xfrm>
                <a:off x="3126095" y="3387691"/>
                <a:ext cx="9119575" cy="1324253"/>
              </a:xfrm>
              <a:prstGeom prst="rect">
                <a:avLst/>
              </a:prstGeom>
            </p:spPr>
          </p:pic>
        </p:grp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C723E777-5694-564E-4D56-855619C8AA81}"/>
                </a:ext>
              </a:extLst>
            </p:cNvPr>
            <p:cNvGrpSpPr/>
            <p:nvPr/>
          </p:nvGrpSpPr>
          <p:grpSpPr>
            <a:xfrm>
              <a:off x="696190" y="4260480"/>
              <a:ext cx="8561624" cy="5350060"/>
              <a:chOff x="2842488" y="3042549"/>
              <a:chExt cx="10446531" cy="6527918"/>
            </a:xfrm>
          </p:grpSpPr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A080E5CD-F60C-7EFE-7FC0-47594F37C3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020" t="34898" r="10670" b="47644"/>
              <a:stretch/>
            </p:blipFill>
            <p:spPr>
              <a:xfrm>
                <a:off x="2967109" y="3778602"/>
                <a:ext cx="9523656" cy="5759200"/>
              </a:xfrm>
              <a:prstGeom prst="rect">
                <a:avLst/>
              </a:prstGeom>
            </p:spPr>
          </p:pic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AE08F89C-9001-79C7-0E2B-157C027C1A12}"/>
                  </a:ext>
                </a:extLst>
              </p:cNvPr>
              <p:cNvSpPr/>
              <p:nvPr/>
            </p:nvSpPr>
            <p:spPr>
              <a:xfrm>
                <a:off x="4441371" y="3747470"/>
                <a:ext cx="7736183" cy="1412597"/>
              </a:xfrm>
              <a:prstGeom prst="rect">
                <a:avLst/>
              </a:prstGeom>
              <a:solidFill>
                <a:srgbClr val="E3EBE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058"/>
              </a:p>
            </p:txBody>
          </p:sp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CF572C70-5069-48FF-EBD8-E5087705BC45}"/>
                  </a:ext>
                </a:extLst>
              </p:cNvPr>
              <p:cNvSpPr txBox="1"/>
              <p:nvPr/>
            </p:nvSpPr>
            <p:spPr>
              <a:xfrm>
                <a:off x="12536535" y="8915154"/>
                <a:ext cx="585325" cy="655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205" b="1" dirty="0"/>
                  <a:t>N</a:t>
                </a:r>
                <a:endParaRPr lang="es-MX" sz="1205" b="1" dirty="0"/>
              </a:p>
            </p:txBody>
          </p:sp>
          <p:sp>
            <p:nvSpPr>
              <p:cNvPr id="23" name="Flecha: a la derecha 22">
                <a:extLst>
                  <a:ext uri="{FF2B5EF4-FFF2-40B4-BE49-F238E27FC236}">
                    <a16:creationId xmlns:a16="http://schemas.microsoft.com/office/drawing/2014/main" id="{9A5DB045-83E3-CEE6-C02D-220469723275}"/>
                  </a:ext>
                </a:extLst>
              </p:cNvPr>
              <p:cNvSpPr/>
              <p:nvPr/>
            </p:nvSpPr>
            <p:spPr>
              <a:xfrm rot="18880484">
                <a:off x="12740181" y="8532188"/>
                <a:ext cx="663520" cy="434157"/>
              </a:xfrm>
              <a:prstGeom prst="rightArrow">
                <a:avLst>
                  <a:gd name="adj1" fmla="val 14947"/>
                  <a:gd name="adj2" fmla="val 5540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2479"/>
              </a:p>
            </p:txBody>
          </p:sp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997061C8-3459-D5B6-250B-7B97E2B2E69F}"/>
                  </a:ext>
                </a:extLst>
              </p:cNvPr>
              <p:cNvSpPr txBox="1"/>
              <p:nvPr/>
            </p:nvSpPr>
            <p:spPr>
              <a:xfrm>
                <a:off x="5678669" y="5609534"/>
                <a:ext cx="5462934" cy="644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176" b="1" dirty="0">
                    <a:solidFill>
                      <a:schemeClr val="bg1">
                        <a:lumMod val="65000"/>
                      </a:schemeClr>
                    </a:solidFill>
                  </a:rPr>
                  <a:t>CALLE MIGUEL LERDO DE TEJADA</a:t>
                </a:r>
                <a:endParaRPr lang="es-MX" sz="1176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913FA45A-30B4-4D00-D4C1-EA7374C796D4}"/>
                  </a:ext>
                </a:extLst>
              </p:cNvPr>
              <p:cNvSpPr txBox="1"/>
              <p:nvPr/>
            </p:nvSpPr>
            <p:spPr>
              <a:xfrm rot="16200000">
                <a:off x="830955" y="5054082"/>
                <a:ext cx="4667792" cy="644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176" b="1" dirty="0">
                    <a:solidFill>
                      <a:schemeClr val="bg1">
                        <a:lumMod val="65000"/>
                      </a:schemeClr>
                    </a:solidFill>
                  </a:rPr>
                  <a:t>CALLE INDEPENDENCIA</a:t>
                </a:r>
                <a:endParaRPr lang="es-MX" sz="1176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4F44FC44-7F23-25E3-19FD-2A0F1AA49E66}"/>
                  </a:ext>
                </a:extLst>
              </p:cNvPr>
              <p:cNvSpPr txBox="1"/>
              <p:nvPr/>
            </p:nvSpPr>
            <p:spPr>
              <a:xfrm rot="16200000">
                <a:off x="10130164" y="5408256"/>
                <a:ext cx="4868244" cy="644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176" b="1" dirty="0">
                    <a:solidFill>
                      <a:schemeClr val="bg1">
                        <a:lumMod val="65000"/>
                      </a:schemeClr>
                    </a:solidFill>
                  </a:rPr>
                  <a:t>AV. IGNACIO ZARAGOZA</a:t>
                </a:r>
                <a:endParaRPr lang="es-MX" sz="1176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cxnSp>
            <p:nvCxnSpPr>
              <p:cNvPr id="27" name="Conector recto 26">
                <a:extLst>
                  <a:ext uri="{FF2B5EF4-FFF2-40B4-BE49-F238E27FC236}">
                    <a16:creationId xmlns:a16="http://schemas.microsoft.com/office/drawing/2014/main" id="{CA3FD04B-0CC3-14C4-630D-038715494F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40576" y="3785775"/>
                <a:ext cx="0" cy="13742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cto 27">
                <a:extLst>
                  <a:ext uri="{FF2B5EF4-FFF2-40B4-BE49-F238E27FC236}">
                    <a16:creationId xmlns:a16="http://schemas.microsoft.com/office/drawing/2014/main" id="{E8583CAF-6D91-A3B3-983B-E797FE891F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50674" y="3798961"/>
                <a:ext cx="0" cy="13742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cto 28">
                <a:extLst>
                  <a:ext uri="{FF2B5EF4-FFF2-40B4-BE49-F238E27FC236}">
                    <a16:creationId xmlns:a16="http://schemas.microsoft.com/office/drawing/2014/main" id="{894182C9-1044-3A65-8892-92DF366540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64823" y="3798961"/>
                <a:ext cx="0" cy="13742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cto 29">
                <a:extLst>
                  <a:ext uri="{FF2B5EF4-FFF2-40B4-BE49-F238E27FC236}">
                    <a16:creationId xmlns:a16="http://schemas.microsoft.com/office/drawing/2014/main" id="{25C27A55-59C3-7076-3692-29A57359EE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11737" y="3798961"/>
                <a:ext cx="0" cy="13742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ctor recto 30">
                <a:extLst>
                  <a:ext uri="{FF2B5EF4-FFF2-40B4-BE49-F238E27FC236}">
                    <a16:creationId xmlns:a16="http://schemas.microsoft.com/office/drawing/2014/main" id="{0E1AFA22-4AA6-7E35-A62A-8B27B4FCE8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2614" y="3798961"/>
                <a:ext cx="0" cy="13742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ctor recto 31">
                <a:extLst>
                  <a:ext uri="{FF2B5EF4-FFF2-40B4-BE49-F238E27FC236}">
                    <a16:creationId xmlns:a16="http://schemas.microsoft.com/office/drawing/2014/main" id="{7AD29F2B-F32E-9997-2AF5-61FA4BEA06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76764" y="3798961"/>
                <a:ext cx="0" cy="13742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ctor recto 32">
                <a:extLst>
                  <a:ext uri="{FF2B5EF4-FFF2-40B4-BE49-F238E27FC236}">
                    <a16:creationId xmlns:a16="http://schemas.microsoft.com/office/drawing/2014/main" id="{AAB6AE64-50C4-AD04-DC46-13F6EBC2FD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59144" y="3798961"/>
                <a:ext cx="0" cy="13742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ctor recto 33">
                <a:extLst>
                  <a:ext uri="{FF2B5EF4-FFF2-40B4-BE49-F238E27FC236}">
                    <a16:creationId xmlns:a16="http://schemas.microsoft.com/office/drawing/2014/main" id="{9ADB12BB-5C2D-F2D7-48DB-FC3E9BF56C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86941" y="3798961"/>
                <a:ext cx="0" cy="13742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Flecha: a la derecha 17">
              <a:extLst>
                <a:ext uri="{FF2B5EF4-FFF2-40B4-BE49-F238E27FC236}">
                  <a16:creationId xmlns:a16="http://schemas.microsoft.com/office/drawing/2014/main" id="{2AC5FE2D-6CC3-6B68-C2F1-ED25D7FC25FF}"/>
                </a:ext>
              </a:extLst>
            </p:cNvPr>
            <p:cNvSpPr/>
            <p:nvPr/>
          </p:nvSpPr>
          <p:spPr>
            <a:xfrm rot="5400000">
              <a:off x="1223129" y="2755533"/>
              <a:ext cx="334121" cy="479169"/>
            </a:xfrm>
            <a:prstGeom prst="rightArrow">
              <a:avLst>
                <a:gd name="adj1" fmla="val 17933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79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BE3E6811-CD20-8411-E24D-8C3F48791CCB}"/>
                </a:ext>
              </a:extLst>
            </p:cNvPr>
            <p:cNvSpPr/>
            <p:nvPr/>
          </p:nvSpPr>
          <p:spPr>
            <a:xfrm>
              <a:off x="901760" y="3201333"/>
              <a:ext cx="1010316" cy="10806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058"/>
            </a:p>
          </p:txBody>
        </p:sp>
      </p:grpSp>
      <p:grpSp>
        <p:nvGrpSpPr>
          <p:cNvPr id="49" name="Grupo 48">
            <a:extLst>
              <a:ext uri="{FF2B5EF4-FFF2-40B4-BE49-F238E27FC236}">
                <a16:creationId xmlns:a16="http://schemas.microsoft.com/office/drawing/2014/main" id="{FF0B0EAA-64EF-3126-0348-E91E7440F806}"/>
              </a:ext>
            </a:extLst>
          </p:cNvPr>
          <p:cNvGrpSpPr/>
          <p:nvPr/>
        </p:nvGrpSpPr>
        <p:grpSpPr>
          <a:xfrm>
            <a:off x="370594" y="1628175"/>
            <a:ext cx="4371820" cy="1269905"/>
            <a:chOff x="630331" y="1655471"/>
            <a:chExt cx="7976953" cy="2317107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283A9123-2CCC-BCD6-1D3B-F03DACDDDD1B}"/>
                </a:ext>
              </a:extLst>
            </p:cNvPr>
            <p:cNvGrpSpPr/>
            <p:nvPr/>
          </p:nvGrpSpPr>
          <p:grpSpPr>
            <a:xfrm>
              <a:off x="630331" y="1655471"/>
              <a:ext cx="7976953" cy="2317107"/>
              <a:chOff x="290776" y="305336"/>
              <a:chExt cx="4141804" cy="1203092"/>
            </a:xfrm>
          </p:grpSpPr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id="{BD714536-58E9-5522-8731-699674A3B2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776" y="305336"/>
                <a:ext cx="3431606" cy="950691"/>
              </a:xfrm>
              <a:prstGeom prst="rect">
                <a:avLst/>
              </a:prstGeom>
            </p:spPr>
          </p:pic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7062369E-3562-4E89-6F0F-1A4068B708E5}"/>
                  </a:ext>
                </a:extLst>
              </p:cNvPr>
              <p:cNvSpPr/>
              <p:nvPr/>
            </p:nvSpPr>
            <p:spPr>
              <a:xfrm>
                <a:off x="2875929" y="543478"/>
                <a:ext cx="846452" cy="772108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058"/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5DF24E23-BEA1-D994-4B7B-DE2D51885FA1}"/>
                  </a:ext>
                </a:extLst>
              </p:cNvPr>
              <p:cNvSpPr txBox="1"/>
              <p:nvPr/>
            </p:nvSpPr>
            <p:spPr>
              <a:xfrm>
                <a:off x="3085818" y="1326613"/>
                <a:ext cx="688851" cy="181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647" dirty="0">
                    <a:solidFill>
                      <a:srgbClr val="FF0000"/>
                    </a:solidFill>
                  </a:rPr>
                  <a:t>TRAMO 1</a:t>
                </a:r>
                <a:endParaRPr lang="es-MX" sz="647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Flecha: a la derecha 11">
                <a:extLst>
                  <a:ext uri="{FF2B5EF4-FFF2-40B4-BE49-F238E27FC236}">
                    <a16:creationId xmlns:a16="http://schemas.microsoft.com/office/drawing/2014/main" id="{ADE4BB04-2BF6-8A51-39E8-24D58DA84F7E}"/>
                  </a:ext>
                </a:extLst>
              </p:cNvPr>
              <p:cNvSpPr/>
              <p:nvPr/>
            </p:nvSpPr>
            <p:spPr>
              <a:xfrm rot="18880484">
                <a:off x="3782829" y="1127202"/>
                <a:ext cx="200710" cy="131329"/>
              </a:xfrm>
              <a:prstGeom prst="rightArrow">
                <a:avLst>
                  <a:gd name="adj1" fmla="val 14947"/>
                  <a:gd name="adj2" fmla="val 5540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058"/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8134BD2A-CA17-014E-1108-C5C3F11AE3E2}"/>
                  </a:ext>
                </a:extLst>
              </p:cNvPr>
              <p:cNvSpPr txBox="1"/>
              <p:nvPr/>
            </p:nvSpPr>
            <p:spPr>
              <a:xfrm>
                <a:off x="3895684" y="1011304"/>
                <a:ext cx="536896" cy="207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823" b="1" dirty="0"/>
                  <a:t>N</a:t>
                </a:r>
                <a:endParaRPr lang="es-MX" sz="823" b="1" dirty="0"/>
              </a:p>
            </p:txBody>
          </p:sp>
        </p:grp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6A04DD34-6C10-87A2-3C61-4EA2FEF1CA38}"/>
                </a:ext>
              </a:extLst>
            </p:cNvPr>
            <p:cNvSpPr txBox="1"/>
            <p:nvPr/>
          </p:nvSpPr>
          <p:spPr>
            <a:xfrm>
              <a:off x="5736019" y="2352292"/>
              <a:ext cx="828988" cy="89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587" dirty="0">
                  <a:solidFill>
                    <a:srgbClr val="FF0000"/>
                  </a:solidFill>
                </a:rPr>
                <a:t>*</a:t>
              </a:r>
              <a:endParaRPr lang="es-MX" sz="2587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34736C31-7A28-C45B-9300-E66C83964DAC}"/>
              </a:ext>
            </a:extLst>
          </p:cNvPr>
          <p:cNvSpPr txBox="1"/>
          <p:nvPr/>
        </p:nvSpPr>
        <p:spPr>
          <a:xfrm>
            <a:off x="326576" y="983963"/>
            <a:ext cx="4957908" cy="508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46" b="1" dirty="0"/>
              <a:t>Miguel Lerdo de Tejada esq. Independencia 1052</a:t>
            </a:r>
          </a:p>
          <a:p>
            <a:r>
              <a:rPr lang="es-MX" sz="1058" dirty="0"/>
              <a:t>Comercio y alojamiento</a:t>
            </a:r>
            <a:endParaRPr lang="es-MX" sz="2352" dirty="0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04635CC6-60C2-55AE-B336-456C829B38AA}"/>
              </a:ext>
            </a:extLst>
          </p:cNvPr>
          <p:cNvSpPr txBox="1"/>
          <p:nvPr/>
        </p:nvSpPr>
        <p:spPr>
          <a:xfrm>
            <a:off x="326577" y="640701"/>
            <a:ext cx="2863866" cy="381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81" b="1" dirty="0"/>
              <a:t>PORTALES DE LERDO</a:t>
            </a:r>
            <a:endParaRPr lang="es-MX" sz="2587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C7C7CDA-A1D7-5134-8EAE-CC6CCDFC330C}"/>
              </a:ext>
            </a:extLst>
          </p:cNvPr>
          <p:cNvSpPr txBox="1"/>
          <p:nvPr/>
        </p:nvSpPr>
        <p:spPr>
          <a:xfrm>
            <a:off x="4745750" y="3896382"/>
            <a:ext cx="445169" cy="63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527" dirty="0">
                <a:solidFill>
                  <a:srgbClr val="FF0000"/>
                </a:solidFill>
              </a:rPr>
              <a:t>*</a:t>
            </a:r>
            <a:endParaRPr lang="es-MX" sz="3527" dirty="0">
              <a:solidFill>
                <a:srgbClr val="FF0000"/>
              </a:solidFill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8A025F0A-4E85-A718-79B1-0B501C360769}"/>
              </a:ext>
            </a:extLst>
          </p:cNvPr>
          <p:cNvSpPr txBox="1"/>
          <p:nvPr/>
        </p:nvSpPr>
        <p:spPr>
          <a:xfrm>
            <a:off x="173408" y="2876871"/>
            <a:ext cx="4230252" cy="1629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99" b="1" dirty="0"/>
              <a:t>Superficie del terreno:  </a:t>
            </a:r>
            <a:r>
              <a:rPr lang="es-MX" sz="999" dirty="0">
                <a:solidFill>
                  <a:srgbClr val="FF0000"/>
                </a:solidFill>
              </a:rPr>
              <a:t>921  m2</a:t>
            </a:r>
          </a:p>
          <a:p>
            <a:r>
              <a:rPr lang="es-MX" sz="999" dirty="0"/>
              <a:t>Uso de suelo actual: </a:t>
            </a:r>
            <a:r>
              <a:rPr lang="es-MX" sz="999" u="sng" dirty="0">
                <a:solidFill>
                  <a:srgbClr val="FF0000"/>
                </a:solidFill>
              </a:rPr>
              <a:t>Comercial</a:t>
            </a:r>
            <a:r>
              <a:rPr lang="es-MX" sz="999" dirty="0">
                <a:solidFill>
                  <a:srgbClr val="FF0000"/>
                </a:solidFill>
              </a:rPr>
              <a:t>: Servicios - Alimentos y bebidas; - Boutique ropa </a:t>
            </a:r>
            <a:endParaRPr lang="es-MX" sz="999" dirty="0"/>
          </a:p>
          <a:p>
            <a:r>
              <a:rPr lang="es-MX" sz="999" dirty="0"/>
              <a:t>Potencial de metros cuadrados a construir: </a:t>
            </a:r>
            <a:r>
              <a:rPr lang="es-MX" sz="999" dirty="0">
                <a:solidFill>
                  <a:srgbClr val="FF0000"/>
                </a:solidFill>
              </a:rPr>
              <a:t>0 m2 </a:t>
            </a:r>
          </a:p>
          <a:p>
            <a:r>
              <a:rPr lang="es-MX" sz="999" dirty="0">
                <a:solidFill>
                  <a:srgbClr val="FF0000"/>
                </a:solidFill>
              </a:rPr>
              <a:t>Potencial uso de azotea como terraza, aprovechar vistas al zócalo </a:t>
            </a:r>
          </a:p>
          <a:p>
            <a:r>
              <a:rPr lang="es-MX" sz="999" dirty="0"/>
              <a:t>Restricciones de altura de acuerdo al Plan y Programa de Ordenamiento del Centro Histórico: </a:t>
            </a:r>
            <a:r>
              <a:rPr lang="es-MX" sz="999" dirty="0">
                <a:solidFill>
                  <a:srgbClr val="FF0000"/>
                </a:solidFill>
              </a:rPr>
              <a:t>Cumple.</a:t>
            </a:r>
          </a:p>
          <a:p>
            <a:r>
              <a:rPr lang="es-MX" sz="999" dirty="0"/>
              <a:t>Costo de la propiedad: </a:t>
            </a:r>
            <a:r>
              <a:rPr lang="es-MX" sz="999" dirty="0">
                <a:solidFill>
                  <a:srgbClr val="FF0000"/>
                </a:solidFill>
              </a:rPr>
              <a:t>$40,000,000.00 </a:t>
            </a:r>
          </a:p>
          <a:p>
            <a:r>
              <a:rPr lang="es-MX" sz="999" i="1" dirty="0">
                <a:solidFill>
                  <a:srgbClr val="FF0000"/>
                </a:solidFill>
              </a:rPr>
              <a:t>Fuente: </a:t>
            </a:r>
            <a:r>
              <a:rPr lang="es-MX" sz="941" i="1" dirty="0">
                <a:solidFill>
                  <a:srgbClr val="FF0000"/>
                </a:solidFill>
              </a:rPr>
              <a:t>AMPI libro verde costo m2 Zona Centro</a:t>
            </a:r>
            <a:endParaRPr lang="es-MX" sz="999" i="1" dirty="0">
              <a:solidFill>
                <a:srgbClr val="FF0000"/>
              </a:solidFill>
            </a:endParaRPr>
          </a:p>
          <a:p>
            <a:r>
              <a:rPr lang="es-MX" sz="999" b="1" dirty="0"/>
              <a:t>Propietario:</a:t>
            </a:r>
            <a:r>
              <a:rPr lang="es-MX" sz="999" dirty="0"/>
              <a:t> </a:t>
            </a:r>
            <a:r>
              <a:rPr lang="es-MX" sz="999" dirty="0">
                <a:solidFill>
                  <a:srgbClr val="FF0000"/>
                </a:solidFill>
              </a:rPr>
              <a:t>Milano Inmobiliaria  SA de CV . Señor Ilan </a:t>
            </a:r>
            <a:r>
              <a:rPr lang="es-MX" sz="999" dirty="0" err="1">
                <a:solidFill>
                  <a:srgbClr val="FF0000"/>
                </a:solidFill>
              </a:rPr>
              <a:t>Fridman</a:t>
            </a:r>
            <a:r>
              <a:rPr lang="es-MX" sz="999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532D13E6-8B4C-8098-68B9-B2FD6357D7A0}"/>
              </a:ext>
            </a:extLst>
          </p:cNvPr>
          <p:cNvSpPr txBox="1"/>
          <p:nvPr/>
        </p:nvSpPr>
        <p:spPr>
          <a:xfrm>
            <a:off x="173408" y="5157164"/>
            <a:ext cx="4335250" cy="1014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99" b="1" dirty="0"/>
              <a:t>PROPUESTA Y CONDICIONES DE USO:</a:t>
            </a:r>
          </a:p>
          <a:p>
            <a:r>
              <a:rPr lang="es-MX" sz="999" dirty="0"/>
              <a:t>-Promover proyecto de intervención al propietario </a:t>
            </a:r>
          </a:p>
          <a:p>
            <a:r>
              <a:rPr lang="es-MX" sz="999" dirty="0"/>
              <a:t>-Uso comercial, vivienda u hotel boutique</a:t>
            </a:r>
          </a:p>
          <a:p>
            <a:r>
              <a:rPr lang="es-MX" sz="999" dirty="0"/>
              <a:t>-Conservación y rehabilitación de fachadas</a:t>
            </a:r>
          </a:p>
          <a:p>
            <a:r>
              <a:rPr lang="es-MX" sz="999" dirty="0"/>
              <a:t>-En P.B. se debe igualar el mobiliario y pórticos con relación al resto de los portales de Lerdo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04F99510-F4E5-4B09-49C3-074007ABEF30}"/>
              </a:ext>
            </a:extLst>
          </p:cNvPr>
          <p:cNvSpPr txBox="1"/>
          <p:nvPr/>
        </p:nvSpPr>
        <p:spPr>
          <a:xfrm>
            <a:off x="173408" y="4412820"/>
            <a:ext cx="4032246" cy="55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99" b="1" dirty="0"/>
              <a:t>ESTADO Y USO ACTUAL:</a:t>
            </a:r>
          </a:p>
          <a:p>
            <a:r>
              <a:rPr lang="es-MX" sz="999" dirty="0"/>
              <a:t>Edificio con potencial en esquina, se encuentra y Bar en P.B. y tienda de ropa, niveles superiores abandonados.</a:t>
            </a:r>
          </a:p>
        </p:txBody>
      </p:sp>
      <p:pic>
        <p:nvPicPr>
          <p:cNvPr id="57" name="Imagen 56">
            <a:extLst>
              <a:ext uri="{FF2B5EF4-FFF2-40B4-BE49-F238E27FC236}">
                <a16:creationId xmlns:a16="http://schemas.microsoft.com/office/drawing/2014/main" id="{B669A12D-14E8-26BE-EDAD-361A1BDE0C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18" y="589587"/>
            <a:ext cx="2690680" cy="204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684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upo 48">
            <a:extLst>
              <a:ext uri="{FF2B5EF4-FFF2-40B4-BE49-F238E27FC236}">
                <a16:creationId xmlns:a16="http://schemas.microsoft.com/office/drawing/2014/main" id="{FF0B0EAA-64EF-3126-0348-E91E7440F806}"/>
              </a:ext>
            </a:extLst>
          </p:cNvPr>
          <p:cNvGrpSpPr/>
          <p:nvPr/>
        </p:nvGrpSpPr>
        <p:grpSpPr>
          <a:xfrm>
            <a:off x="370594" y="1435473"/>
            <a:ext cx="4371820" cy="1234064"/>
            <a:chOff x="630331" y="1655471"/>
            <a:chExt cx="7976953" cy="2251711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283A9123-2CCC-BCD6-1D3B-F03DACDDDD1B}"/>
                </a:ext>
              </a:extLst>
            </p:cNvPr>
            <p:cNvGrpSpPr/>
            <p:nvPr/>
          </p:nvGrpSpPr>
          <p:grpSpPr>
            <a:xfrm>
              <a:off x="630331" y="1655471"/>
              <a:ext cx="7976953" cy="2251711"/>
              <a:chOff x="290776" y="305336"/>
              <a:chExt cx="4141804" cy="1169137"/>
            </a:xfrm>
          </p:grpSpPr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id="{BD714536-58E9-5522-8731-699674A3B2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776" y="305336"/>
                <a:ext cx="3431606" cy="950691"/>
              </a:xfrm>
              <a:prstGeom prst="rect">
                <a:avLst/>
              </a:prstGeom>
            </p:spPr>
          </p:pic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7062369E-3562-4E89-6F0F-1A4068B708E5}"/>
                  </a:ext>
                </a:extLst>
              </p:cNvPr>
              <p:cNvSpPr/>
              <p:nvPr/>
            </p:nvSpPr>
            <p:spPr>
              <a:xfrm>
                <a:off x="1992241" y="509523"/>
                <a:ext cx="846452" cy="772108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058"/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5DF24E23-BEA1-D994-4B7B-DE2D51885FA1}"/>
                  </a:ext>
                </a:extLst>
              </p:cNvPr>
              <p:cNvSpPr txBox="1"/>
              <p:nvPr/>
            </p:nvSpPr>
            <p:spPr>
              <a:xfrm>
                <a:off x="2202992" y="1292658"/>
                <a:ext cx="688851" cy="181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647" dirty="0">
                    <a:solidFill>
                      <a:srgbClr val="FF0000"/>
                    </a:solidFill>
                  </a:rPr>
                  <a:t>TRAMO 2</a:t>
                </a:r>
                <a:endParaRPr lang="es-MX" sz="647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Flecha: a la derecha 11">
                <a:extLst>
                  <a:ext uri="{FF2B5EF4-FFF2-40B4-BE49-F238E27FC236}">
                    <a16:creationId xmlns:a16="http://schemas.microsoft.com/office/drawing/2014/main" id="{ADE4BB04-2BF6-8A51-39E8-24D58DA84F7E}"/>
                  </a:ext>
                </a:extLst>
              </p:cNvPr>
              <p:cNvSpPr/>
              <p:nvPr/>
            </p:nvSpPr>
            <p:spPr>
              <a:xfrm rot="18880484">
                <a:off x="3782829" y="1127202"/>
                <a:ext cx="200710" cy="131329"/>
              </a:xfrm>
              <a:prstGeom prst="rightArrow">
                <a:avLst>
                  <a:gd name="adj1" fmla="val 14947"/>
                  <a:gd name="adj2" fmla="val 5540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058"/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8134BD2A-CA17-014E-1108-C5C3F11AE3E2}"/>
                  </a:ext>
                </a:extLst>
              </p:cNvPr>
              <p:cNvSpPr txBox="1"/>
              <p:nvPr/>
            </p:nvSpPr>
            <p:spPr>
              <a:xfrm>
                <a:off x="3895684" y="1011304"/>
                <a:ext cx="536896" cy="207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823" b="1" dirty="0"/>
                  <a:t>N</a:t>
                </a:r>
                <a:endParaRPr lang="es-MX" sz="823" b="1" dirty="0"/>
              </a:p>
            </p:txBody>
          </p:sp>
        </p:grp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6A04DD34-6C10-87A2-3C61-4EA2FEF1CA38}"/>
                </a:ext>
              </a:extLst>
            </p:cNvPr>
            <p:cNvSpPr txBox="1"/>
            <p:nvPr/>
          </p:nvSpPr>
          <p:spPr>
            <a:xfrm>
              <a:off x="4021362" y="2352294"/>
              <a:ext cx="828988" cy="89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587" dirty="0">
                  <a:solidFill>
                    <a:srgbClr val="FF0000"/>
                  </a:solidFill>
                </a:rPr>
                <a:t>*</a:t>
              </a:r>
              <a:endParaRPr lang="es-MX" sz="2587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34736C31-7A28-C45B-9300-E66C83964DAC}"/>
              </a:ext>
            </a:extLst>
          </p:cNvPr>
          <p:cNvSpPr txBox="1"/>
          <p:nvPr/>
        </p:nvSpPr>
        <p:spPr>
          <a:xfrm>
            <a:off x="326576" y="676425"/>
            <a:ext cx="4957908" cy="562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81" b="1" dirty="0"/>
              <a:t>Miguel Lerdo de Tejada 303</a:t>
            </a:r>
          </a:p>
          <a:p>
            <a:r>
              <a:rPr lang="es-MX" sz="1176" dirty="0"/>
              <a:t>Uso mixto abandonado</a:t>
            </a:r>
            <a:endParaRPr lang="es-MX" sz="2587" dirty="0"/>
          </a:p>
        </p:txBody>
      </p:sp>
      <p:grpSp>
        <p:nvGrpSpPr>
          <p:cNvPr id="58" name="Grupo 57">
            <a:extLst>
              <a:ext uri="{FF2B5EF4-FFF2-40B4-BE49-F238E27FC236}">
                <a16:creationId xmlns:a16="http://schemas.microsoft.com/office/drawing/2014/main" id="{8F9061CE-4372-1DA8-37FE-A0A857F44763}"/>
              </a:ext>
            </a:extLst>
          </p:cNvPr>
          <p:cNvGrpSpPr/>
          <p:nvPr/>
        </p:nvGrpSpPr>
        <p:grpSpPr>
          <a:xfrm>
            <a:off x="4531475" y="2698218"/>
            <a:ext cx="4561657" cy="3833531"/>
            <a:chOff x="349248" y="1220516"/>
            <a:chExt cx="8629075" cy="7251710"/>
          </a:xfrm>
        </p:grpSpPr>
        <p:grpSp>
          <p:nvGrpSpPr>
            <p:cNvPr id="59" name="Grupo 58">
              <a:extLst>
                <a:ext uri="{FF2B5EF4-FFF2-40B4-BE49-F238E27FC236}">
                  <a16:creationId xmlns:a16="http://schemas.microsoft.com/office/drawing/2014/main" id="{855E4E55-60CC-98D2-E4CE-22C2B5C2E627}"/>
                </a:ext>
              </a:extLst>
            </p:cNvPr>
            <p:cNvGrpSpPr/>
            <p:nvPr/>
          </p:nvGrpSpPr>
          <p:grpSpPr>
            <a:xfrm>
              <a:off x="545349" y="1220516"/>
              <a:ext cx="7947883" cy="2827601"/>
              <a:chOff x="615142" y="2807917"/>
              <a:chExt cx="7797338" cy="2774042"/>
            </a:xfrm>
          </p:grpSpPr>
          <p:pic>
            <p:nvPicPr>
              <p:cNvPr id="97" name="Imagen 96">
                <a:extLst>
                  <a:ext uri="{FF2B5EF4-FFF2-40B4-BE49-F238E27FC236}">
                    <a16:creationId xmlns:a16="http://schemas.microsoft.com/office/drawing/2014/main" id="{E0363EC9-B53A-FB4F-5873-2BEF01E3D6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1025" y="2807917"/>
                <a:ext cx="7414952" cy="2648325"/>
              </a:xfrm>
              <a:prstGeom prst="rect">
                <a:avLst/>
              </a:prstGeom>
            </p:spPr>
          </p:pic>
          <p:sp>
            <p:nvSpPr>
              <p:cNvPr id="98" name="CuadroTexto 97">
                <a:extLst>
                  <a:ext uri="{FF2B5EF4-FFF2-40B4-BE49-F238E27FC236}">
                    <a16:creationId xmlns:a16="http://schemas.microsoft.com/office/drawing/2014/main" id="{732868A2-C0BD-54E5-3005-C0C17C33DB28}"/>
                  </a:ext>
                </a:extLst>
              </p:cNvPr>
              <p:cNvSpPr txBox="1"/>
              <p:nvPr/>
            </p:nvSpPr>
            <p:spPr>
              <a:xfrm>
                <a:off x="3836043" y="5140127"/>
                <a:ext cx="4549201" cy="441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s-MX" sz="947" b="1" dirty="0"/>
                  <a:t>CALLE MIGUEL LERDO DE TEJADA</a:t>
                </a:r>
                <a:r>
                  <a:rPr lang="es-MX" sz="947" dirty="0"/>
                  <a:t> acera norte</a:t>
                </a:r>
                <a:endParaRPr lang="es-MX" sz="947" b="1" dirty="0"/>
              </a:p>
            </p:txBody>
          </p:sp>
          <p:cxnSp>
            <p:nvCxnSpPr>
              <p:cNvPr id="101" name="Conector recto 100">
                <a:extLst>
                  <a:ext uri="{FF2B5EF4-FFF2-40B4-BE49-F238E27FC236}">
                    <a16:creationId xmlns:a16="http://schemas.microsoft.com/office/drawing/2014/main" id="{9D22D682-DB91-86BF-93F4-4A06505433BE}"/>
                  </a:ext>
                </a:extLst>
              </p:cNvPr>
              <p:cNvCxnSpPr/>
              <p:nvPr/>
            </p:nvCxnSpPr>
            <p:spPr>
              <a:xfrm>
                <a:off x="615142" y="5173180"/>
                <a:ext cx="779733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upo 61">
              <a:extLst>
                <a:ext uri="{FF2B5EF4-FFF2-40B4-BE49-F238E27FC236}">
                  <a16:creationId xmlns:a16="http://schemas.microsoft.com/office/drawing/2014/main" id="{92ED7080-F321-F935-F43C-68B8BBF526D8}"/>
                </a:ext>
              </a:extLst>
            </p:cNvPr>
            <p:cNvGrpSpPr/>
            <p:nvPr/>
          </p:nvGrpSpPr>
          <p:grpSpPr>
            <a:xfrm>
              <a:off x="349248" y="1710840"/>
              <a:ext cx="8629075" cy="6761386"/>
              <a:chOff x="349248" y="1710840"/>
              <a:chExt cx="8629075" cy="6761385"/>
            </a:xfrm>
          </p:grpSpPr>
          <p:pic>
            <p:nvPicPr>
              <p:cNvPr id="63" name="Imagen 62">
                <a:extLst>
                  <a:ext uri="{FF2B5EF4-FFF2-40B4-BE49-F238E27FC236}">
                    <a16:creationId xmlns:a16="http://schemas.microsoft.com/office/drawing/2014/main" id="{0BED3F3D-8562-3EDB-300B-35510D139D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563" t="33081" r="32954" b="48798"/>
              <a:stretch/>
            </p:blipFill>
            <p:spPr>
              <a:xfrm>
                <a:off x="692023" y="4159127"/>
                <a:ext cx="7908730" cy="3163884"/>
              </a:xfrm>
              <a:prstGeom prst="rect">
                <a:avLst/>
              </a:prstGeom>
            </p:spPr>
          </p:pic>
          <p:cxnSp>
            <p:nvCxnSpPr>
              <p:cNvPr id="65" name="Conector recto 64">
                <a:extLst>
                  <a:ext uri="{FF2B5EF4-FFF2-40B4-BE49-F238E27FC236}">
                    <a16:creationId xmlns:a16="http://schemas.microsoft.com/office/drawing/2014/main" id="{86B9EFDC-BE18-4F17-F37C-BDC0BE4E74FC}"/>
                  </a:ext>
                </a:extLst>
              </p:cNvPr>
              <p:cNvCxnSpPr/>
              <p:nvPr/>
            </p:nvCxnSpPr>
            <p:spPr>
              <a:xfrm flipH="1">
                <a:off x="6874075" y="8472225"/>
                <a:ext cx="1934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Flecha: a la derecha 66">
                <a:extLst>
                  <a:ext uri="{FF2B5EF4-FFF2-40B4-BE49-F238E27FC236}">
                    <a16:creationId xmlns:a16="http://schemas.microsoft.com/office/drawing/2014/main" id="{F0CD831C-BE4D-A582-C7EA-5D7F16E47FFB}"/>
                  </a:ext>
                </a:extLst>
              </p:cNvPr>
              <p:cNvSpPr/>
              <p:nvPr/>
            </p:nvSpPr>
            <p:spPr>
              <a:xfrm rot="18880484">
                <a:off x="8537135" y="6697407"/>
                <a:ext cx="434517" cy="413753"/>
              </a:xfrm>
              <a:prstGeom prst="rightArrow">
                <a:avLst>
                  <a:gd name="adj1" fmla="val 14947"/>
                  <a:gd name="adj2" fmla="val 5540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2479" dirty="0"/>
              </a:p>
            </p:txBody>
          </p:sp>
          <p:sp>
            <p:nvSpPr>
              <p:cNvPr id="68" name="CuadroTexto 67">
                <a:extLst>
                  <a:ext uri="{FF2B5EF4-FFF2-40B4-BE49-F238E27FC236}">
                    <a16:creationId xmlns:a16="http://schemas.microsoft.com/office/drawing/2014/main" id="{501E1241-E869-39B3-2277-8EE2149859B9}"/>
                  </a:ext>
                </a:extLst>
              </p:cNvPr>
              <p:cNvSpPr txBox="1"/>
              <p:nvPr/>
            </p:nvSpPr>
            <p:spPr>
              <a:xfrm>
                <a:off x="3014431" y="5181578"/>
                <a:ext cx="4314821" cy="516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176" b="1" dirty="0">
                    <a:solidFill>
                      <a:schemeClr val="bg1">
                        <a:lumMod val="65000"/>
                      </a:schemeClr>
                    </a:solidFill>
                  </a:rPr>
                  <a:t>CALLE MIGUEL LERDO DE TEJADA</a:t>
                </a:r>
                <a:endParaRPr lang="es-MX" sz="1176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69" name="CuadroTexto 68">
                <a:extLst>
                  <a:ext uri="{FF2B5EF4-FFF2-40B4-BE49-F238E27FC236}">
                    <a16:creationId xmlns:a16="http://schemas.microsoft.com/office/drawing/2014/main" id="{BE5B0F11-0367-810E-DFC8-0B08DCBCB4D7}"/>
                  </a:ext>
                </a:extLst>
              </p:cNvPr>
              <p:cNvSpPr txBox="1"/>
              <p:nvPr/>
            </p:nvSpPr>
            <p:spPr>
              <a:xfrm rot="16200000">
                <a:off x="-620378" y="5074819"/>
                <a:ext cx="2456203" cy="516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176" b="1" dirty="0">
                    <a:solidFill>
                      <a:schemeClr val="bg1">
                        <a:lumMod val="65000"/>
                      </a:schemeClr>
                    </a:solidFill>
                  </a:rPr>
                  <a:t>CALLE 5 DE MAYO</a:t>
                </a:r>
                <a:endParaRPr lang="es-MX" sz="1176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70" name="CuadroTexto 69">
                <a:extLst>
                  <a:ext uri="{FF2B5EF4-FFF2-40B4-BE49-F238E27FC236}">
                    <a16:creationId xmlns:a16="http://schemas.microsoft.com/office/drawing/2014/main" id="{E381DEB4-C4EF-181C-8563-8E9CF073F9B2}"/>
                  </a:ext>
                </a:extLst>
              </p:cNvPr>
              <p:cNvSpPr txBox="1"/>
              <p:nvPr/>
            </p:nvSpPr>
            <p:spPr>
              <a:xfrm rot="16200000">
                <a:off x="7429538" y="4865579"/>
                <a:ext cx="2238330" cy="859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176" b="1" dirty="0">
                    <a:solidFill>
                      <a:schemeClr val="bg1">
                        <a:lumMod val="65000"/>
                      </a:schemeClr>
                    </a:solidFill>
                  </a:rPr>
                  <a:t>INDEPENDENCIA</a:t>
                </a:r>
                <a:endParaRPr lang="es-MX" sz="1176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71" name="CuadroTexto 70">
                <a:extLst>
                  <a:ext uri="{FF2B5EF4-FFF2-40B4-BE49-F238E27FC236}">
                    <a16:creationId xmlns:a16="http://schemas.microsoft.com/office/drawing/2014/main" id="{73E682D1-393C-7A00-940C-039BB34023CC}"/>
                  </a:ext>
                </a:extLst>
              </p:cNvPr>
              <p:cNvSpPr txBox="1"/>
              <p:nvPr/>
            </p:nvSpPr>
            <p:spPr>
              <a:xfrm>
                <a:off x="8412630" y="7074840"/>
                <a:ext cx="462311" cy="525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205" b="1" dirty="0"/>
                  <a:t>N</a:t>
                </a:r>
                <a:endParaRPr lang="es-MX" sz="1205" b="1" dirty="0"/>
              </a:p>
            </p:txBody>
          </p:sp>
          <p:sp>
            <p:nvSpPr>
              <p:cNvPr id="72" name="Forma libre: forma 71">
                <a:extLst>
                  <a:ext uri="{FF2B5EF4-FFF2-40B4-BE49-F238E27FC236}">
                    <a16:creationId xmlns:a16="http://schemas.microsoft.com/office/drawing/2014/main" id="{06F6727D-D6D9-2D07-E337-AE5B461138C7}"/>
                  </a:ext>
                </a:extLst>
              </p:cNvPr>
              <p:cNvSpPr/>
              <p:nvPr/>
            </p:nvSpPr>
            <p:spPr>
              <a:xfrm>
                <a:off x="1825647" y="4172314"/>
                <a:ext cx="939724" cy="994594"/>
              </a:xfrm>
              <a:custGeom>
                <a:avLst/>
                <a:gdLst>
                  <a:gd name="connsiteX0" fmla="*/ 1364776 w 1364776"/>
                  <a:gd name="connsiteY0" fmla="*/ 1146412 h 1146412"/>
                  <a:gd name="connsiteX1" fmla="*/ 1337481 w 1364776"/>
                  <a:gd name="connsiteY1" fmla="*/ 13648 h 1146412"/>
                  <a:gd name="connsiteX2" fmla="*/ 0 w 1364776"/>
                  <a:gd name="connsiteY2" fmla="*/ 0 h 1146412"/>
                  <a:gd name="connsiteX3" fmla="*/ 0 w 1364776"/>
                  <a:gd name="connsiteY3" fmla="*/ 1132764 h 1146412"/>
                  <a:gd name="connsiteX4" fmla="*/ 1364776 w 1364776"/>
                  <a:gd name="connsiteY4" fmla="*/ 1146412 h 1146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4776" h="1146412">
                    <a:moveTo>
                      <a:pt x="1364776" y="1146412"/>
                    </a:moveTo>
                    <a:lnTo>
                      <a:pt x="1337481" y="13648"/>
                    </a:lnTo>
                    <a:lnTo>
                      <a:pt x="0" y="0"/>
                    </a:lnTo>
                    <a:lnTo>
                      <a:pt x="0" y="1132764"/>
                    </a:lnTo>
                    <a:lnTo>
                      <a:pt x="1364776" y="1146412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058" dirty="0"/>
              </a:p>
            </p:txBody>
          </p:sp>
          <p:sp>
            <p:nvSpPr>
              <p:cNvPr id="73" name="Forma libre: forma 72">
                <a:extLst>
                  <a:ext uri="{FF2B5EF4-FFF2-40B4-BE49-F238E27FC236}">
                    <a16:creationId xmlns:a16="http://schemas.microsoft.com/office/drawing/2014/main" id="{42378CB9-7888-8E4F-B85E-2C9F2D440491}"/>
                  </a:ext>
                </a:extLst>
              </p:cNvPr>
              <p:cNvSpPr/>
              <p:nvPr/>
            </p:nvSpPr>
            <p:spPr>
              <a:xfrm>
                <a:off x="3303265" y="5771571"/>
                <a:ext cx="954912" cy="1516119"/>
              </a:xfrm>
              <a:custGeom>
                <a:avLst/>
                <a:gdLst>
                  <a:gd name="connsiteX0" fmla="*/ 54591 w 1378423"/>
                  <a:gd name="connsiteY0" fmla="*/ 2210938 h 2210938"/>
                  <a:gd name="connsiteX1" fmla="*/ 0 w 1378423"/>
                  <a:gd name="connsiteY1" fmla="*/ 0 h 2210938"/>
                  <a:gd name="connsiteX2" fmla="*/ 1351128 w 1378423"/>
                  <a:gd name="connsiteY2" fmla="*/ 27296 h 2210938"/>
                  <a:gd name="connsiteX3" fmla="*/ 1378423 w 1378423"/>
                  <a:gd name="connsiteY3" fmla="*/ 2210938 h 2210938"/>
                  <a:gd name="connsiteX4" fmla="*/ 54591 w 1378423"/>
                  <a:gd name="connsiteY4" fmla="*/ 2210938 h 2210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8423" h="2210938">
                    <a:moveTo>
                      <a:pt x="54591" y="2210938"/>
                    </a:moveTo>
                    <a:lnTo>
                      <a:pt x="0" y="0"/>
                    </a:lnTo>
                    <a:lnTo>
                      <a:pt x="1351128" y="27296"/>
                    </a:lnTo>
                    <a:lnTo>
                      <a:pt x="1378423" y="2210938"/>
                    </a:lnTo>
                    <a:lnTo>
                      <a:pt x="54591" y="2210938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058"/>
              </a:p>
            </p:txBody>
          </p:sp>
          <p:sp>
            <p:nvSpPr>
              <p:cNvPr id="74" name="Forma libre: forma 73">
                <a:extLst>
                  <a:ext uri="{FF2B5EF4-FFF2-40B4-BE49-F238E27FC236}">
                    <a16:creationId xmlns:a16="http://schemas.microsoft.com/office/drawing/2014/main" id="{79F67C5F-A15A-6E1A-FA07-F2523DB4ABE8}"/>
                  </a:ext>
                </a:extLst>
              </p:cNvPr>
              <p:cNvSpPr/>
              <p:nvPr/>
            </p:nvSpPr>
            <p:spPr>
              <a:xfrm>
                <a:off x="4520878" y="4155960"/>
                <a:ext cx="939724" cy="1022991"/>
              </a:xfrm>
              <a:custGeom>
                <a:avLst/>
                <a:gdLst>
                  <a:gd name="connsiteX0" fmla="*/ 0 w 1350235"/>
                  <a:gd name="connsiteY0" fmla="*/ 1469877 h 1469877"/>
                  <a:gd name="connsiteX1" fmla="*/ 8546 w 1350235"/>
                  <a:gd name="connsiteY1" fmla="*/ 8546 h 1469877"/>
                  <a:gd name="connsiteX2" fmla="*/ 999858 w 1350235"/>
                  <a:gd name="connsiteY2" fmla="*/ 0 h 1469877"/>
                  <a:gd name="connsiteX3" fmla="*/ 931492 w 1350235"/>
                  <a:gd name="connsiteY3" fmla="*/ 376015 h 1469877"/>
                  <a:gd name="connsiteX4" fmla="*/ 1350235 w 1350235"/>
                  <a:gd name="connsiteY4" fmla="*/ 393107 h 1469877"/>
                  <a:gd name="connsiteX5" fmla="*/ 1316052 w 1350235"/>
                  <a:gd name="connsiteY5" fmla="*/ 1461331 h 1469877"/>
                  <a:gd name="connsiteX6" fmla="*/ 0 w 1350235"/>
                  <a:gd name="connsiteY6" fmla="*/ 1469877 h 146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50235" h="1469877">
                    <a:moveTo>
                      <a:pt x="0" y="1469877"/>
                    </a:moveTo>
                    <a:cubicBezTo>
                      <a:pt x="2849" y="982767"/>
                      <a:pt x="5697" y="495656"/>
                      <a:pt x="8546" y="8546"/>
                    </a:cubicBezTo>
                    <a:lnTo>
                      <a:pt x="999858" y="0"/>
                    </a:lnTo>
                    <a:lnTo>
                      <a:pt x="931492" y="376015"/>
                    </a:lnTo>
                    <a:lnTo>
                      <a:pt x="1350235" y="393107"/>
                    </a:lnTo>
                    <a:lnTo>
                      <a:pt x="1316052" y="1461331"/>
                    </a:lnTo>
                    <a:lnTo>
                      <a:pt x="0" y="1469877"/>
                    </a:lnTo>
                    <a:close/>
                  </a:path>
                </a:pathLst>
              </a:custGeom>
              <a:solidFill>
                <a:srgbClr val="D4D4D4"/>
              </a:solidFill>
              <a:ln w="190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058"/>
              </a:p>
            </p:txBody>
          </p:sp>
          <p:sp>
            <p:nvSpPr>
              <p:cNvPr id="75" name="CuadroTexto 74">
                <a:extLst>
                  <a:ext uri="{FF2B5EF4-FFF2-40B4-BE49-F238E27FC236}">
                    <a16:creationId xmlns:a16="http://schemas.microsoft.com/office/drawing/2014/main" id="{C31E2354-F062-D6A5-00F0-E7B161A859CF}"/>
                  </a:ext>
                </a:extLst>
              </p:cNvPr>
              <p:cNvSpPr txBox="1"/>
              <p:nvPr/>
            </p:nvSpPr>
            <p:spPr>
              <a:xfrm rot="16200000">
                <a:off x="3134332" y="5936364"/>
                <a:ext cx="2432947" cy="41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823" b="1" dirty="0">
                    <a:solidFill>
                      <a:schemeClr val="bg1">
                        <a:lumMod val="65000"/>
                      </a:schemeClr>
                    </a:solidFill>
                  </a:rPr>
                  <a:t>CALLEJÓN  HERRERA</a:t>
                </a:r>
                <a:endParaRPr lang="es-MX" sz="823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77" name="CuadroTexto 76">
                <a:extLst>
                  <a:ext uri="{FF2B5EF4-FFF2-40B4-BE49-F238E27FC236}">
                    <a16:creationId xmlns:a16="http://schemas.microsoft.com/office/drawing/2014/main" id="{B22A2C7C-BB97-912C-7CF0-C0A449340BC3}"/>
                  </a:ext>
                </a:extLst>
              </p:cNvPr>
              <p:cNvSpPr txBox="1"/>
              <p:nvPr/>
            </p:nvSpPr>
            <p:spPr>
              <a:xfrm>
                <a:off x="6085268" y="1710840"/>
                <a:ext cx="2586316" cy="448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941" b="1" dirty="0">
                    <a:solidFill>
                      <a:srgbClr val="FF0000"/>
                    </a:solidFill>
                  </a:rPr>
                  <a:t>Hotel Veracruz</a:t>
                </a:r>
                <a:endParaRPr lang="es-MX" sz="1411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8" name="Flecha: a la derecha 77">
                <a:extLst>
                  <a:ext uri="{FF2B5EF4-FFF2-40B4-BE49-F238E27FC236}">
                    <a16:creationId xmlns:a16="http://schemas.microsoft.com/office/drawing/2014/main" id="{EEF24770-6735-6BFD-0537-FD9444A34CB8}"/>
                  </a:ext>
                </a:extLst>
              </p:cNvPr>
              <p:cNvSpPr/>
              <p:nvPr/>
            </p:nvSpPr>
            <p:spPr>
              <a:xfrm rot="5400000">
                <a:off x="2108607" y="1953905"/>
                <a:ext cx="371881" cy="383147"/>
              </a:xfrm>
              <a:prstGeom prst="rightArrow">
                <a:avLst>
                  <a:gd name="adj1" fmla="val 17933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2479"/>
              </a:p>
            </p:txBody>
          </p:sp>
          <p:sp>
            <p:nvSpPr>
              <p:cNvPr id="80" name="Rectángulo 79">
                <a:extLst>
                  <a:ext uri="{FF2B5EF4-FFF2-40B4-BE49-F238E27FC236}">
                    <a16:creationId xmlns:a16="http://schemas.microsoft.com/office/drawing/2014/main" id="{6A0FFF23-43CD-092B-7AE1-B327E37D5625}"/>
                  </a:ext>
                </a:extLst>
              </p:cNvPr>
              <p:cNvSpPr/>
              <p:nvPr/>
            </p:nvSpPr>
            <p:spPr>
              <a:xfrm>
                <a:off x="1766234" y="2513305"/>
                <a:ext cx="999137" cy="114292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058"/>
              </a:p>
            </p:txBody>
          </p:sp>
        </p:grp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C7C7CDA-A1D7-5134-8EAE-CC6CCDFC330C}"/>
              </a:ext>
            </a:extLst>
          </p:cNvPr>
          <p:cNvSpPr txBox="1"/>
          <p:nvPr/>
        </p:nvSpPr>
        <p:spPr>
          <a:xfrm>
            <a:off x="5374470" y="4306000"/>
            <a:ext cx="445169" cy="63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527" dirty="0">
                <a:solidFill>
                  <a:srgbClr val="FF0000"/>
                </a:solidFill>
              </a:rPr>
              <a:t>*</a:t>
            </a:r>
            <a:endParaRPr lang="es-MX" sz="3527" dirty="0">
              <a:solidFill>
                <a:srgbClr val="FF0000"/>
              </a:solidFill>
            </a:endParaRPr>
          </a:p>
        </p:txBody>
      </p:sp>
      <p:grpSp>
        <p:nvGrpSpPr>
          <p:cNvPr id="102" name="Grupo 101">
            <a:extLst>
              <a:ext uri="{FF2B5EF4-FFF2-40B4-BE49-F238E27FC236}">
                <a16:creationId xmlns:a16="http://schemas.microsoft.com/office/drawing/2014/main" id="{60707EF3-4175-A64B-3B52-2C19C8DADD81}"/>
              </a:ext>
            </a:extLst>
          </p:cNvPr>
          <p:cNvGrpSpPr/>
          <p:nvPr/>
        </p:nvGrpSpPr>
        <p:grpSpPr>
          <a:xfrm>
            <a:off x="5265004" y="570467"/>
            <a:ext cx="2818023" cy="2312900"/>
            <a:chOff x="9977634" y="348527"/>
            <a:chExt cx="3916827" cy="5110035"/>
          </a:xfrm>
        </p:grpSpPr>
        <p:pic>
          <p:nvPicPr>
            <p:cNvPr id="103" name="Imagen 102">
              <a:extLst>
                <a:ext uri="{FF2B5EF4-FFF2-40B4-BE49-F238E27FC236}">
                  <a16:creationId xmlns:a16="http://schemas.microsoft.com/office/drawing/2014/main" id="{82BE8A9F-6DA1-7911-A3A6-794A285777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19" t="18838" r="8238" b="65793"/>
            <a:stretch/>
          </p:blipFill>
          <p:spPr>
            <a:xfrm rot="10800000">
              <a:off x="9977634" y="348527"/>
              <a:ext cx="3916827" cy="2383353"/>
            </a:xfrm>
            <a:prstGeom prst="rect">
              <a:avLst/>
            </a:prstGeom>
          </p:spPr>
        </p:pic>
        <p:pic>
          <p:nvPicPr>
            <p:cNvPr id="104" name="Imagen 103">
              <a:extLst>
                <a:ext uri="{FF2B5EF4-FFF2-40B4-BE49-F238E27FC236}">
                  <a16:creationId xmlns:a16="http://schemas.microsoft.com/office/drawing/2014/main" id="{BE906EF6-8CDB-DFCA-13B8-F6226AF4B0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3" t="55406" r="76631" b="11324"/>
            <a:stretch/>
          </p:blipFill>
          <p:spPr>
            <a:xfrm>
              <a:off x="9977634" y="1074306"/>
              <a:ext cx="3916827" cy="4384256"/>
            </a:xfrm>
            <a:prstGeom prst="rect">
              <a:avLst/>
            </a:prstGeom>
          </p:spPr>
        </p:pic>
      </p:grpSp>
      <p:sp>
        <p:nvSpPr>
          <p:cNvPr id="105" name="CuadroTexto 104">
            <a:extLst>
              <a:ext uri="{FF2B5EF4-FFF2-40B4-BE49-F238E27FC236}">
                <a16:creationId xmlns:a16="http://schemas.microsoft.com/office/drawing/2014/main" id="{17B6598A-85CE-A218-CD54-B893723B7635}"/>
              </a:ext>
            </a:extLst>
          </p:cNvPr>
          <p:cNvSpPr txBox="1"/>
          <p:nvPr/>
        </p:nvSpPr>
        <p:spPr>
          <a:xfrm>
            <a:off x="303820" y="4622436"/>
            <a:ext cx="3390267" cy="4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8" b="1" dirty="0"/>
              <a:t>ESTADO Y USO ACTUAL:</a:t>
            </a:r>
          </a:p>
          <a:p>
            <a:r>
              <a:rPr lang="es-MX" sz="1058" dirty="0"/>
              <a:t>Edificio con potencial, abandonado y en venta</a:t>
            </a:r>
          </a:p>
        </p:txBody>
      </p:sp>
      <p:sp>
        <p:nvSpPr>
          <p:cNvPr id="106" name="CuadroTexto 105">
            <a:extLst>
              <a:ext uri="{FF2B5EF4-FFF2-40B4-BE49-F238E27FC236}">
                <a16:creationId xmlns:a16="http://schemas.microsoft.com/office/drawing/2014/main" id="{B53CD838-C477-43D8-CCE5-EC02FBF5DC8E}"/>
              </a:ext>
            </a:extLst>
          </p:cNvPr>
          <p:cNvSpPr txBox="1"/>
          <p:nvPr/>
        </p:nvSpPr>
        <p:spPr>
          <a:xfrm>
            <a:off x="303822" y="5264076"/>
            <a:ext cx="3498875" cy="74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8" b="1" dirty="0"/>
              <a:t>PROPUESTA Y CONDICIONES DE USO:</a:t>
            </a:r>
          </a:p>
          <a:p>
            <a:r>
              <a:rPr lang="es-MX" sz="1058" dirty="0"/>
              <a:t>- Edificio con potencial, promoción  para  uso mixto, vivienda, comercio u hotel boutique. </a:t>
            </a:r>
          </a:p>
          <a:p>
            <a:r>
              <a:rPr lang="es-MX" sz="1058" dirty="0"/>
              <a:t>-Conservar  y rehabilitar fachada</a:t>
            </a:r>
          </a:p>
        </p:txBody>
      </p:sp>
      <p:sp>
        <p:nvSpPr>
          <p:cNvPr id="107" name="CuadroTexto 106">
            <a:extLst>
              <a:ext uri="{FF2B5EF4-FFF2-40B4-BE49-F238E27FC236}">
                <a16:creationId xmlns:a16="http://schemas.microsoft.com/office/drawing/2014/main" id="{2DB9CC4E-3915-AD75-A069-C683BD16D1EB}"/>
              </a:ext>
            </a:extLst>
          </p:cNvPr>
          <p:cNvSpPr txBox="1"/>
          <p:nvPr/>
        </p:nvSpPr>
        <p:spPr>
          <a:xfrm>
            <a:off x="303821" y="2906917"/>
            <a:ext cx="3982451" cy="1394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8" b="1" dirty="0"/>
              <a:t>Superficie del terreno:  </a:t>
            </a:r>
            <a:r>
              <a:rPr lang="es-MX" sz="1058" dirty="0">
                <a:solidFill>
                  <a:srgbClr val="FF0000"/>
                </a:solidFill>
              </a:rPr>
              <a:t>549 m2</a:t>
            </a:r>
          </a:p>
          <a:p>
            <a:r>
              <a:rPr lang="es-MX" sz="1058" dirty="0"/>
              <a:t>Uso de suelo actual: </a:t>
            </a:r>
            <a:r>
              <a:rPr lang="es-MX" sz="1058" dirty="0">
                <a:solidFill>
                  <a:srgbClr val="FF0000"/>
                </a:solidFill>
              </a:rPr>
              <a:t>Sin uso </a:t>
            </a:r>
          </a:p>
          <a:p>
            <a:r>
              <a:rPr lang="es-MX" sz="1058" dirty="0"/>
              <a:t>Potencial de metros cuadrados a construir: </a:t>
            </a:r>
            <a:r>
              <a:rPr lang="es-MX" sz="1058" dirty="0">
                <a:solidFill>
                  <a:srgbClr val="FF0000"/>
                </a:solidFill>
              </a:rPr>
              <a:t>0 m2 </a:t>
            </a:r>
            <a:r>
              <a:rPr lang="es-MX" sz="1058" dirty="0">
                <a:solidFill>
                  <a:srgbClr val="C00000"/>
                </a:solidFill>
              </a:rPr>
              <a:t> </a:t>
            </a:r>
          </a:p>
          <a:p>
            <a:r>
              <a:rPr lang="es-MX" sz="1058" dirty="0">
                <a:solidFill>
                  <a:srgbClr val="FF0000"/>
                </a:solidFill>
              </a:rPr>
              <a:t>Potencial uso de azotea como terraza </a:t>
            </a:r>
          </a:p>
          <a:p>
            <a:r>
              <a:rPr lang="es-MX" sz="1058" dirty="0"/>
              <a:t>Restricciones de altura de acuerdo al Plan y Programa de Ordenamiento del Centro Histórico: </a:t>
            </a:r>
            <a:r>
              <a:rPr lang="es-MX" sz="1058" dirty="0">
                <a:solidFill>
                  <a:srgbClr val="FF0000"/>
                </a:solidFill>
              </a:rPr>
              <a:t>Cumple</a:t>
            </a:r>
          </a:p>
          <a:p>
            <a:r>
              <a:rPr lang="es-MX" sz="1058" dirty="0"/>
              <a:t>Costo de la propiedad: </a:t>
            </a:r>
            <a:r>
              <a:rPr lang="es-MX" sz="1058" dirty="0">
                <a:solidFill>
                  <a:srgbClr val="FF0000"/>
                </a:solidFill>
              </a:rPr>
              <a:t>$11,000,000.00</a:t>
            </a:r>
          </a:p>
          <a:p>
            <a:r>
              <a:rPr lang="es-MX" sz="1058" b="1" dirty="0"/>
              <a:t>Propietario: </a:t>
            </a:r>
            <a:r>
              <a:rPr lang="es-MX" sz="1058" dirty="0">
                <a:solidFill>
                  <a:srgbClr val="FF0000"/>
                </a:solidFill>
              </a:rPr>
              <a:t>Virginio </a:t>
            </a:r>
            <a:r>
              <a:rPr lang="es-MX" sz="1058" dirty="0" err="1">
                <a:solidFill>
                  <a:srgbClr val="FF0000"/>
                </a:solidFill>
              </a:rPr>
              <a:t>Ortíz</a:t>
            </a:r>
            <a:r>
              <a:rPr lang="es-MX" sz="1058" dirty="0">
                <a:solidFill>
                  <a:srgbClr val="FF0000"/>
                </a:solidFill>
              </a:rPr>
              <a:t> Revuelta</a:t>
            </a:r>
          </a:p>
        </p:txBody>
      </p:sp>
    </p:spTree>
    <p:extLst>
      <p:ext uri="{BB962C8B-B14F-4D97-AF65-F5344CB8AC3E}">
        <p14:creationId xmlns:p14="http://schemas.microsoft.com/office/powerpoint/2010/main" val="1213639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496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00B0F0"/>
                </a:solidFill>
              </a:rPr>
              <a:t>León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2299"/>
            <a:ext cx="9144000" cy="578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508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1F90142D-2963-9384-BFD5-6864851FCAB0}"/>
              </a:ext>
            </a:extLst>
          </p:cNvPr>
          <p:cNvGrpSpPr/>
          <p:nvPr/>
        </p:nvGrpSpPr>
        <p:grpSpPr>
          <a:xfrm>
            <a:off x="4842389" y="3178814"/>
            <a:ext cx="4168480" cy="2862886"/>
            <a:chOff x="209714" y="3464357"/>
            <a:chExt cx="9036338" cy="6206100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82D06F2F-9590-C472-4095-E5E9B004F9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14" t="29700" r="21679" b="22193"/>
            <a:stretch/>
          </p:blipFill>
          <p:spPr>
            <a:xfrm rot="5400000">
              <a:off x="1626612" y="2047459"/>
              <a:ext cx="6181451" cy="9015247"/>
            </a:xfrm>
            <a:prstGeom prst="rect">
              <a:avLst/>
            </a:prstGeom>
          </p:spPr>
        </p:pic>
        <p:sp>
          <p:nvSpPr>
            <p:cNvPr id="17" name="Flecha: a la derecha 16">
              <a:extLst>
                <a:ext uri="{FF2B5EF4-FFF2-40B4-BE49-F238E27FC236}">
                  <a16:creationId xmlns:a16="http://schemas.microsoft.com/office/drawing/2014/main" id="{3B6F2C32-CC8E-5451-68C8-1E39FD706C8A}"/>
                </a:ext>
              </a:extLst>
            </p:cNvPr>
            <p:cNvSpPr/>
            <p:nvPr/>
          </p:nvSpPr>
          <p:spPr>
            <a:xfrm rot="18880484">
              <a:off x="8754038" y="8690886"/>
              <a:ext cx="434517" cy="413753"/>
            </a:xfrm>
            <a:prstGeom prst="rightArrow">
              <a:avLst>
                <a:gd name="adj1" fmla="val 14947"/>
                <a:gd name="adj2" fmla="val 55407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79" dirty="0"/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6CC69A33-B43A-4DEF-D0E4-2BC0B58B1907}"/>
                </a:ext>
              </a:extLst>
            </p:cNvPr>
            <p:cNvSpPr txBox="1"/>
            <p:nvPr/>
          </p:nvSpPr>
          <p:spPr>
            <a:xfrm>
              <a:off x="2677670" y="6228122"/>
              <a:ext cx="5028819" cy="592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76" b="1" dirty="0">
                  <a:solidFill>
                    <a:schemeClr val="bg1">
                      <a:lumMod val="65000"/>
                    </a:schemeClr>
                  </a:solidFill>
                </a:rPr>
                <a:t>CALLE MIGUEL LERDO DE TEJADA</a:t>
              </a:r>
              <a:endParaRPr lang="es-MX" sz="1176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E0DAFADF-7743-02FF-A0E1-21DDEA1E21BC}"/>
                </a:ext>
              </a:extLst>
            </p:cNvPr>
            <p:cNvSpPr txBox="1"/>
            <p:nvPr/>
          </p:nvSpPr>
          <p:spPr>
            <a:xfrm rot="16200000">
              <a:off x="-15980" y="6144780"/>
              <a:ext cx="2935074" cy="592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76" b="1" dirty="0">
                  <a:solidFill>
                    <a:schemeClr val="bg1">
                      <a:lumMod val="65000"/>
                    </a:schemeClr>
                  </a:solidFill>
                </a:rPr>
                <a:t>CALLE 5 DE MAYO</a:t>
              </a:r>
              <a:endParaRPr lang="es-MX" sz="1176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4F28C8ED-9F90-3A4F-FF23-7727F06A6B87}"/>
                </a:ext>
              </a:extLst>
            </p:cNvPr>
            <p:cNvSpPr txBox="1"/>
            <p:nvPr/>
          </p:nvSpPr>
          <p:spPr>
            <a:xfrm>
              <a:off x="8629533" y="9068318"/>
              <a:ext cx="462311" cy="602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5" b="1" dirty="0"/>
                <a:t>N</a:t>
              </a:r>
              <a:endParaRPr lang="es-MX" sz="1205" b="1" dirty="0"/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9B0F31E0-769F-BEB8-9438-D8267267E606}"/>
                </a:ext>
              </a:extLst>
            </p:cNvPr>
            <p:cNvSpPr txBox="1"/>
            <p:nvPr/>
          </p:nvSpPr>
          <p:spPr>
            <a:xfrm rot="16200000">
              <a:off x="3756959" y="7451195"/>
              <a:ext cx="2432947" cy="474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23" b="1" dirty="0">
                  <a:solidFill>
                    <a:schemeClr val="bg1">
                      <a:lumMod val="65000"/>
                    </a:schemeClr>
                  </a:solidFill>
                </a:rPr>
                <a:t>CALLEJÓN  HERRERA</a:t>
              </a:r>
              <a:endParaRPr lang="es-MX" sz="823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6CB1CC3E-B5C3-2CE0-AD20-9667B9B77996}"/>
                </a:ext>
              </a:extLst>
            </p:cNvPr>
            <p:cNvSpPr txBox="1"/>
            <p:nvPr/>
          </p:nvSpPr>
          <p:spPr>
            <a:xfrm rot="16200000">
              <a:off x="7579618" y="6161048"/>
              <a:ext cx="2740457" cy="592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76" b="1" dirty="0">
                  <a:solidFill>
                    <a:schemeClr val="bg1">
                      <a:lumMod val="65000"/>
                    </a:schemeClr>
                  </a:solidFill>
                </a:rPr>
                <a:t>INDEPENDENCIA</a:t>
              </a:r>
              <a:endParaRPr lang="es-MX" sz="1176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08661011-CA2B-30D2-7113-5B13DC00ED28}"/>
                </a:ext>
              </a:extLst>
            </p:cNvPr>
            <p:cNvSpPr/>
            <p:nvPr/>
          </p:nvSpPr>
          <p:spPr>
            <a:xfrm>
              <a:off x="1775507" y="4418743"/>
              <a:ext cx="1708189" cy="460005"/>
            </a:xfrm>
            <a:custGeom>
              <a:avLst/>
              <a:gdLst>
                <a:gd name="connsiteX0" fmla="*/ 0 w 1708189"/>
                <a:gd name="connsiteY0" fmla="*/ 0 h 460005"/>
                <a:gd name="connsiteX1" fmla="*/ 1708189 w 1708189"/>
                <a:gd name="connsiteY1" fmla="*/ 0 h 460005"/>
                <a:gd name="connsiteX2" fmla="*/ 1708189 w 1708189"/>
                <a:gd name="connsiteY2" fmla="*/ 457200 h 460005"/>
                <a:gd name="connsiteX3" fmla="*/ 2805 w 1708189"/>
                <a:gd name="connsiteY3" fmla="*/ 460005 h 460005"/>
                <a:gd name="connsiteX4" fmla="*/ 0 w 1708189"/>
                <a:gd name="connsiteY4" fmla="*/ 0 h 46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8189" h="460005">
                  <a:moveTo>
                    <a:pt x="0" y="0"/>
                  </a:moveTo>
                  <a:lnTo>
                    <a:pt x="1708189" y="0"/>
                  </a:lnTo>
                  <a:lnTo>
                    <a:pt x="1708189" y="457200"/>
                  </a:lnTo>
                  <a:lnTo>
                    <a:pt x="2805" y="46000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058"/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54ED3F94-0F5B-917B-61B2-F1E023A9F52C}"/>
                </a:ext>
              </a:extLst>
            </p:cNvPr>
            <p:cNvSpPr txBox="1"/>
            <p:nvPr/>
          </p:nvSpPr>
          <p:spPr>
            <a:xfrm>
              <a:off x="1850839" y="4973447"/>
              <a:ext cx="2367957" cy="749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23" b="1" dirty="0">
                  <a:solidFill>
                    <a:srgbClr val="FF0000"/>
                  </a:solidFill>
                </a:rPr>
                <a:t>Edificio </a:t>
              </a:r>
            </a:p>
            <a:p>
              <a:pPr algn="ctr"/>
              <a:r>
                <a:rPr lang="es-ES" sz="823" b="1" dirty="0">
                  <a:solidFill>
                    <a:srgbClr val="FF0000"/>
                  </a:solidFill>
                </a:rPr>
                <a:t>en venta</a:t>
              </a:r>
              <a:endParaRPr lang="es-MX" sz="823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9" name="Grupo 48">
            <a:extLst>
              <a:ext uri="{FF2B5EF4-FFF2-40B4-BE49-F238E27FC236}">
                <a16:creationId xmlns:a16="http://schemas.microsoft.com/office/drawing/2014/main" id="{FF0B0EAA-64EF-3126-0348-E91E7440F806}"/>
              </a:ext>
            </a:extLst>
          </p:cNvPr>
          <p:cNvGrpSpPr/>
          <p:nvPr/>
        </p:nvGrpSpPr>
        <p:grpSpPr>
          <a:xfrm>
            <a:off x="370594" y="1435473"/>
            <a:ext cx="4371820" cy="1234064"/>
            <a:chOff x="630331" y="1655471"/>
            <a:chExt cx="7976953" cy="2251711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283A9123-2CCC-BCD6-1D3B-F03DACDDDD1B}"/>
                </a:ext>
              </a:extLst>
            </p:cNvPr>
            <p:cNvGrpSpPr/>
            <p:nvPr/>
          </p:nvGrpSpPr>
          <p:grpSpPr>
            <a:xfrm>
              <a:off x="630331" y="1655471"/>
              <a:ext cx="7976953" cy="2251711"/>
              <a:chOff x="290776" y="305336"/>
              <a:chExt cx="4141804" cy="1169137"/>
            </a:xfrm>
          </p:grpSpPr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id="{BD714536-58E9-5522-8731-699674A3B2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776" y="305336"/>
                <a:ext cx="3431606" cy="950691"/>
              </a:xfrm>
              <a:prstGeom prst="rect">
                <a:avLst/>
              </a:prstGeom>
            </p:spPr>
          </p:pic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7062369E-3562-4E89-6F0F-1A4068B708E5}"/>
                  </a:ext>
                </a:extLst>
              </p:cNvPr>
              <p:cNvSpPr/>
              <p:nvPr/>
            </p:nvSpPr>
            <p:spPr>
              <a:xfrm>
                <a:off x="1992241" y="509523"/>
                <a:ext cx="846452" cy="772108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058"/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5DF24E23-BEA1-D994-4B7B-DE2D51885FA1}"/>
                  </a:ext>
                </a:extLst>
              </p:cNvPr>
              <p:cNvSpPr txBox="1"/>
              <p:nvPr/>
            </p:nvSpPr>
            <p:spPr>
              <a:xfrm>
                <a:off x="2202992" y="1292658"/>
                <a:ext cx="688851" cy="181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647" dirty="0">
                    <a:solidFill>
                      <a:srgbClr val="FF0000"/>
                    </a:solidFill>
                  </a:rPr>
                  <a:t>TRAMO 2</a:t>
                </a:r>
                <a:endParaRPr lang="es-MX" sz="647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Flecha: a la derecha 11">
                <a:extLst>
                  <a:ext uri="{FF2B5EF4-FFF2-40B4-BE49-F238E27FC236}">
                    <a16:creationId xmlns:a16="http://schemas.microsoft.com/office/drawing/2014/main" id="{ADE4BB04-2BF6-8A51-39E8-24D58DA84F7E}"/>
                  </a:ext>
                </a:extLst>
              </p:cNvPr>
              <p:cNvSpPr/>
              <p:nvPr/>
            </p:nvSpPr>
            <p:spPr>
              <a:xfrm rot="18880484">
                <a:off x="3782829" y="1127202"/>
                <a:ext cx="200710" cy="131329"/>
              </a:xfrm>
              <a:prstGeom prst="rightArrow">
                <a:avLst>
                  <a:gd name="adj1" fmla="val 14947"/>
                  <a:gd name="adj2" fmla="val 5540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058"/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8134BD2A-CA17-014E-1108-C5C3F11AE3E2}"/>
                  </a:ext>
                </a:extLst>
              </p:cNvPr>
              <p:cNvSpPr txBox="1"/>
              <p:nvPr/>
            </p:nvSpPr>
            <p:spPr>
              <a:xfrm>
                <a:off x="3895684" y="1011304"/>
                <a:ext cx="536896" cy="207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823" b="1" dirty="0"/>
                  <a:t>N</a:t>
                </a:r>
                <a:endParaRPr lang="es-MX" sz="823" b="1" dirty="0"/>
              </a:p>
            </p:txBody>
          </p:sp>
        </p:grp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6A04DD34-6C10-87A2-3C61-4EA2FEF1CA38}"/>
                </a:ext>
              </a:extLst>
            </p:cNvPr>
            <p:cNvSpPr txBox="1"/>
            <p:nvPr/>
          </p:nvSpPr>
          <p:spPr>
            <a:xfrm>
              <a:off x="3893417" y="2048726"/>
              <a:ext cx="828988" cy="89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587" dirty="0">
                  <a:solidFill>
                    <a:srgbClr val="FF0000"/>
                  </a:solidFill>
                </a:rPr>
                <a:t>*</a:t>
              </a:r>
              <a:endParaRPr lang="es-MX" sz="2587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34736C31-7A28-C45B-9300-E66C83964DAC}"/>
              </a:ext>
            </a:extLst>
          </p:cNvPr>
          <p:cNvSpPr txBox="1"/>
          <p:nvPr/>
        </p:nvSpPr>
        <p:spPr>
          <a:xfrm>
            <a:off x="326576" y="676425"/>
            <a:ext cx="4957908" cy="815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81" b="1" dirty="0"/>
              <a:t>5 de mayo </a:t>
            </a:r>
            <a:r>
              <a:rPr lang="es-MX" sz="1646" b="1" dirty="0"/>
              <a:t>(conexión con Miguel Lerdo de Tejada 303)</a:t>
            </a:r>
          </a:p>
          <a:p>
            <a:r>
              <a:rPr lang="es-MX" sz="1176" dirty="0"/>
              <a:t>Uso mixto abandonado</a:t>
            </a:r>
            <a:endParaRPr lang="es-MX" sz="2587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C7C7CDA-A1D7-5134-8EAE-CC6CCDFC330C}"/>
              </a:ext>
            </a:extLst>
          </p:cNvPr>
          <p:cNvSpPr txBox="1"/>
          <p:nvPr/>
        </p:nvSpPr>
        <p:spPr>
          <a:xfrm>
            <a:off x="5798567" y="3503370"/>
            <a:ext cx="445169" cy="63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527" dirty="0">
                <a:solidFill>
                  <a:srgbClr val="FF0000"/>
                </a:solidFill>
              </a:rPr>
              <a:t>*</a:t>
            </a:r>
            <a:endParaRPr lang="es-MX" sz="3527" dirty="0">
              <a:solidFill>
                <a:srgbClr val="FF0000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936ADC5-77C8-AC5F-DB98-D687D38CC88E}"/>
              </a:ext>
            </a:extLst>
          </p:cNvPr>
          <p:cNvSpPr txBox="1"/>
          <p:nvPr/>
        </p:nvSpPr>
        <p:spPr>
          <a:xfrm>
            <a:off x="307386" y="2783394"/>
            <a:ext cx="3868316" cy="155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8" b="1" dirty="0"/>
              <a:t>Superficie del terreno: </a:t>
            </a:r>
            <a:r>
              <a:rPr lang="es-MX" sz="1058" dirty="0">
                <a:solidFill>
                  <a:srgbClr val="FF0000"/>
                </a:solidFill>
              </a:rPr>
              <a:t>328 m2</a:t>
            </a:r>
          </a:p>
          <a:p>
            <a:r>
              <a:rPr lang="es-MX" sz="1058" dirty="0"/>
              <a:t>Uso de suelo actual: </a:t>
            </a:r>
            <a:r>
              <a:rPr lang="es-MX" sz="1058" dirty="0">
                <a:solidFill>
                  <a:srgbClr val="FF0000"/>
                </a:solidFill>
              </a:rPr>
              <a:t>sin uso </a:t>
            </a:r>
          </a:p>
          <a:p>
            <a:r>
              <a:rPr lang="es-MX" sz="1058" dirty="0"/>
              <a:t>Potencial de metros cuadrados a construir: </a:t>
            </a:r>
            <a:r>
              <a:rPr lang="es-MX" sz="1058" u="sng" dirty="0">
                <a:solidFill>
                  <a:srgbClr val="FF0000"/>
                </a:solidFill>
              </a:rPr>
              <a:t>3 niveles (787 m2)</a:t>
            </a:r>
          </a:p>
          <a:p>
            <a:r>
              <a:rPr lang="es-MX" sz="1058" dirty="0">
                <a:solidFill>
                  <a:srgbClr val="FF0000"/>
                </a:solidFill>
              </a:rPr>
              <a:t>Sólo se conserva la fachada, terreno baldío al interior.  </a:t>
            </a:r>
          </a:p>
          <a:p>
            <a:r>
              <a:rPr lang="es-MX" sz="1058" dirty="0"/>
              <a:t>Programa de Ordenamiento del Centro Histórico:</a:t>
            </a:r>
          </a:p>
          <a:p>
            <a:r>
              <a:rPr lang="es-MX" sz="1058" dirty="0">
                <a:solidFill>
                  <a:srgbClr val="FF0000"/>
                </a:solidFill>
              </a:rPr>
              <a:t>1-2 Niveles / 0.80 COS / Densidad 1 -20  Viv/ha</a:t>
            </a:r>
            <a:endParaRPr lang="es-MX" sz="1058" dirty="0"/>
          </a:p>
          <a:p>
            <a:r>
              <a:rPr lang="es-MX" sz="1058" dirty="0"/>
              <a:t>Costo de la propiedad: </a:t>
            </a:r>
            <a:r>
              <a:rPr lang="es-MX" sz="1058" dirty="0">
                <a:solidFill>
                  <a:srgbClr val="FF0000"/>
                </a:solidFill>
              </a:rPr>
              <a:t>$5,000,000.00</a:t>
            </a:r>
          </a:p>
          <a:p>
            <a:r>
              <a:rPr lang="es-MX" sz="1058" i="1" dirty="0">
                <a:solidFill>
                  <a:srgbClr val="FF0000"/>
                </a:solidFill>
              </a:rPr>
              <a:t>Fuente: AMPI libro verde costo m2 Zona Centro</a:t>
            </a:r>
          </a:p>
          <a:p>
            <a:r>
              <a:rPr lang="es-MX" sz="1058" b="1" dirty="0"/>
              <a:t>Propietario: </a:t>
            </a:r>
            <a:r>
              <a:rPr lang="es-MX" sz="1058" dirty="0">
                <a:solidFill>
                  <a:srgbClr val="FF0000"/>
                </a:solidFill>
              </a:rPr>
              <a:t>Bada Rivero Ceferino </a:t>
            </a:r>
            <a:endParaRPr lang="es-MX" sz="1058" i="1" dirty="0">
              <a:solidFill>
                <a:srgbClr val="FF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78CC211-8692-DA63-555F-406889741F11}"/>
              </a:ext>
            </a:extLst>
          </p:cNvPr>
          <p:cNvSpPr txBox="1"/>
          <p:nvPr/>
        </p:nvSpPr>
        <p:spPr>
          <a:xfrm>
            <a:off x="310597" y="4420262"/>
            <a:ext cx="3990266" cy="74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8" b="1" dirty="0"/>
              <a:t>ESTADO Y USO ACTUAL:</a:t>
            </a:r>
          </a:p>
          <a:p>
            <a:r>
              <a:rPr lang="es-MX" sz="1058" dirty="0"/>
              <a:t>Abandonado, la fachada esta totalmente  tapada, terreno baldío al interior. En la parte posterior colinda con edificio en venta sobre calle Lerdo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4E862C4-16DD-AFFE-E858-7E609FF69D71}"/>
              </a:ext>
            </a:extLst>
          </p:cNvPr>
          <p:cNvSpPr txBox="1"/>
          <p:nvPr/>
        </p:nvSpPr>
        <p:spPr>
          <a:xfrm>
            <a:off x="301839" y="5242843"/>
            <a:ext cx="4092561" cy="1069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8" b="1" dirty="0"/>
              <a:t>PROPUESTA Y CONDICIONES DE USO:</a:t>
            </a:r>
          </a:p>
          <a:p>
            <a:r>
              <a:rPr lang="es-MX" sz="1058" dirty="0"/>
              <a:t>- Promoción de compraventa o promoción de intervención al propietario </a:t>
            </a:r>
          </a:p>
          <a:p>
            <a:r>
              <a:rPr lang="es-MX" sz="1058" dirty="0"/>
              <a:t>-Predio con gran potencial con destino para uso mixto, vivienda, comercio en P.B. y hotel boutique.</a:t>
            </a:r>
          </a:p>
          <a:p>
            <a:r>
              <a:rPr lang="es-MX" sz="1058" dirty="0"/>
              <a:t>- Conservación y rehabilitación de fachada 	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E803275-CB19-031B-975A-49776999AC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47"/>
          <a:stretch/>
        </p:blipFill>
        <p:spPr>
          <a:xfrm>
            <a:off x="5694454" y="552655"/>
            <a:ext cx="2005129" cy="232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552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upo 48">
            <a:extLst>
              <a:ext uri="{FF2B5EF4-FFF2-40B4-BE49-F238E27FC236}">
                <a16:creationId xmlns:a16="http://schemas.microsoft.com/office/drawing/2014/main" id="{FF0B0EAA-64EF-3126-0348-E91E7440F806}"/>
              </a:ext>
            </a:extLst>
          </p:cNvPr>
          <p:cNvGrpSpPr/>
          <p:nvPr/>
        </p:nvGrpSpPr>
        <p:grpSpPr>
          <a:xfrm>
            <a:off x="370594" y="1435473"/>
            <a:ext cx="4371820" cy="1234064"/>
            <a:chOff x="630331" y="1655471"/>
            <a:chExt cx="7976953" cy="2251711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283A9123-2CCC-BCD6-1D3B-F03DACDDDD1B}"/>
                </a:ext>
              </a:extLst>
            </p:cNvPr>
            <p:cNvGrpSpPr/>
            <p:nvPr/>
          </p:nvGrpSpPr>
          <p:grpSpPr>
            <a:xfrm>
              <a:off x="630331" y="1655471"/>
              <a:ext cx="7976953" cy="2251711"/>
              <a:chOff x="290776" y="305336"/>
              <a:chExt cx="4141804" cy="1169137"/>
            </a:xfrm>
          </p:grpSpPr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id="{BD714536-58E9-5522-8731-699674A3B2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776" y="305336"/>
                <a:ext cx="3431606" cy="950691"/>
              </a:xfrm>
              <a:prstGeom prst="rect">
                <a:avLst/>
              </a:prstGeom>
            </p:spPr>
          </p:pic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7062369E-3562-4E89-6F0F-1A4068B708E5}"/>
                  </a:ext>
                </a:extLst>
              </p:cNvPr>
              <p:cNvSpPr/>
              <p:nvPr/>
            </p:nvSpPr>
            <p:spPr>
              <a:xfrm>
                <a:off x="1992241" y="509523"/>
                <a:ext cx="846452" cy="772108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058"/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5DF24E23-BEA1-D994-4B7B-DE2D51885FA1}"/>
                  </a:ext>
                </a:extLst>
              </p:cNvPr>
              <p:cNvSpPr txBox="1"/>
              <p:nvPr/>
            </p:nvSpPr>
            <p:spPr>
              <a:xfrm>
                <a:off x="2202992" y="1292658"/>
                <a:ext cx="688851" cy="181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647" dirty="0">
                    <a:solidFill>
                      <a:srgbClr val="FF0000"/>
                    </a:solidFill>
                  </a:rPr>
                  <a:t>TRAMO 2</a:t>
                </a:r>
                <a:endParaRPr lang="es-MX" sz="647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Flecha: a la derecha 11">
                <a:extLst>
                  <a:ext uri="{FF2B5EF4-FFF2-40B4-BE49-F238E27FC236}">
                    <a16:creationId xmlns:a16="http://schemas.microsoft.com/office/drawing/2014/main" id="{ADE4BB04-2BF6-8A51-39E8-24D58DA84F7E}"/>
                  </a:ext>
                </a:extLst>
              </p:cNvPr>
              <p:cNvSpPr/>
              <p:nvPr/>
            </p:nvSpPr>
            <p:spPr>
              <a:xfrm rot="18880484">
                <a:off x="3782829" y="1127202"/>
                <a:ext cx="200710" cy="131329"/>
              </a:xfrm>
              <a:prstGeom prst="rightArrow">
                <a:avLst>
                  <a:gd name="adj1" fmla="val 14947"/>
                  <a:gd name="adj2" fmla="val 5540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058"/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8134BD2A-CA17-014E-1108-C5C3F11AE3E2}"/>
                  </a:ext>
                </a:extLst>
              </p:cNvPr>
              <p:cNvSpPr txBox="1"/>
              <p:nvPr/>
            </p:nvSpPr>
            <p:spPr>
              <a:xfrm>
                <a:off x="3895684" y="1011304"/>
                <a:ext cx="536896" cy="207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823" b="1" dirty="0"/>
                  <a:t>N</a:t>
                </a:r>
                <a:endParaRPr lang="es-MX" sz="823" b="1" dirty="0"/>
              </a:p>
            </p:txBody>
          </p:sp>
        </p:grp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6A04DD34-6C10-87A2-3C61-4EA2FEF1CA38}"/>
                </a:ext>
              </a:extLst>
            </p:cNvPr>
            <p:cNvSpPr txBox="1"/>
            <p:nvPr/>
          </p:nvSpPr>
          <p:spPr>
            <a:xfrm>
              <a:off x="4226430" y="2352294"/>
              <a:ext cx="828988" cy="89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587" dirty="0">
                  <a:solidFill>
                    <a:srgbClr val="FF0000"/>
                  </a:solidFill>
                </a:rPr>
                <a:t>*</a:t>
              </a:r>
              <a:endParaRPr lang="es-MX" sz="2587" dirty="0">
                <a:solidFill>
                  <a:srgbClr val="FF0000"/>
                </a:solidFill>
              </a:endParaRP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6746DFA6-5602-61DB-C5D3-6D7E8460EDA7}"/>
                </a:ext>
              </a:extLst>
            </p:cNvPr>
            <p:cNvSpPr txBox="1"/>
            <p:nvPr/>
          </p:nvSpPr>
          <p:spPr>
            <a:xfrm>
              <a:off x="4413644" y="2352294"/>
              <a:ext cx="828988" cy="89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587" dirty="0">
                  <a:solidFill>
                    <a:srgbClr val="FF0000"/>
                  </a:solidFill>
                </a:rPr>
                <a:t>*</a:t>
              </a:r>
              <a:endParaRPr lang="es-MX" sz="2587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34736C31-7A28-C45B-9300-E66C83964DAC}"/>
              </a:ext>
            </a:extLst>
          </p:cNvPr>
          <p:cNvSpPr txBox="1"/>
          <p:nvPr/>
        </p:nvSpPr>
        <p:spPr>
          <a:xfrm>
            <a:off x="326576" y="676425"/>
            <a:ext cx="4957908" cy="562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81" b="1" dirty="0"/>
              <a:t>Miguel Lerdo de Tejada 273 y 289</a:t>
            </a:r>
          </a:p>
          <a:p>
            <a:r>
              <a:rPr lang="es-MX" sz="1176" dirty="0"/>
              <a:t>Estacionamientos</a:t>
            </a:r>
            <a:endParaRPr lang="es-MX" sz="2587" dirty="0"/>
          </a:p>
        </p:txBody>
      </p:sp>
      <p:grpSp>
        <p:nvGrpSpPr>
          <p:cNvPr id="58" name="Grupo 57">
            <a:extLst>
              <a:ext uri="{FF2B5EF4-FFF2-40B4-BE49-F238E27FC236}">
                <a16:creationId xmlns:a16="http://schemas.microsoft.com/office/drawing/2014/main" id="{8F9061CE-4372-1DA8-37FE-A0A857F44763}"/>
              </a:ext>
            </a:extLst>
          </p:cNvPr>
          <p:cNvGrpSpPr/>
          <p:nvPr/>
        </p:nvGrpSpPr>
        <p:grpSpPr>
          <a:xfrm>
            <a:off x="4531475" y="2698218"/>
            <a:ext cx="4561657" cy="3833531"/>
            <a:chOff x="349248" y="1220516"/>
            <a:chExt cx="8629075" cy="7251710"/>
          </a:xfrm>
        </p:grpSpPr>
        <p:grpSp>
          <p:nvGrpSpPr>
            <p:cNvPr id="59" name="Grupo 58">
              <a:extLst>
                <a:ext uri="{FF2B5EF4-FFF2-40B4-BE49-F238E27FC236}">
                  <a16:creationId xmlns:a16="http://schemas.microsoft.com/office/drawing/2014/main" id="{855E4E55-60CC-98D2-E4CE-22C2B5C2E627}"/>
                </a:ext>
              </a:extLst>
            </p:cNvPr>
            <p:cNvGrpSpPr/>
            <p:nvPr/>
          </p:nvGrpSpPr>
          <p:grpSpPr>
            <a:xfrm>
              <a:off x="545349" y="1220516"/>
              <a:ext cx="7947883" cy="2827601"/>
              <a:chOff x="615142" y="2807917"/>
              <a:chExt cx="7797338" cy="2774042"/>
            </a:xfrm>
          </p:grpSpPr>
          <p:pic>
            <p:nvPicPr>
              <p:cNvPr id="97" name="Imagen 96">
                <a:extLst>
                  <a:ext uri="{FF2B5EF4-FFF2-40B4-BE49-F238E27FC236}">
                    <a16:creationId xmlns:a16="http://schemas.microsoft.com/office/drawing/2014/main" id="{E0363EC9-B53A-FB4F-5873-2BEF01E3D6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1025" y="2807917"/>
                <a:ext cx="7414952" cy="2648325"/>
              </a:xfrm>
              <a:prstGeom prst="rect">
                <a:avLst/>
              </a:prstGeom>
            </p:spPr>
          </p:pic>
          <p:sp>
            <p:nvSpPr>
              <p:cNvPr id="98" name="CuadroTexto 97">
                <a:extLst>
                  <a:ext uri="{FF2B5EF4-FFF2-40B4-BE49-F238E27FC236}">
                    <a16:creationId xmlns:a16="http://schemas.microsoft.com/office/drawing/2014/main" id="{732868A2-C0BD-54E5-3005-C0C17C33DB28}"/>
                  </a:ext>
                </a:extLst>
              </p:cNvPr>
              <p:cNvSpPr txBox="1"/>
              <p:nvPr/>
            </p:nvSpPr>
            <p:spPr>
              <a:xfrm>
                <a:off x="3836043" y="5140127"/>
                <a:ext cx="4549201" cy="441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s-MX" sz="947" b="1" dirty="0"/>
                  <a:t>CALLE MIGUEL LERDO DE TEJADA</a:t>
                </a:r>
                <a:r>
                  <a:rPr lang="es-MX" sz="947" dirty="0"/>
                  <a:t> acera norte</a:t>
                </a:r>
                <a:endParaRPr lang="es-MX" sz="947" b="1" dirty="0"/>
              </a:p>
            </p:txBody>
          </p:sp>
          <p:cxnSp>
            <p:nvCxnSpPr>
              <p:cNvPr id="101" name="Conector recto 100">
                <a:extLst>
                  <a:ext uri="{FF2B5EF4-FFF2-40B4-BE49-F238E27FC236}">
                    <a16:creationId xmlns:a16="http://schemas.microsoft.com/office/drawing/2014/main" id="{9D22D682-DB91-86BF-93F4-4A06505433BE}"/>
                  </a:ext>
                </a:extLst>
              </p:cNvPr>
              <p:cNvCxnSpPr/>
              <p:nvPr/>
            </p:nvCxnSpPr>
            <p:spPr>
              <a:xfrm>
                <a:off x="615142" y="5173180"/>
                <a:ext cx="779733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upo 61">
              <a:extLst>
                <a:ext uri="{FF2B5EF4-FFF2-40B4-BE49-F238E27FC236}">
                  <a16:creationId xmlns:a16="http://schemas.microsoft.com/office/drawing/2014/main" id="{92ED7080-F321-F935-F43C-68B8BBF526D8}"/>
                </a:ext>
              </a:extLst>
            </p:cNvPr>
            <p:cNvGrpSpPr/>
            <p:nvPr/>
          </p:nvGrpSpPr>
          <p:grpSpPr>
            <a:xfrm>
              <a:off x="349248" y="1710840"/>
              <a:ext cx="8629075" cy="6761386"/>
              <a:chOff x="349248" y="1710840"/>
              <a:chExt cx="8629075" cy="6761385"/>
            </a:xfrm>
          </p:grpSpPr>
          <p:pic>
            <p:nvPicPr>
              <p:cNvPr id="63" name="Imagen 62">
                <a:extLst>
                  <a:ext uri="{FF2B5EF4-FFF2-40B4-BE49-F238E27FC236}">
                    <a16:creationId xmlns:a16="http://schemas.microsoft.com/office/drawing/2014/main" id="{0BED3F3D-8562-3EDB-300B-35510D139D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563" t="33081" r="32954" b="48798"/>
              <a:stretch/>
            </p:blipFill>
            <p:spPr>
              <a:xfrm>
                <a:off x="692023" y="4159127"/>
                <a:ext cx="7908730" cy="3163884"/>
              </a:xfrm>
              <a:prstGeom prst="rect">
                <a:avLst/>
              </a:prstGeom>
            </p:spPr>
          </p:pic>
          <p:cxnSp>
            <p:nvCxnSpPr>
              <p:cNvPr id="65" name="Conector recto 64">
                <a:extLst>
                  <a:ext uri="{FF2B5EF4-FFF2-40B4-BE49-F238E27FC236}">
                    <a16:creationId xmlns:a16="http://schemas.microsoft.com/office/drawing/2014/main" id="{86B9EFDC-BE18-4F17-F37C-BDC0BE4E74FC}"/>
                  </a:ext>
                </a:extLst>
              </p:cNvPr>
              <p:cNvCxnSpPr/>
              <p:nvPr/>
            </p:nvCxnSpPr>
            <p:spPr>
              <a:xfrm flipH="1">
                <a:off x="6874075" y="8472225"/>
                <a:ext cx="1934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Flecha: a la derecha 66">
                <a:extLst>
                  <a:ext uri="{FF2B5EF4-FFF2-40B4-BE49-F238E27FC236}">
                    <a16:creationId xmlns:a16="http://schemas.microsoft.com/office/drawing/2014/main" id="{F0CD831C-BE4D-A582-C7EA-5D7F16E47FFB}"/>
                  </a:ext>
                </a:extLst>
              </p:cNvPr>
              <p:cNvSpPr/>
              <p:nvPr/>
            </p:nvSpPr>
            <p:spPr>
              <a:xfrm rot="18880484">
                <a:off x="8537135" y="6697407"/>
                <a:ext cx="434517" cy="413753"/>
              </a:xfrm>
              <a:prstGeom prst="rightArrow">
                <a:avLst>
                  <a:gd name="adj1" fmla="val 14947"/>
                  <a:gd name="adj2" fmla="val 5540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2479" dirty="0"/>
              </a:p>
            </p:txBody>
          </p:sp>
          <p:sp>
            <p:nvSpPr>
              <p:cNvPr id="68" name="CuadroTexto 67">
                <a:extLst>
                  <a:ext uri="{FF2B5EF4-FFF2-40B4-BE49-F238E27FC236}">
                    <a16:creationId xmlns:a16="http://schemas.microsoft.com/office/drawing/2014/main" id="{501E1241-E869-39B3-2277-8EE2149859B9}"/>
                  </a:ext>
                </a:extLst>
              </p:cNvPr>
              <p:cNvSpPr txBox="1"/>
              <p:nvPr/>
            </p:nvSpPr>
            <p:spPr>
              <a:xfrm>
                <a:off x="3014431" y="5181578"/>
                <a:ext cx="4314821" cy="516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176" b="1" dirty="0">
                    <a:solidFill>
                      <a:schemeClr val="bg1">
                        <a:lumMod val="65000"/>
                      </a:schemeClr>
                    </a:solidFill>
                  </a:rPr>
                  <a:t>CALLE MIGUEL LERDO DE TEJADA</a:t>
                </a:r>
                <a:endParaRPr lang="es-MX" sz="1176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69" name="CuadroTexto 68">
                <a:extLst>
                  <a:ext uri="{FF2B5EF4-FFF2-40B4-BE49-F238E27FC236}">
                    <a16:creationId xmlns:a16="http://schemas.microsoft.com/office/drawing/2014/main" id="{BE5B0F11-0367-810E-DFC8-0B08DCBCB4D7}"/>
                  </a:ext>
                </a:extLst>
              </p:cNvPr>
              <p:cNvSpPr txBox="1"/>
              <p:nvPr/>
            </p:nvSpPr>
            <p:spPr>
              <a:xfrm rot="16200000">
                <a:off x="-620378" y="5074819"/>
                <a:ext cx="2456203" cy="516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176" b="1" dirty="0">
                    <a:solidFill>
                      <a:schemeClr val="bg1">
                        <a:lumMod val="65000"/>
                      </a:schemeClr>
                    </a:solidFill>
                  </a:rPr>
                  <a:t>CALLE 5 DE MAYO</a:t>
                </a:r>
                <a:endParaRPr lang="es-MX" sz="1176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70" name="CuadroTexto 69">
                <a:extLst>
                  <a:ext uri="{FF2B5EF4-FFF2-40B4-BE49-F238E27FC236}">
                    <a16:creationId xmlns:a16="http://schemas.microsoft.com/office/drawing/2014/main" id="{E381DEB4-C4EF-181C-8563-8E9CF073F9B2}"/>
                  </a:ext>
                </a:extLst>
              </p:cNvPr>
              <p:cNvSpPr txBox="1"/>
              <p:nvPr/>
            </p:nvSpPr>
            <p:spPr>
              <a:xfrm rot="16200000">
                <a:off x="7429538" y="4865579"/>
                <a:ext cx="2238330" cy="859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176" b="1" dirty="0">
                    <a:solidFill>
                      <a:schemeClr val="bg1">
                        <a:lumMod val="65000"/>
                      </a:schemeClr>
                    </a:solidFill>
                  </a:rPr>
                  <a:t>INDEPENDENCIA</a:t>
                </a:r>
                <a:endParaRPr lang="es-MX" sz="1176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71" name="CuadroTexto 70">
                <a:extLst>
                  <a:ext uri="{FF2B5EF4-FFF2-40B4-BE49-F238E27FC236}">
                    <a16:creationId xmlns:a16="http://schemas.microsoft.com/office/drawing/2014/main" id="{73E682D1-393C-7A00-940C-039BB34023CC}"/>
                  </a:ext>
                </a:extLst>
              </p:cNvPr>
              <p:cNvSpPr txBox="1"/>
              <p:nvPr/>
            </p:nvSpPr>
            <p:spPr>
              <a:xfrm>
                <a:off x="8412630" y="7074840"/>
                <a:ext cx="462311" cy="525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205" b="1" dirty="0"/>
                  <a:t>N</a:t>
                </a:r>
                <a:endParaRPr lang="es-MX" sz="1205" b="1" dirty="0"/>
              </a:p>
            </p:txBody>
          </p:sp>
          <p:sp>
            <p:nvSpPr>
              <p:cNvPr id="72" name="Forma libre: forma 71">
                <a:extLst>
                  <a:ext uri="{FF2B5EF4-FFF2-40B4-BE49-F238E27FC236}">
                    <a16:creationId xmlns:a16="http://schemas.microsoft.com/office/drawing/2014/main" id="{06F6727D-D6D9-2D07-E337-AE5B461138C7}"/>
                  </a:ext>
                </a:extLst>
              </p:cNvPr>
              <p:cNvSpPr/>
              <p:nvPr/>
            </p:nvSpPr>
            <p:spPr>
              <a:xfrm>
                <a:off x="1825647" y="4172314"/>
                <a:ext cx="939724" cy="994594"/>
              </a:xfrm>
              <a:custGeom>
                <a:avLst/>
                <a:gdLst>
                  <a:gd name="connsiteX0" fmla="*/ 1364776 w 1364776"/>
                  <a:gd name="connsiteY0" fmla="*/ 1146412 h 1146412"/>
                  <a:gd name="connsiteX1" fmla="*/ 1337481 w 1364776"/>
                  <a:gd name="connsiteY1" fmla="*/ 13648 h 1146412"/>
                  <a:gd name="connsiteX2" fmla="*/ 0 w 1364776"/>
                  <a:gd name="connsiteY2" fmla="*/ 0 h 1146412"/>
                  <a:gd name="connsiteX3" fmla="*/ 0 w 1364776"/>
                  <a:gd name="connsiteY3" fmla="*/ 1132764 h 1146412"/>
                  <a:gd name="connsiteX4" fmla="*/ 1364776 w 1364776"/>
                  <a:gd name="connsiteY4" fmla="*/ 1146412 h 1146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4776" h="1146412">
                    <a:moveTo>
                      <a:pt x="1364776" y="1146412"/>
                    </a:moveTo>
                    <a:lnTo>
                      <a:pt x="1337481" y="13648"/>
                    </a:lnTo>
                    <a:lnTo>
                      <a:pt x="0" y="0"/>
                    </a:lnTo>
                    <a:lnTo>
                      <a:pt x="0" y="1132764"/>
                    </a:lnTo>
                    <a:lnTo>
                      <a:pt x="1364776" y="1146412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058" dirty="0"/>
              </a:p>
            </p:txBody>
          </p:sp>
          <p:sp>
            <p:nvSpPr>
              <p:cNvPr id="73" name="Forma libre: forma 72">
                <a:extLst>
                  <a:ext uri="{FF2B5EF4-FFF2-40B4-BE49-F238E27FC236}">
                    <a16:creationId xmlns:a16="http://schemas.microsoft.com/office/drawing/2014/main" id="{42378CB9-7888-8E4F-B85E-2C9F2D440491}"/>
                  </a:ext>
                </a:extLst>
              </p:cNvPr>
              <p:cNvSpPr/>
              <p:nvPr/>
            </p:nvSpPr>
            <p:spPr>
              <a:xfrm>
                <a:off x="3303265" y="5771571"/>
                <a:ext cx="954912" cy="1516119"/>
              </a:xfrm>
              <a:custGeom>
                <a:avLst/>
                <a:gdLst>
                  <a:gd name="connsiteX0" fmla="*/ 54591 w 1378423"/>
                  <a:gd name="connsiteY0" fmla="*/ 2210938 h 2210938"/>
                  <a:gd name="connsiteX1" fmla="*/ 0 w 1378423"/>
                  <a:gd name="connsiteY1" fmla="*/ 0 h 2210938"/>
                  <a:gd name="connsiteX2" fmla="*/ 1351128 w 1378423"/>
                  <a:gd name="connsiteY2" fmla="*/ 27296 h 2210938"/>
                  <a:gd name="connsiteX3" fmla="*/ 1378423 w 1378423"/>
                  <a:gd name="connsiteY3" fmla="*/ 2210938 h 2210938"/>
                  <a:gd name="connsiteX4" fmla="*/ 54591 w 1378423"/>
                  <a:gd name="connsiteY4" fmla="*/ 2210938 h 2210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8423" h="2210938">
                    <a:moveTo>
                      <a:pt x="54591" y="2210938"/>
                    </a:moveTo>
                    <a:lnTo>
                      <a:pt x="0" y="0"/>
                    </a:lnTo>
                    <a:lnTo>
                      <a:pt x="1351128" y="27296"/>
                    </a:lnTo>
                    <a:lnTo>
                      <a:pt x="1378423" y="2210938"/>
                    </a:lnTo>
                    <a:lnTo>
                      <a:pt x="54591" y="2210938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058"/>
              </a:p>
            </p:txBody>
          </p:sp>
          <p:sp>
            <p:nvSpPr>
              <p:cNvPr id="74" name="Forma libre: forma 73">
                <a:extLst>
                  <a:ext uri="{FF2B5EF4-FFF2-40B4-BE49-F238E27FC236}">
                    <a16:creationId xmlns:a16="http://schemas.microsoft.com/office/drawing/2014/main" id="{79F67C5F-A15A-6E1A-FA07-F2523DB4ABE8}"/>
                  </a:ext>
                </a:extLst>
              </p:cNvPr>
              <p:cNvSpPr/>
              <p:nvPr/>
            </p:nvSpPr>
            <p:spPr>
              <a:xfrm>
                <a:off x="4520878" y="4155960"/>
                <a:ext cx="939724" cy="1022991"/>
              </a:xfrm>
              <a:custGeom>
                <a:avLst/>
                <a:gdLst>
                  <a:gd name="connsiteX0" fmla="*/ 0 w 1350235"/>
                  <a:gd name="connsiteY0" fmla="*/ 1469877 h 1469877"/>
                  <a:gd name="connsiteX1" fmla="*/ 8546 w 1350235"/>
                  <a:gd name="connsiteY1" fmla="*/ 8546 h 1469877"/>
                  <a:gd name="connsiteX2" fmla="*/ 999858 w 1350235"/>
                  <a:gd name="connsiteY2" fmla="*/ 0 h 1469877"/>
                  <a:gd name="connsiteX3" fmla="*/ 931492 w 1350235"/>
                  <a:gd name="connsiteY3" fmla="*/ 376015 h 1469877"/>
                  <a:gd name="connsiteX4" fmla="*/ 1350235 w 1350235"/>
                  <a:gd name="connsiteY4" fmla="*/ 393107 h 1469877"/>
                  <a:gd name="connsiteX5" fmla="*/ 1316052 w 1350235"/>
                  <a:gd name="connsiteY5" fmla="*/ 1461331 h 1469877"/>
                  <a:gd name="connsiteX6" fmla="*/ 0 w 1350235"/>
                  <a:gd name="connsiteY6" fmla="*/ 1469877 h 146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50235" h="1469877">
                    <a:moveTo>
                      <a:pt x="0" y="1469877"/>
                    </a:moveTo>
                    <a:cubicBezTo>
                      <a:pt x="2849" y="982767"/>
                      <a:pt x="5697" y="495656"/>
                      <a:pt x="8546" y="8546"/>
                    </a:cubicBezTo>
                    <a:lnTo>
                      <a:pt x="999858" y="0"/>
                    </a:lnTo>
                    <a:lnTo>
                      <a:pt x="931492" y="376015"/>
                    </a:lnTo>
                    <a:lnTo>
                      <a:pt x="1350235" y="393107"/>
                    </a:lnTo>
                    <a:lnTo>
                      <a:pt x="1316052" y="1461331"/>
                    </a:lnTo>
                    <a:lnTo>
                      <a:pt x="0" y="1469877"/>
                    </a:lnTo>
                    <a:close/>
                  </a:path>
                </a:pathLst>
              </a:custGeom>
              <a:solidFill>
                <a:srgbClr val="D4D4D4"/>
              </a:solidFill>
              <a:ln w="190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058"/>
              </a:p>
            </p:txBody>
          </p:sp>
          <p:sp>
            <p:nvSpPr>
              <p:cNvPr id="75" name="CuadroTexto 74">
                <a:extLst>
                  <a:ext uri="{FF2B5EF4-FFF2-40B4-BE49-F238E27FC236}">
                    <a16:creationId xmlns:a16="http://schemas.microsoft.com/office/drawing/2014/main" id="{C31E2354-F062-D6A5-00F0-E7B161A859CF}"/>
                  </a:ext>
                </a:extLst>
              </p:cNvPr>
              <p:cNvSpPr txBox="1"/>
              <p:nvPr/>
            </p:nvSpPr>
            <p:spPr>
              <a:xfrm rot="16200000">
                <a:off x="3134332" y="5936364"/>
                <a:ext cx="2432947" cy="41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823" b="1" dirty="0">
                    <a:solidFill>
                      <a:schemeClr val="bg1">
                        <a:lumMod val="65000"/>
                      </a:schemeClr>
                    </a:solidFill>
                  </a:rPr>
                  <a:t>CALLEJÓN  HERRERA</a:t>
                </a:r>
                <a:endParaRPr lang="es-MX" sz="823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77" name="CuadroTexto 76">
                <a:extLst>
                  <a:ext uri="{FF2B5EF4-FFF2-40B4-BE49-F238E27FC236}">
                    <a16:creationId xmlns:a16="http://schemas.microsoft.com/office/drawing/2014/main" id="{B22A2C7C-BB97-912C-7CF0-C0A449340BC3}"/>
                  </a:ext>
                </a:extLst>
              </p:cNvPr>
              <p:cNvSpPr txBox="1"/>
              <p:nvPr/>
            </p:nvSpPr>
            <p:spPr>
              <a:xfrm>
                <a:off x="6085268" y="1710840"/>
                <a:ext cx="2586316" cy="448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941" b="1" dirty="0">
                    <a:solidFill>
                      <a:srgbClr val="FF0000"/>
                    </a:solidFill>
                  </a:rPr>
                  <a:t>Hotel Veracruz</a:t>
                </a:r>
                <a:endParaRPr lang="es-MX" sz="1411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8" name="Flecha: a la derecha 77">
                <a:extLst>
                  <a:ext uri="{FF2B5EF4-FFF2-40B4-BE49-F238E27FC236}">
                    <a16:creationId xmlns:a16="http://schemas.microsoft.com/office/drawing/2014/main" id="{EEF24770-6735-6BFD-0537-FD9444A34CB8}"/>
                  </a:ext>
                </a:extLst>
              </p:cNvPr>
              <p:cNvSpPr/>
              <p:nvPr/>
            </p:nvSpPr>
            <p:spPr>
              <a:xfrm rot="5400000">
                <a:off x="2850537" y="1953906"/>
                <a:ext cx="371882" cy="383147"/>
              </a:xfrm>
              <a:prstGeom prst="rightArrow">
                <a:avLst>
                  <a:gd name="adj1" fmla="val 17933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2479"/>
              </a:p>
            </p:txBody>
          </p:sp>
          <p:sp>
            <p:nvSpPr>
              <p:cNvPr id="3" name="Flecha: a la derecha 2">
                <a:extLst>
                  <a:ext uri="{FF2B5EF4-FFF2-40B4-BE49-F238E27FC236}">
                    <a16:creationId xmlns:a16="http://schemas.microsoft.com/office/drawing/2014/main" id="{A097E372-070B-1237-38A6-AD258C29EFC5}"/>
                  </a:ext>
                </a:extLst>
              </p:cNvPr>
              <p:cNvSpPr/>
              <p:nvPr/>
            </p:nvSpPr>
            <p:spPr>
              <a:xfrm rot="5400000">
                <a:off x="4141775" y="1953907"/>
                <a:ext cx="371882" cy="383147"/>
              </a:xfrm>
              <a:prstGeom prst="rightArrow">
                <a:avLst>
                  <a:gd name="adj1" fmla="val 17933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2479"/>
              </a:p>
            </p:txBody>
          </p:sp>
        </p:grp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C7C7CDA-A1D7-5134-8EAE-CC6CCDFC330C}"/>
              </a:ext>
            </a:extLst>
          </p:cNvPr>
          <p:cNvSpPr txBox="1"/>
          <p:nvPr/>
        </p:nvSpPr>
        <p:spPr>
          <a:xfrm>
            <a:off x="5860049" y="4306000"/>
            <a:ext cx="445169" cy="63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527" dirty="0">
                <a:solidFill>
                  <a:srgbClr val="FF0000"/>
                </a:solidFill>
              </a:rPr>
              <a:t>*</a:t>
            </a:r>
            <a:endParaRPr lang="es-MX" sz="3527" dirty="0">
              <a:solidFill>
                <a:srgbClr val="FF0000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B9D8699-B07A-2A76-EECA-7E8ACF781950}"/>
              </a:ext>
            </a:extLst>
          </p:cNvPr>
          <p:cNvSpPr txBox="1"/>
          <p:nvPr/>
        </p:nvSpPr>
        <p:spPr>
          <a:xfrm>
            <a:off x="6365587" y="4306000"/>
            <a:ext cx="445169" cy="63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527" dirty="0">
                <a:solidFill>
                  <a:srgbClr val="FF0000"/>
                </a:solidFill>
              </a:rPr>
              <a:t>*</a:t>
            </a:r>
            <a:endParaRPr lang="es-MX" sz="3527" dirty="0">
              <a:solidFill>
                <a:srgbClr val="FF0000"/>
              </a:solidFill>
            </a:endParaRPr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E4BEC782-6E25-4BD2-9518-7F7F677B65E8}"/>
              </a:ext>
            </a:extLst>
          </p:cNvPr>
          <p:cNvSpPr/>
          <p:nvPr/>
        </p:nvSpPr>
        <p:spPr>
          <a:xfrm>
            <a:off x="5741651" y="3486961"/>
            <a:ext cx="1154065" cy="121858"/>
          </a:xfrm>
          <a:custGeom>
            <a:avLst/>
            <a:gdLst>
              <a:gd name="connsiteX0" fmla="*/ 0 w 1962912"/>
              <a:gd name="connsiteY0" fmla="*/ 0 h 207264"/>
              <a:gd name="connsiteX1" fmla="*/ 1962912 w 1962912"/>
              <a:gd name="connsiteY1" fmla="*/ 0 h 207264"/>
              <a:gd name="connsiteX2" fmla="*/ 1962912 w 1962912"/>
              <a:gd name="connsiteY2" fmla="*/ 207264 h 20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2912" h="207264">
                <a:moveTo>
                  <a:pt x="0" y="0"/>
                </a:moveTo>
                <a:lnTo>
                  <a:pt x="1962912" y="0"/>
                </a:lnTo>
                <a:lnTo>
                  <a:pt x="1962912" y="207264"/>
                </a:ln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8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917EDBE-243C-C3ED-CBC8-B46DBE62236B}"/>
              </a:ext>
            </a:extLst>
          </p:cNvPr>
          <p:cNvSpPr txBox="1"/>
          <p:nvPr/>
        </p:nvSpPr>
        <p:spPr>
          <a:xfrm>
            <a:off x="5742745" y="3469506"/>
            <a:ext cx="1160140" cy="580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8" b="1" dirty="0">
                <a:solidFill>
                  <a:srgbClr val="FF0000"/>
                </a:solidFill>
              </a:rPr>
              <a:t>Estacionamientos</a:t>
            </a:r>
          </a:p>
          <a:p>
            <a:endParaRPr lang="es-MX" sz="1058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955133E-864D-4971-53FD-BB4ADC777B34}"/>
              </a:ext>
            </a:extLst>
          </p:cNvPr>
          <p:cNvSpPr txBox="1"/>
          <p:nvPr/>
        </p:nvSpPr>
        <p:spPr>
          <a:xfrm>
            <a:off x="330283" y="4943473"/>
            <a:ext cx="3299718" cy="580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8" b="1" dirty="0"/>
              <a:t>ESTADO Y USO ACTUAL:</a:t>
            </a:r>
          </a:p>
          <a:p>
            <a:r>
              <a:rPr lang="es-MX" sz="1058" dirty="0"/>
              <a:t>Predios con potencial, actualmente son estacionamientos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107564E-D9E6-625E-7C4E-6FB8197B45C9}"/>
              </a:ext>
            </a:extLst>
          </p:cNvPr>
          <p:cNvSpPr txBox="1"/>
          <p:nvPr/>
        </p:nvSpPr>
        <p:spPr>
          <a:xfrm>
            <a:off x="330283" y="5422528"/>
            <a:ext cx="3980474" cy="1069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8" b="1" dirty="0"/>
              <a:t>PROPUESTA Y CONDICIONES DE USO:</a:t>
            </a:r>
          </a:p>
          <a:p>
            <a:r>
              <a:rPr lang="es-MX" sz="1058" dirty="0"/>
              <a:t>- Uso mixto, vivienda  y comercio</a:t>
            </a:r>
          </a:p>
          <a:p>
            <a:r>
              <a:rPr lang="es-MX" sz="1058" dirty="0"/>
              <a:t>-Levantar edificio hasta la altura sugerida por el INAH 	y considerando las restricciones de altura de acuerdo al Plan y Programa de  Ordenamiento del Centro Histórico</a:t>
            </a:r>
          </a:p>
          <a:p>
            <a:endParaRPr lang="es-MX" sz="1058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FE9AD2F-B5A0-1E45-5FF1-9562312626D6}"/>
              </a:ext>
            </a:extLst>
          </p:cNvPr>
          <p:cNvSpPr txBox="1"/>
          <p:nvPr/>
        </p:nvSpPr>
        <p:spPr>
          <a:xfrm>
            <a:off x="330283" y="2718217"/>
            <a:ext cx="3882083" cy="220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8" b="1" dirty="0"/>
              <a:t>Superficie del terreno: </a:t>
            </a:r>
            <a:r>
              <a:rPr lang="es-MX" sz="1058" b="1" dirty="0">
                <a:solidFill>
                  <a:srgbClr val="FF0000"/>
                </a:solidFill>
              </a:rPr>
              <a:t> </a:t>
            </a:r>
            <a:r>
              <a:rPr lang="es-MX" sz="1058" dirty="0">
                <a:solidFill>
                  <a:srgbClr val="FF0000"/>
                </a:solidFill>
              </a:rPr>
              <a:t>(273) 711  m2  y (289) 769 m2</a:t>
            </a:r>
          </a:p>
          <a:p>
            <a:r>
              <a:rPr lang="es-MX" sz="1058" dirty="0"/>
              <a:t>Uso de suelo actual: </a:t>
            </a:r>
            <a:r>
              <a:rPr lang="es-MX" sz="1058" dirty="0">
                <a:solidFill>
                  <a:srgbClr val="FF0000"/>
                </a:solidFill>
              </a:rPr>
              <a:t>Comercial: Servicios</a:t>
            </a:r>
          </a:p>
          <a:p>
            <a:r>
              <a:rPr lang="es-MX" sz="1058" dirty="0">
                <a:solidFill>
                  <a:srgbClr val="FF0000"/>
                </a:solidFill>
              </a:rPr>
              <a:t>Transportes terrestres  (Estacionamiento) - alimentos y bebidas </a:t>
            </a:r>
          </a:p>
          <a:p>
            <a:r>
              <a:rPr lang="es-MX" sz="1058" dirty="0"/>
              <a:t>Potencial de metros cuadrados a construir:  </a:t>
            </a:r>
            <a:r>
              <a:rPr lang="es-MX" sz="1058" dirty="0">
                <a:solidFill>
                  <a:srgbClr val="FF0000"/>
                </a:solidFill>
              </a:rPr>
              <a:t>1137.60 m2 (05);  1020.40 m2 (06)</a:t>
            </a:r>
          </a:p>
          <a:p>
            <a:r>
              <a:rPr lang="es-MX" sz="1058" dirty="0"/>
              <a:t>Restricciones de altura de acuerdo al Plan y Programa de Ordenamiento del Centro Histórico: </a:t>
            </a:r>
            <a:r>
              <a:rPr lang="es-MX" sz="1058" dirty="0">
                <a:solidFill>
                  <a:srgbClr val="FF0000"/>
                </a:solidFill>
              </a:rPr>
              <a:t>1 a 2 niveles/3-6 mts alt./0.80 % Cos./ 1-20viv/ha.</a:t>
            </a:r>
          </a:p>
          <a:p>
            <a:r>
              <a:rPr lang="es-MX" sz="1058" dirty="0"/>
              <a:t>Costo de la propiedad: </a:t>
            </a:r>
            <a:r>
              <a:rPr lang="es-MX" sz="1058" dirty="0">
                <a:solidFill>
                  <a:srgbClr val="FF0000"/>
                </a:solidFill>
              </a:rPr>
              <a:t>$8,000,000.00 (05) </a:t>
            </a:r>
          </a:p>
          <a:p>
            <a:r>
              <a:rPr lang="es-MX" sz="1058" dirty="0">
                <a:solidFill>
                  <a:srgbClr val="FF0000"/>
                </a:solidFill>
              </a:rPr>
              <a:t>$8,500,000.00 (06)</a:t>
            </a:r>
          </a:p>
          <a:p>
            <a:r>
              <a:rPr lang="es-MX" sz="1058" i="1" dirty="0">
                <a:solidFill>
                  <a:srgbClr val="FF0000"/>
                </a:solidFill>
              </a:rPr>
              <a:t>Fuente: AMPI libro verde costo m2 Zona Centro</a:t>
            </a:r>
          </a:p>
          <a:p>
            <a:r>
              <a:rPr lang="es-MX" sz="1058" b="1" dirty="0"/>
              <a:t>Propietario lote 5: </a:t>
            </a:r>
            <a:r>
              <a:rPr lang="es-MX" sz="1058" dirty="0">
                <a:solidFill>
                  <a:srgbClr val="FF0000"/>
                </a:solidFill>
              </a:rPr>
              <a:t>García Tarazona Dolores y Coop.</a:t>
            </a:r>
          </a:p>
          <a:p>
            <a:r>
              <a:rPr lang="es-MX" sz="1058" b="1" dirty="0"/>
              <a:t>Propietaroio lote 6: </a:t>
            </a:r>
            <a:r>
              <a:rPr lang="es-MX" sz="1058" dirty="0">
                <a:solidFill>
                  <a:srgbClr val="FF0000"/>
                </a:solidFill>
              </a:rPr>
              <a:t>Esponda García Ramiro.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9DD5DEA1-A4A0-E303-2602-DB8C7F644E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984" b="27051"/>
          <a:stretch/>
        </p:blipFill>
        <p:spPr>
          <a:xfrm>
            <a:off x="5039414" y="667178"/>
            <a:ext cx="3655773" cy="201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914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9355EAB1-6DBD-FF86-3038-3E8A0E996DA0}"/>
              </a:ext>
            </a:extLst>
          </p:cNvPr>
          <p:cNvGrpSpPr/>
          <p:nvPr/>
        </p:nvGrpSpPr>
        <p:grpSpPr>
          <a:xfrm rot="10800000">
            <a:off x="4724830" y="2982125"/>
            <a:ext cx="3932621" cy="3143975"/>
            <a:chOff x="1843223" y="-618355"/>
            <a:chExt cx="12619342" cy="10088669"/>
          </a:xfrm>
        </p:grpSpPr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D0E751AF-2F20-5A87-D0C8-BBC8A9A59442}"/>
                </a:ext>
              </a:extLst>
            </p:cNvPr>
            <p:cNvGrpSpPr/>
            <p:nvPr/>
          </p:nvGrpSpPr>
          <p:grpSpPr>
            <a:xfrm rot="10800000">
              <a:off x="1853950" y="6264435"/>
              <a:ext cx="11975005" cy="3205879"/>
              <a:chOff x="1981221" y="7224992"/>
              <a:chExt cx="11975005" cy="3205879"/>
            </a:xfrm>
          </p:grpSpPr>
          <p:grpSp>
            <p:nvGrpSpPr>
              <p:cNvPr id="36" name="Grupo 35">
                <a:extLst>
                  <a:ext uri="{FF2B5EF4-FFF2-40B4-BE49-F238E27FC236}">
                    <a16:creationId xmlns:a16="http://schemas.microsoft.com/office/drawing/2014/main" id="{4F722A98-8768-2407-EA8A-46E29B2EAAA8}"/>
                  </a:ext>
                </a:extLst>
              </p:cNvPr>
              <p:cNvGrpSpPr/>
              <p:nvPr/>
            </p:nvGrpSpPr>
            <p:grpSpPr>
              <a:xfrm>
                <a:off x="1981221" y="7894943"/>
                <a:ext cx="11975005" cy="2535928"/>
                <a:chOff x="615142" y="1634141"/>
                <a:chExt cx="8176390" cy="1731502"/>
              </a:xfrm>
            </p:grpSpPr>
            <p:pic>
              <p:nvPicPr>
                <p:cNvPr id="38" name="Imagen 37">
                  <a:extLst>
                    <a:ext uri="{FF2B5EF4-FFF2-40B4-BE49-F238E27FC236}">
                      <a16:creationId xmlns:a16="http://schemas.microsoft.com/office/drawing/2014/main" id="{FD0FB89E-BC78-F5DB-BECE-78AA3C3AEC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999509" y="1634141"/>
                  <a:ext cx="7346468" cy="1331607"/>
                </a:xfrm>
                <a:prstGeom prst="rect">
                  <a:avLst/>
                </a:prstGeom>
              </p:spPr>
            </p:pic>
            <p:sp>
              <p:nvSpPr>
                <p:cNvPr id="39" name="CuadroTexto 38">
                  <a:extLst>
                    <a:ext uri="{FF2B5EF4-FFF2-40B4-BE49-F238E27FC236}">
                      <a16:creationId xmlns:a16="http://schemas.microsoft.com/office/drawing/2014/main" id="{B71503F3-CEFF-AA5C-B370-87D16C448E7A}"/>
                    </a:ext>
                  </a:extLst>
                </p:cNvPr>
                <p:cNvSpPr txBox="1"/>
                <p:nvPr/>
              </p:nvSpPr>
              <p:spPr>
                <a:xfrm>
                  <a:off x="4267161" y="2885879"/>
                  <a:ext cx="4524371" cy="47976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s-MX" sz="823" b="1" dirty="0"/>
                    <a:t>CALLE MIGUEL LERDO DE TEJADA</a:t>
                  </a:r>
                  <a:r>
                    <a:rPr lang="es-MX" sz="823" dirty="0"/>
                    <a:t> acera sur</a:t>
                  </a:r>
                  <a:endParaRPr lang="es-MX" sz="823" b="1" dirty="0"/>
                </a:p>
              </p:txBody>
            </p:sp>
            <p:cxnSp>
              <p:nvCxnSpPr>
                <p:cNvPr id="41" name="Conector recto 40">
                  <a:extLst>
                    <a:ext uri="{FF2B5EF4-FFF2-40B4-BE49-F238E27FC236}">
                      <a16:creationId xmlns:a16="http://schemas.microsoft.com/office/drawing/2014/main" id="{94B48F37-C977-824A-22F0-32A1231E7FDA}"/>
                    </a:ext>
                  </a:extLst>
                </p:cNvPr>
                <p:cNvCxnSpPr/>
                <p:nvPr/>
              </p:nvCxnSpPr>
              <p:spPr>
                <a:xfrm>
                  <a:off x="615142" y="2828974"/>
                  <a:ext cx="779733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Flecha: a la derecha 36">
                <a:extLst>
                  <a:ext uri="{FF2B5EF4-FFF2-40B4-BE49-F238E27FC236}">
                    <a16:creationId xmlns:a16="http://schemas.microsoft.com/office/drawing/2014/main" id="{247C125B-9165-887C-72AD-EE18E3EDAA68}"/>
                  </a:ext>
                </a:extLst>
              </p:cNvPr>
              <p:cNvSpPr/>
              <p:nvPr/>
            </p:nvSpPr>
            <p:spPr>
              <a:xfrm rot="5400000">
                <a:off x="4217261" y="7214085"/>
                <a:ext cx="720134" cy="741948"/>
              </a:xfrm>
              <a:prstGeom prst="rightArrow">
                <a:avLst>
                  <a:gd name="adj1" fmla="val 17933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2479"/>
              </a:p>
            </p:txBody>
          </p:sp>
        </p:grpSp>
        <p:sp>
          <p:nvSpPr>
            <p:cNvPr id="18" name="Flecha: a la derecha 17">
              <a:extLst>
                <a:ext uri="{FF2B5EF4-FFF2-40B4-BE49-F238E27FC236}">
                  <a16:creationId xmlns:a16="http://schemas.microsoft.com/office/drawing/2014/main" id="{B81F38BF-7897-ACD6-64B3-EBD7E252840A}"/>
                </a:ext>
              </a:extLst>
            </p:cNvPr>
            <p:cNvSpPr/>
            <p:nvPr/>
          </p:nvSpPr>
          <p:spPr>
            <a:xfrm rot="18880484">
              <a:off x="2107829" y="-603959"/>
              <a:ext cx="602550" cy="573758"/>
            </a:xfrm>
            <a:prstGeom prst="rightArrow">
              <a:avLst>
                <a:gd name="adj1" fmla="val 14947"/>
                <a:gd name="adj2" fmla="val 55407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79"/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D99500EE-376C-6930-2B7B-72CD8AC8914A}"/>
                </a:ext>
              </a:extLst>
            </p:cNvPr>
            <p:cNvSpPr txBox="1"/>
            <p:nvPr/>
          </p:nvSpPr>
          <p:spPr>
            <a:xfrm rot="10800000">
              <a:off x="3560354" y="1409198"/>
              <a:ext cx="8018630" cy="876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76" b="1" dirty="0">
                  <a:solidFill>
                    <a:schemeClr val="bg1">
                      <a:lumMod val="65000"/>
                    </a:schemeClr>
                  </a:solidFill>
                </a:rPr>
                <a:t>CALLE MIGUEL LERDO DE TEJADA</a:t>
              </a:r>
              <a:endParaRPr lang="es-MX" sz="1176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1448C956-83D3-A94F-ED1A-2D0E4C2B6585}"/>
                </a:ext>
              </a:extLst>
            </p:cNvPr>
            <p:cNvSpPr txBox="1"/>
            <p:nvPr/>
          </p:nvSpPr>
          <p:spPr>
            <a:xfrm rot="5400000">
              <a:off x="12181821" y="1178415"/>
              <a:ext cx="3103924" cy="1457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76" b="1" dirty="0">
                  <a:solidFill>
                    <a:schemeClr val="bg1">
                      <a:lumMod val="65000"/>
                    </a:schemeClr>
                  </a:solidFill>
                </a:rPr>
                <a:t>AV. MADERO</a:t>
              </a:r>
              <a:endParaRPr lang="es-MX" sz="1176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9A5416FA-EF2A-637E-52ED-15D234EBAE75}"/>
                </a:ext>
              </a:extLst>
            </p:cNvPr>
            <p:cNvSpPr txBox="1"/>
            <p:nvPr/>
          </p:nvSpPr>
          <p:spPr>
            <a:xfrm rot="16200000">
              <a:off x="-63432" y="2078422"/>
              <a:ext cx="5266128" cy="876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76" b="1" dirty="0">
                  <a:solidFill>
                    <a:schemeClr val="bg1">
                      <a:lumMod val="65000"/>
                    </a:schemeClr>
                  </a:solidFill>
                </a:rPr>
                <a:t>AV. MIGUEL HIDALGO</a:t>
              </a:r>
              <a:endParaRPr lang="es-MX" sz="1176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3BB5548D-B746-21DF-464E-F1CB5B3780CD}"/>
                </a:ext>
              </a:extLst>
            </p:cNvPr>
            <p:cNvSpPr txBox="1"/>
            <p:nvPr/>
          </p:nvSpPr>
          <p:spPr>
            <a:xfrm>
              <a:off x="1843223" y="-386872"/>
              <a:ext cx="641091" cy="891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5" b="1" dirty="0"/>
                <a:t>N</a:t>
              </a:r>
              <a:endParaRPr lang="es-MX" sz="1205" b="1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7EC96099-9083-F871-2013-9FEDB4D074D7}"/>
                </a:ext>
              </a:extLst>
            </p:cNvPr>
            <p:cNvSpPr/>
            <p:nvPr/>
          </p:nvSpPr>
          <p:spPr>
            <a:xfrm>
              <a:off x="10144035" y="2562780"/>
              <a:ext cx="2979868" cy="3012141"/>
            </a:xfrm>
            <a:custGeom>
              <a:avLst/>
              <a:gdLst>
                <a:gd name="connsiteX0" fmla="*/ 43030 w 2979868"/>
                <a:gd name="connsiteY0" fmla="*/ 0 h 3012141"/>
                <a:gd name="connsiteX1" fmla="*/ 2904564 w 2979868"/>
                <a:gd name="connsiteY1" fmla="*/ 64546 h 3012141"/>
                <a:gd name="connsiteX2" fmla="*/ 2979868 w 2979868"/>
                <a:gd name="connsiteY2" fmla="*/ 3012141 h 3012141"/>
                <a:gd name="connsiteX3" fmla="*/ 0 w 2979868"/>
                <a:gd name="connsiteY3" fmla="*/ 3012141 h 3012141"/>
                <a:gd name="connsiteX4" fmla="*/ 43030 w 2979868"/>
                <a:gd name="connsiteY4" fmla="*/ 0 h 301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9868" h="3012141">
                  <a:moveTo>
                    <a:pt x="43030" y="0"/>
                  </a:moveTo>
                  <a:lnTo>
                    <a:pt x="2904564" y="64546"/>
                  </a:lnTo>
                  <a:lnTo>
                    <a:pt x="2979868" y="3012141"/>
                  </a:lnTo>
                  <a:lnTo>
                    <a:pt x="0" y="3012141"/>
                  </a:lnTo>
                  <a:lnTo>
                    <a:pt x="43030" y="0"/>
                  </a:lnTo>
                  <a:close/>
                </a:path>
              </a:pathLst>
            </a:custGeom>
            <a:solidFill>
              <a:srgbClr val="ECECEC"/>
            </a:solidFill>
            <a:ln w="19050">
              <a:solidFill>
                <a:srgbClr val="AFAB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058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D2099AFD-2624-2E11-50CF-1ECC7FF04985}"/>
                </a:ext>
              </a:extLst>
            </p:cNvPr>
            <p:cNvSpPr/>
            <p:nvPr/>
          </p:nvSpPr>
          <p:spPr>
            <a:xfrm>
              <a:off x="2925653" y="-513907"/>
              <a:ext cx="9993854" cy="1818042"/>
            </a:xfrm>
            <a:custGeom>
              <a:avLst/>
              <a:gdLst>
                <a:gd name="connsiteX0" fmla="*/ 0 w 9993854"/>
                <a:gd name="connsiteY0" fmla="*/ 0 h 1818042"/>
                <a:gd name="connsiteX1" fmla="*/ 96818 w 9993854"/>
                <a:gd name="connsiteY1" fmla="*/ 1818042 h 1818042"/>
                <a:gd name="connsiteX2" fmla="*/ 9993854 w 9993854"/>
                <a:gd name="connsiteY2" fmla="*/ 1710465 h 1818042"/>
                <a:gd name="connsiteX3" fmla="*/ 9810974 w 9993854"/>
                <a:gd name="connsiteY3" fmla="*/ 21515 h 1818042"/>
                <a:gd name="connsiteX4" fmla="*/ 0 w 9993854"/>
                <a:gd name="connsiteY4" fmla="*/ 0 h 181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93854" h="1818042">
                  <a:moveTo>
                    <a:pt x="0" y="0"/>
                  </a:moveTo>
                  <a:lnTo>
                    <a:pt x="96818" y="1818042"/>
                  </a:lnTo>
                  <a:lnTo>
                    <a:pt x="9993854" y="1710465"/>
                  </a:lnTo>
                  <a:lnTo>
                    <a:pt x="9810974" y="215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19050">
              <a:solidFill>
                <a:srgbClr val="AFAB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058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1B2D476C-DCEF-11C0-5182-15A5719F8A02}"/>
                </a:ext>
              </a:extLst>
            </p:cNvPr>
            <p:cNvSpPr/>
            <p:nvPr/>
          </p:nvSpPr>
          <p:spPr>
            <a:xfrm>
              <a:off x="3560354" y="-513907"/>
              <a:ext cx="6637469" cy="1108037"/>
            </a:xfrm>
            <a:custGeom>
              <a:avLst/>
              <a:gdLst>
                <a:gd name="connsiteX0" fmla="*/ 0 w 6637468"/>
                <a:gd name="connsiteY0" fmla="*/ 0 h 1108037"/>
                <a:gd name="connsiteX1" fmla="*/ 21515 w 6637468"/>
                <a:gd name="connsiteY1" fmla="*/ 1108037 h 1108037"/>
                <a:gd name="connsiteX2" fmla="*/ 6637468 w 6637468"/>
                <a:gd name="connsiteY2" fmla="*/ 1054249 h 1108037"/>
                <a:gd name="connsiteX3" fmla="*/ 6594437 w 6637468"/>
                <a:gd name="connsiteY3" fmla="*/ 21515 h 1108037"/>
                <a:gd name="connsiteX4" fmla="*/ 0 w 6637468"/>
                <a:gd name="connsiteY4" fmla="*/ 0 h 1108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7468" h="1108037">
                  <a:moveTo>
                    <a:pt x="0" y="0"/>
                  </a:moveTo>
                  <a:lnTo>
                    <a:pt x="21515" y="1108037"/>
                  </a:lnTo>
                  <a:lnTo>
                    <a:pt x="6637468" y="1054249"/>
                  </a:lnTo>
                  <a:lnTo>
                    <a:pt x="6594437" y="215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058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A70A4BD6-FDBD-CBA3-B4E1-57ABAE6D8B1B}"/>
                </a:ext>
              </a:extLst>
            </p:cNvPr>
            <p:cNvSpPr/>
            <p:nvPr/>
          </p:nvSpPr>
          <p:spPr>
            <a:xfrm>
              <a:off x="10617370" y="-492392"/>
              <a:ext cx="968188" cy="1021975"/>
            </a:xfrm>
            <a:custGeom>
              <a:avLst/>
              <a:gdLst>
                <a:gd name="connsiteX0" fmla="*/ 0 w 968188"/>
                <a:gd name="connsiteY0" fmla="*/ 0 h 1021976"/>
                <a:gd name="connsiteX1" fmla="*/ 10758 w 968188"/>
                <a:gd name="connsiteY1" fmla="*/ 1021976 h 1021976"/>
                <a:gd name="connsiteX2" fmla="*/ 968188 w 968188"/>
                <a:gd name="connsiteY2" fmla="*/ 1000461 h 1021976"/>
                <a:gd name="connsiteX3" fmla="*/ 946673 w 968188"/>
                <a:gd name="connsiteY3" fmla="*/ 21515 h 1021976"/>
                <a:gd name="connsiteX4" fmla="*/ 0 w 968188"/>
                <a:gd name="connsiteY4" fmla="*/ 0 h 102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8188" h="1021976">
                  <a:moveTo>
                    <a:pt x="0" y="0"/>
                  </a:moveTo>
                  <a:lnTo>
                    <a:pt x="10758" y="1021976"/>
                  </a:lnTo>
                  <a:lnTo>
                    <a:pt x="968188" y="1000461"/>
                  </a:lnTo>
                  <a:lnTo>
                    <a:pt x="946673" y="215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058"/>
            </a:p>
          </p:txBody>
        </p: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3CE86345-8ED0-D5B3-4A3A-E85AE071AD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69615" y="4060051"/>
              <a:ext cx="910334" cy="8798"/>
            </a:xfrm>
            <a:prstGeom prst="line">
              <a:avLst/>
            </a:prstGeom>
            <a:ln w="19050">
              <a:solidFill>
                <a:srgbClr val="AFAB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6C720EC4-4035-97E7-0F15-3E577FE9B6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79949" y="3563240"/>
              <a:ext cx="0" cy="496811"/>
            </a:xfrm>
            <a:prstGeom prst="line">
              <a:avLst/>
            </a:prstGeom>
            <a:ln w="19050">
              <a:solidFill>
                <a:srgbClr val="AFAB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7DFB3DED-5B47-E13C-B5D9-FB24C9C5F7A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9947" y="3563240"/>
              <a:ext cx="1987730" cy="21135"/>
            </a:xfrm>
            <a:prstGeom prst="line">
              <a:avLst/>
            </a:prstGeom>
            <a:ln w="19050">
              <a:solidFill>
                <a:srgbClr val="AFAB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cto 29">
              <a:extLst>
                <a:ext uri="{FF2B5EF4-FFF2-40B4-BE49-F238E27FC236}">
                  <a16:creationId xmlns:a16="http://schemas.microsoft.com/office/drawing/2014/main" id="{C494A0CA-A710-2211-92DC-536D7A841821}"/>
                </a:ext>
              </a:extLst>
            </p:cNvPr>
            <p:cNvCxnSpPr>
              <a:cxnSpLocks/>
            </p:cNvCxnSpPr>
            <p:nvPr/>
          </p:nvCxnSpPr>
          <p:spPr>
            <a:xfrm>
              <a:off x="11079949" y="4064451"/>
              <a:ext cx="0" cy="639247"/>
            </a:xfrm>
            <a:prstGeom prst="line">
              <a:avLst/>
            </a:prstGeom>
            <a:ln w="19050">
              <a:solidFill>
                <a:srgbClr val="AFAB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EC239C60-0C25-4714-D586-B5BE64C6DE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79947" y="4692302"/>
              <a:ext cx="2013516" cy="10757"/>
            </a:xfrm>
            <a:prstGeom prst="line">
              <a:avLst/>
            </a:prstGeom>
            <a:ln w="19050">
              <a:solidFill>
                <a:srgbClr val="AFAB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CA3405F4-8A20-F49E-9529-14C6EA2A73CB}"/>
                </a:ext>
              </a:extLst>
            </p:cNvPr>
            <p:cNvSpPr/>
            <p:nvPr/>
          </p:nvSpPr>
          <p:spPr>
            <a:xfrm>
              <a:off x="3232770" y="2389214"/>
              <a:ext cx="6958362" cy="3189249"/>
            </a:xfrm>
            <a:custGeom>
              <a:avLst/>
              <a:gdLst>
                <a:gd name="connsiteX0" fmla="*/ 89210 w 6958361"/>
                <a:gd name="connsiteY0" fmla="*/ 3155795 h 3189249"/>
                <a:gd name="connsiteX1" fmla="*/ 0 w 6958361"/>
                <a:gd name="connsiteY1" fmla="*/ 0 h 3189249"/>
                <a:gd name="connsiteX2" fmla="*/ 6958361 w 6958361"/>
                <a:gd name="connsiteY2" fmla="*/ 178420 h 3189249"/>
                <a:gd name="connsiteX3" fmla="*/ 6924908 w 6958361"/>
                <a:gd name="connsiteY3" fmla="*/ 3189249 h 3189249"/>
                <a:gd name="connsiteX4" fmla="*/ 89210 w 6958361"/>
                <a:gd name="connsiteY4" fmla="*/ 3155795 h 3189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58361" h="3189249">
                  <a:moveTo>
                    <a:pt x="89210" y="3155795"/>
                  </a:moveTo>
                  <a:lnTo>
                    <a:pt x="0" y="0"/>
                  </a:lnTo>
                  <a:lnTo>
                    <a:pt x="6958361" y="178420"/>
                  </a:lnTo>
                  <a:lnTo>
                    <a:pt x="6924908" y="3189249"/>
                  </a:lnTo>
                  <a:lnTo>
                    <a:pt x="89210" y="3155795"/>
                  </a:lnTo>
                  <a:close/>
                </a:path>
              </a:pathLst>
            </a:custGeom>
            <a:solidFill>
              <a:srgbClr val="DCDCDC"/>
            </a:solidFill>
            <a:ln w="381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058" dirty="0"/>
            </a:p>
          </p:txBody>
        </p:sp>
      </p:grpSp>
      <p:grpSp>
        <p:nvGrpSpPr>
          <p:cNvPr id="49" name="Grupo 48">
            <a:extLst>
              <a:ext uri="{FF2B5EF4-FFF2-40B4-BE49-F238E27FC236}">
                <a16:creationId xmlns:a16="http://schemas.microsoft.com/office/drawing/2014/main" id="{FF0B0EAA-64EF-3126-0348-E91E7440F806}"/>
              </a:ext>
            </a:extLst>
          </p:cNvPr>
          <p:cNvGrpSpPr/>
          <p:nvPr/>
        </p:nvGrpSpPr>
        <p:grpSpPr>
          <a:xfrm>
            <a:off x="370594" y="1435473"/>
            <a:ext cx="4371820" cy="1234064"/>
            <a:chOff x="630331" y="1655471"/>
            <a:chExt cx="7976953" cy="2251711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283A9123-2CCC-BCD6-1D3B-F03DACDDDD1B}"/>
                </a:ext>
              </a:extLst>
            </p:cNvPr>
            <p:cNvGrpSpPr/>
            <p:nvPr/>
          </p:nvGrpSpPr>
          <p:grpSpPr>
            <a:xfrm>
              <a:off x="630331" y="1655471"/>
              <a:ext cx="7976953" cy="2251711"/>
              <a:chOff x="290776" y="305336"/>
              <a:chExt cx="4141804" cy="1169137"/>
            </a:xfrm>
          </p:grpSpPr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id="{BD714536-58E9-5522-8731-699674A3B2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776" y="305336"/>
                <a:ext cx="3431606" cy="950691"/>
              </a:xfrm>
              <a:prstGeom prst="rect">
                <a:avLst/>
              </a:prstGeom>
            </p:spPr>
          </p:pic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7062369E-3562-4E89-6F0F-1A4068B708E5}"/>
                  </a:ext>
                </a:extLst>
              </p:cNvPr>
              <p:cNvSpPr/>
              <p:nvPr/>
            </p:nvSpPr>
            <p:spPr>
              <a:xfrm>
                <a:off x="784413" y="809204"/>
                <a:ext cx="600176" cy="47242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058"/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5DF24E23-BEA1-D994-4B7B-DE2D51885FA1}"/>
                  </a:ext>
                </a:extLst>
              </p:cNvPr>
              <p:cNvSpPr txBox="1"/>
              <p:nvPr/>
            </p:nvSpPr>
            <p:spPr>
              <a:xfrm>
                <a:off x="866073" y="1292658"/>
                <a:ext cx="688851" cy="181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647" dirty="0">
                    <a:solidFill>
                      <a:srgbClr val="FF0000"/>
                    </a:solidFill>
                  </a:rPr>
                  <a:t>TRAMO 4</a:t>
                </a:r>
                <a:endParaRPr lang="es-MX" sz="647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Flecha: a la derecha 11">
                <a:extLst>
                  <a:ext uri="{FF2B5EF4-FFF2-40B4-BE49-F238E27FC236}">
                    <a16:creationId xmlns:a16="http://schemas.microsoft.com/office/drawing/2014/main" id="{ADE4BB04-2BF6-8A51-39E8-24D58DA84F7E}"/>
                  </a:ext>
                </a:extLst>
              </p:cNvPr>
              <p:cNvSpPr/>
              <p:nvPr/>
            </p:nvSpPr>
            <p:spPr>
              <a:xfrm rot="18880484">
                <a:off x="3782829" y="1127202"/>
                <a:ext cx="200710" cy="131329"/>
              </a:xfrm>
              <a:prstGeom prst="rightArrow">
                <a:avLst>
                  <a:gd name="adj1" fmla="val 14947"/>
                  <a:gd name="adj2" fmla="val 5540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058"/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8134BD2A-CA17-014E-1108-C5C3F11AE3E2}"/>
                  </a:ext>
                </a:extLst>
              </p:cNvPr>
              <p:cNvSpPr txBox="1"/>
              <p:nvPr/>
            </p:nvSpPr>
            <p:spPr>
              <a:xfrm>
                <a:off x="3895684" y="1011304"/>
                <a:ext cx="536896" cy="207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823" b="1" dirty="0"/>
                  <a:t>N</a:t>
                </a:r>
                <a:endParaRPr lang="es-MX" sz="823" b="1" dirty="0"/>
              </a:p>
            </p:txBody>
          </p:sp>
        </p:grp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6A04DD34-6C10-87A2-3C61-4EA2FEF1CA38}"/>
                </a:ext>
              </a:extLst>
            </p:cNvPr>
            <p:cNvSpPr txBox="1"/>
            <p:nvPr/>
          </p:nvSpPr>
          <p:spPr>
            <a:xfrm>
              <a:off x="2322480" y="2803644"/>
              <a:ext cx="828988" cy="89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587" dirty="0">
                  <a:solidFill>
                    <a:srgbClr val="FF0000"/>
                  </a:solidFill>
                </a:rPr>
                <a:t>*</a:t>
              </a:r>
              <a:endParaRPr lang="es-MX" sz="2587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34736C31-7A28-C45B-9300-E66C83964DAC}"/>
              </a:ext>
            </a:extLst>
          </p:cNvPr>
          <p:cNvSpPr txBox="1"/>
          <p:nvPr/>
        </p:nvSpPr>
        <p:spPr>
          <a:xfrm>
            <a:off x="326576" y="676425"/>
            <a:ext cx="4957908" cy="562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81" b="1" dirty="0"/>
              <a:t>Miguel Lerdo de Tejada 452 y 448</a:t>
            </a:r>
          </a:p>
          <a:p>
            <a:r>
              <a:rPr lang="es-MX" sz="1176" dirty="0"/>
              <a:t>Vivienda</a:t>
            </a:r>
            <a:endParaRPr lang="es-MX" sz="2587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C7C7CDA-A1D7-5134-8EAE-CC6CCDFC330C}"/>
              </a:ext>
            </a:extLst>
          </p:cNvPr>
          <p:cNvSpPr txBox="1"/>
          <p:nvPr/>
        </p:nvSpPr>
        <p:spPr>
          <a:xfrm>
            <a:off x="5398819" y="4740437"/>
            <a:ext cx="445169" cy="63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527" dirty="0">
                <a:solidFill>
                  <a:srgbClr val="FF0000"/>
                </a:solidFill>
              </a:rPr>
              <a:t>*</a:t>
            </a:r>
            <a:endParaRPr lang="es-MX" sz="3527" dirty="0">
              <a:solidFill>
                <a:srgbClr val="FF0000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5897B57-1197-CB0F-FF85-17F21CEBD04A}"/>
              </a:ext>
            </a:extLst>
          </p:cNvPr>
          <p:cNvSpPr txBox="1"/>
          <p:nvPr/>
        </p:nvSpPr>
        <p:spPr>
          <a:xfrm>
            <a:off x="306102" y="4474534"/>
            <a:ext cx="3390267" cy="4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8" b="1" dirty="0"/>
              <a:t>ESTADO Y USO ACTUAL:</a:t>
            </a:r>
          </a:p>
          <a:p>
            <a:r>
              <a:rPr lang="es-MX" sz="1058" dirty="0"/>
              <a:t>Edificio con mucho potencial en esquina.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D82E311-DA13-3AF2-29D3-AD1EBD1D4335}"/>
              </a:ext>
            </a:extLst>
          </p:cNvPr>
          <p:cNvSpPr txBox="1"/>
          <p:nvPr/>
        </p:nvSpPr>
        <p:spPr>
          <a:xfrm>
            <a:off x="306103" y="4925316"/>
            <a:ext cx="3493889" cy="580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8" b="1" dirty="0"/>
              <a:t>PROPUESTA Y CONDICIONES DE USO:</a:t>
            </a:r>
          </a:p>
          <a:p>
            <a:r>
              <a:rPr lang="es-MX" sz="1058" dirty="0"/>
              <a:t>- Edificio con mucho potencial, promoción  para  	uso mixto, vivienda, comercio u oficinas	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68AED88-A01C-DED4-E662-052DBC2116CE}"/>
              </a:ext>
            </a:extLst>
          </p:cNvPr>
          <p:cNvSpPr txBox="1"/>
          <p:nvPr/>
        </p:nvSpPr>
        <p:spPr>
          <a:xfrm>
            <a:off x="306103" y="2900259"/>
            <a:ext cx="3493889" cy="155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8" dirty="0"/>
              <a:t>Superficie del terreno: </a:t>
            </a:r>
            <a:r>
              <a:rPr lang="es-MX" sz="1058" dirty="0">
                <a:solidFill>
                  <a:srgbClr val="FF0000"/>
                </a:solidFill>
              </a:rPr>
              <a:t>320 m2</a:t>
            </a:r>
          </a:p>
          <a:p>
            <a:r>
              <a:rPr lang="es-MX" sz="1058" dirty="0"/>
              <a:t>Uso de suelo actual: </a:t>
            </a:r>
            <a:r>
              <a:rPr lang="es-MX" sz="1058" u="sng" dirty="0">
                <a:solidFill>
                  <a:srgbClr val="FF0000"/>
                </a:solidFill>
              </a:rPr>
              <a:t>HABITACIONAL:</a:t>
            </a:r>
            <a:r>
              <a:rPr lang="es-MX" sz="1058" dirty="0">
                <a:solidFill>
                  <a:srgbClr val="FF0000"/>
                </a:solidFill>
              </a:rPr>
              <a:t> vivienda unifamiliar</a:t>
            </a:r>
          </a:p>
          <a:p>
            <a:r>
              <a:rPr lang="es-MX" sz="1058" dirty="0"/>
              <a:t>Potencial de metros cuadrados a construir: </a:t>
            </a:r>
            <a:r>
              <a:rPr lang="es-MX" sz="1058" dirty="0">
                <a:solidFill>
                  <a:srgbClr val="FF0000"/>
                </a:solidFill>
              </a:rPr>
              <a:t>0 m2 </a:t>
            </a:r>
          </a:p>
          <a:p>
            <a:r>
              <a:rPr lang="es-MX" sz="1058" dirty="0">
                <a:solidFill>
                  <a:srgbClr val="FF0000"/>
                </a:solidFill>
              </a:rPr>
              <a:t>No es viable construir más niveles. Monumento Histórico.</a:t>
            </a:r>
          </a:p>
          <a:p>
            <a:r>
              <a:rPr lang="es-MX" sz="1058" dirty="0"/>
              <a:t>Programa de Ordenamiento del Centro Histórico:</a:t>
            </a:r>
          </a:p>
          <a:p>
            <a:r>
              <a:rPr lang="es-MX" sz="1058" dirty="0"/>
              <a:t> </a:t>
            </a:r>
            <a:r>
              <a:rPr lang="es-MX" sz="1058" dirty="0">
                <a:solidFill>
                  <a:srgbClr val="FF0000"/>
                </a:solidFill>
              </a:rPr>
              <a:t>1-2 Niveles / 0.80 COS / Densidad 1 -20 Viv/ha </a:t>
            </a:r>
          </a:p>
          <a:p>
            <a:r>
              <a:rPr lang="es-MX" sz="1058" dirty="0"/>
              <a:t>Costo de la propiedad: </a:t>
            </a:r>
            <a:r>
              <a:rPr lang="es-MX" sz="1058" dirty="0">
                <a:solidFill>
                  <a:srgbClr val="FF0000"/>
                </a:solidFill>
              </a:rPr>
              <a:t>$7,000,000.00</a:t>
            </a:r>
          </a:p>
          <a:p>
            <a:r>
              <a:rPr lang="es-MX" sz="1058" i="1" dirty="0">
                <a:solidFill>
                  <a:srgbClr val="FF0000"/>
                </a:solidFill>
              </a:rPr>
              <a:t>Fuente: AMPI libro verde costo m2 Zona Centro</a:t>
            </a:r>
          </a:p>
          <a:p>
            <a:r>
              <a:rPr lang="es-MX" sz="1058" dirty="0"/>
              <a:t>Propietario: </a:t>
            </a:r>
            <a:r>
              <a:rPr lang="es-MX" sz="1058" dirty="0">
                <a:solidFill>
                  <a:srgbClr val="FF0000"/>
                </a:solidFill>
              </a:rPr>
              <a:t>Suastegui Zurita José Manuel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22DE3F4E-D295-FFEB-105F-C6B76B422F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" t="11423" r="3672" b="14669"/>
          <a:stretch/>
        </p:blipFill>
        <p:spPr>
          <a:xfrm>
            <a:off x="4944321" y="655875"/>
            <a:ext cx="3637185" cy="2219661"/>
          </a:xfrm>
          <a:prstGeom prst="rect">
            <a:avLst/>
          </a:prstGeom>
        </p:spPr>
      </p:pic>
      <p:sp>
        <p:nvSpPr>
          <p:cNvPr id="44" name="Rectángulo 43">
            <a:extLst>
              <a:ext uri="{FF2B5EF4-FFF2-40B4-BE49-F238E27FC236}">
                <a16:creationId xmlns:a16="http://schemas.microsoft.com/office/drawing/2014/main" id="{8EB7902F-4B0B-6816-C88C-8C0C5448C597}"/>
              </a:ext>
            </a:extLst>
          </p:cNvPr>
          <p:cNvSpPr/>
          <p:nvPr/>
        </p:nvSpPr>
        <p:spPr>
          <a:xfrm>
            <a:off x="5156338" y="3209539"/>
            <a:ext cx="1091213" cy="552678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8"/>
          </a:p>
        </p:txBody>
      </p:sp>
    </p:spTree>
    <p:extLst>
      <p:ext uri="{BB962C8B-B14F-4D97-AF65-F5344CB8AC3E}">
        <p14:creationId xmlns:p14="http://schemas.microsoft.com/office/powerpoint/2010/main" val="37021360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D613C685-69D1-5208-C21F-56FB1E76DC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7" t="5259" r="1283" b="22734"/>
          <a:stretch/>
        </p:blipFill>
        <p:spPr>
          <a:xfrm>
            <a:off x="185969" y="1146750"/>
            <a:ext cx="3993198" cy="2594488"/>
          </a:xfrm>
          <a:prstGeom prst="rect">
            <a:avLst/>
          </a:prstGeom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C4134086-AD3C-A4CD-AC00-934E13BFD4D6}"/>
              </a:ext>
            </a:extLst>
          </p:cNvPr>
          <p:cNvGrpSpPr/>
          <p:nvPr/>
        </p:nvGrpSpPr>
        <p:grpSpPr>
          <a:xfrm>
            <a:off x="1452365" y="1635827"/>
            <a:ext cx="209484" cy="277768"/>
            <a:chOff x="1128320" y="2295364"/>
            <a:chExt cx="243280" cy="322582"/>
          </a:xfrm>
        </p:grpSpPr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8C96875B-B5DB-1EA6-717E-EDE87E74B9FE}"/>
                </a:ext>
              </a:extLst>
            </p:cNvPr>
            <p:cNvSpPr/>
            <p:nvPr/>
          </p:nvSpPr>
          <p:spPr>
            <a:xfrm>
              <a:off x="1149292" y="2336334"/>
              <a:ext cx="222308" cy="2223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72"/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27B400EF-8DE4-B154-9480-CCA48395C55A}"/>
                </a:ext>
              </a:extLst>
            </p:cNvPr>
            <p:cNvSpPr txBox="1"/>
            <p:nvPr/>
          </p:nvSpPr>
          <p:spPr>
            <a:xfrm>
              <a:off x="1128320" y="2295364"/>
              <a:ext cx="222308" cy="3225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205" b="1" dirty="0"/>
                <a:t>1</a:t>
              </a:r>
              <a:endParaRPr lang="es-MX" sz="1205" b="1" dirty="0"/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37CE46DC-1E91-3BD5-03B4-E95672D0C65B}"/>
              </a:ext>
            </a:extLst>
          </p:cNvPr>
          <p:cNvGrpSpPr/>
          <p:nvPr/>
        </p:nvGrpSpPr>
        <p:grpSpPr>
          <a:xfrm>
            <a:off x="964693" y="2967691"/>
            <a:ext cx="209484" cy="277768"/>
            <a:chOff x="1128320" y="2295364"/>
            <a:chExt cx="243280" cy="322582"/>
          </a:xfrm>
        </p:grpSpPr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4F7EB353-509E-BD15-7EFA-560833CDB189}"/>
                </a:ext>
              </a:extLst>
            </p:cNvPr>
            <p:cNvSpPr/>
            <p:nvPr/>
          </p:nvSpPr>
          <p:spPr>
            <a:xfrm>
              <a:off x="1149292" y="2336334"/>
              <a:ext cx="222308" cy="2223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72"/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C83AE4D-8ABB-E997-F5CD-2D4DDE7E0804}"/>
                </a:ext>
              </a:extLst>
            </p:cNvPr>
            <p:cNvSpPr txBox="1"/>
            <p:nvPr/>
          </p:nvSpPr>
          <p:spPr>
            <a:xfrm>
              <a:off x="1128320" y="2295364"/>
              <a:ext cx="222308" cy="3225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205" b="1" dirty="0"/>
                <a:t>3</a:t>
              </a:r>
              <a:endParaRPr lang="es-MX" sz="1205" b="1" dirty="0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A49760BB-EC50-F990-D65B-70DCF063B872}"/>
              </a:ext>
            </a:extLst>
          </p:cNvPr>
          <p:cNvGrpSpPr/>
          <p:nvPr/>
        </p:nvGrpSpPr>
        <p:grpSpPr>
          <a:xfrm>
            <a:off x="4429474" y="1166252"/>
            <a:ext cx="209484" cy="277768"/>
            <a:chOff x="1128320" y="2295364"/>
            <a:chExt cx="243280" cy="322582"/>
          </a:xfrm>
        </p:grpSpPr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C18A47E7-2C71-F6FE-C282-8A658FC00C1C}"/>
                </a:ext>
              </a:extLst>
            </p:cNvPr>
            <p:cNvSpPr/>
            <p:nvPr/>
          </p:nvSpPr>
          <p:spPr>
            <a:xfrm>
              <a:off x="1149292" y="2336334"/>
              <a:ext cx="222308" cy="2223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72"/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2A314988-A30E-59E5-BD6C-47D839B49173}"/>
                </a:ext>
              </a:extLst>
            </p:cNvPr>
            <p:cNvSpPr txBox="1"/>
            <p:nvPr/>
          </p:nvSpPr>
          <p:spPr>
            <a:xfrm>
              <a:off x="1128320" y="2295364"/>
              <a:ext cx="222308" cy="322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5" b="1" dirty="0"/>
                <a:t>1</a:t>
              </a:r>
              <a:endParaRPr lang="es-MX" sz="1205" b="1" dirty="0"/>
            </a:p>
          </p:txBody>
        </p:sp>
      </p:grp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5B768F6-C1D3-CBF5-0FF9-AEE1B7B5F354}"/>
              </a:ext>
            </a:extLst>
          </p:cNvPr>
          <p:cNvSpPr txBox="1"/>
          <p:nvPr/>
        </p:nvSpPr>
        <p:spPr>
          <a:xfrm>
            <a:off x="4638959" y="1173760"/>
            <a:ext cx="1847368" cy="38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947" dirty="0"/>
              <a:t>Parque </a:t>
            </a:r>
          </a:p>
          <a:p>
            <a:r>
              <a:rPr lang="es-MX" sz="947" dirty="0"/>
              <a:t>Álvaro Obregón</a:t>
            </a:r>
            <a:endParaRPr lang="es-MX" sz="861" dirty="0"/>
          </a:p>
        </p:txBody>
      </p:sp>
      <p:pic>
        <p:nvPicPr>
          <p:cNvPr id="6146" name="Picture 2" descr="Centro Histórico de la Ciudad de Veracruz">
            <a:extLst>
              <a:ext uri="{FF2B5EF4-FFF2-40B4-BE49-F238E27FC236}">
                <a16:creationId xmlns:a16="http://schemas.microsoft.com/office/drawing/2014/main" id="{4DDC9F4C-3612-C271-51EF-A3917C361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2"/>
          <a:stretch/>
        </p:blipFill>
        <p:spPr bwMode="auto">
          <a:xfrm>
            <a:off x="5677698" y="1146751"/>
            <a:ext cx="3192479" cy="228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BB19CF90-401D-A948-2690-E207C50EFB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5" b="6431"/>
          <a:stretch/>
        </p:blipFill>
        <p:spPr>
          <a:xfrm>
            <a:off x="1069435" y="3850342"/>
            <a:ext cx="3109732" cy="2189273"/>
          </a:xfrm>
          <a:prstGeom prst="rect">
            <a:avLst/>
          </a:prstGeom>
        </p:spPr>
      </p:pic>
      <p:grpSp>
        <p:nvGrpSpPr>
          <p:cNvPr id="39" name="Grupo 38">
            <a:extLst>
              <a:ext uri="{FF2B5EF4-FFF2-40B4-BE49-F238E27FC236}">
                <a16:creationId xmlns:a16="http://schemas.microsoft.com/office/drawing/2014/main" id="{A3E94AF4-EA6A-4CBB-FAC3-41A55DF30635}"/>
              </a:ext>
            </a:extLst>
          </p:cNvPr>
          <p:cNvGrpSpPr/>
          <p:nvPr/>
        </p:nvGrpSpPr>
        <p:grpSpPr>
          <a:xfrm>
            <a:off x="185968" y="3852965"/>
            <a:ext cx="209484" cy="277768"/>
            <a:chOff x="1128320" y="2295364"/>
            <a:chExt cx="243280" cy="322582"/>
          </a:xfrm>
        </p:grpSpPr>
        <p:sp>
          <p:nvSpPr>
            <p:cNvPr id="40" name="Elipse 39">
              <a:extLst>
                <a:ext uri="{FF2B5EF4-FFF2-40B4-BE49-F238E27FC236}">
                  <a16:creationId xmlns:a16="http://schemas.microsoft.com/office/drawing/2014/main" id="{44DAB447-33DE-1BB8-F1C7-448CB49FA6F1}"/>
                </a:ext>
              </a:extLst>
            </p:cNvPr>
            <p:cNvSpPr/>
            <p:nvPr/>
          </p:nvSpPr>
          <p:spPr>
            <a:xfrm>
              <a:off x="1149292" y="2336334"/>
              <a:ext cx="222308" cy="2223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72"/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BCD57A7E-1307-D06D-E663-DA26BABC99D0}"/>
                </a:ext>
              </a:extLst>
            </p:cNvPr>
            <p:cNvSpPr txBox="1"/>
            <p:nvPr/>
          </p:nvSpPr>
          <p:spPr>
            <a:xfrm>
              <a:off x="1128320" y="2295364"/>
              <a:ext cx="222308" cy="322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5" b="1" dirty="0"/>
                <a:t>2</a:t>
              </a:r>
              <a:endParaRPr lang="es-MX" sz="1205" b="1" dirty="0"/>
            </a:p>
          </p:txBody>
        </p:sp>
      </p:grpSp>
      <p:sp>
        <p:nvSpPr>
          <p:cNvPr id="42" name="CuadroTexto 41">
            <a:extLst>
              <a:ext uri="{FF2B5EF4-FFF2-40B4-BE49-F238E27FC236}">
                <a16:creationId xmlns:a16="http://schemas.microsoft.com/office/drawing/2014/main" id="{8E696916-D791-8415-677A-DD85B3D20130}"/>
              </a:ext>
            </a:extLst>
          </p:cNvPr>
          <p:cNvSpPr txBox="1"/>
          <p:nvPr/>
        </p:nvSpPr>
        <p:spPr>
          <a:xfrm>
            <a:off x="404481" y="3869007"/>
            <a:ext cx="1847368" cy="38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947" dirty="0"/>
              <a:t>Callejón de </a:t>
            </a:r>
          </a:p>
          <a:p>
            <a:r>
              <a:rPr lang="es-MX" sz="947" dirty="0"/>
              <a:t>la campana</a:t>
            </a:r>
            <a:endParaRPr lang="es-MX" sz="861" dirty="0"/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D2196C81-ACB2-D9D9-A319-4121963E1F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6"/>
          <a:stretch/>
        </p:blipFill>
        <p:spPr>
          <a:xfrm>
            <a:off x="5679482" y="3850342"/>
            <a:ext cx="3194945" cy="2172248"/>
          </a:xfrm>
          <a:prstGeom prst="rect">
            <a:avLst/>
          </a:prstGeom>
        </p:spPr>
      </p:pic>
      <p:grpSp>
        <p:nvGrpSpPr>
          <p:cNvPr id="45" name="Grupo 44">
            <a:extLst>
              <a:ext uri="{FF2B5EF4-FFF2-40B4-BE49-F238E27FC236}">
                <a16:creationId xmlns:a16="http://schemas.microsoft.com/office/drawing/2014/main" id="{27CDEA2C-7B6E-FA4E-5B60-F1E61034A856}"/>
              </a:ext>
            </a:extLst>
          </p:cNvPr>
          <p:cNvGrpSpPr/>
          <p:nvPr/>
        </p:nvGrpSpPr>
        <p:grpSpPr>
          <a:xfrm>
            <a:off x="4447533" y="3823663"/>
            <a:ext cx="209484" cy="277768"/>
            <a:chOff x="1128320" y="2295364"/>
            <a:chExt cx="243280" cy="322582"/>
          </a:xfrm>
        </p:grpSpPr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6294035E-D923-DADE-C663-B518A56B111C}"/>
                </a:ext>
              </a:extLst>
            </p:cNvPr>
            <p:cNvSpPr/>
            <p:nvPr/>
          </p:nvSpPr>
          <p:spPr>
            <a:xfrm>
              <a:off x="1149292" y="2336334"/>
              <a:ext cx="222308" cy="2223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72"/>
            </a:p>
          </p:txBody>
        </p: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FD2C0328-E30E-BC5B-B746-2A761AB8B27D}"/>
                </a:ext>
              </a:extLst>
            </p:cNvPr>
            <p:cNvSpPr txBox="1"/>
            <p:nvPr/>
          </p:nvSpPr>
          <p:spPr>
            <a:xfrm>
              <a:off x="1128320" y="2295364"/>
              <a:ext cx="222308" cy="322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5" b="1" dirty="0"/>
                <a:t>3</a:t>
              </a:r>
              <a:endParaRPr lang="es-MX" sz="1205" b="1" dirty="0"/>
            </a:p>
          </p:txBody>
        </p:sp>
      </p:grpSp>
      <p:sp>
        <p:nvSpPr>
          <p:cNvPr id="48" name="CuadroTexto 47">
            <a:extLst>
              <a:ext uri="{FF2B5EF4-FFF2-40B4-BE49-F238E27FC236}">
                <a16:creationId xmlns:a16="http://schemas.microsoft.com/office/drawing/2014/main" id="{48E13BE4-15D2-49D2-7E3C-9E2C44E35DAB}"/>
              </a:ext>
            </a:extLst>
          </p:cNvPr>
          <p:cNvSpPr txBox="1"/>
          <p:nvPr/>
        </p:nvSpPr>
        <p:spPr>
          <a:xfrm>
            <a:off x="4657018" y="3831171"/>
            <a:ext cx="1847368" cy="238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947" dirty="0"/>
              <a:t>Callejón Lagunilla</a:t>
            </a:r>
            <a:endParaRPr lang="es-MX" sz="861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26A4C04-26DB-9FB2-A7C5-B8E16726033A}"/>
              </a:ext>
            </a:extLst>
          </p:cNvPr>
          <p:cNvSpPr txBox="1"/>
          <p:nvPr/>
        </p:nvSpPr>
        <p:spPr>
          <a:xfrm>
            <a:off x="56540" y="569264"/>
            <a:ext cx="4724585" cy="513728"/>
          </a:xfrm>
          <a:prstGeom prst="rect">
            <a:avLst/>
          </a:prstGeom>
          <a:noFill/>
        </p:spPr>
        <p:txBody>
          <a:bodyPr wrap="square" lIns="78737" tIns="39369" rIns="78737" bIns="39369" rtlCol="0" anchor="t">
            <a:spAutoFit/>
          </a:bodyPr>
          <a:lstStyle/>
          <a:p>
            <a:r>
              <a:rPr lang="es-MX" sz="1411" b="1" dirty="0">
                <a:solidFill>
                  <a:srgbClr val="051329"/>
                </a:solidFill>
                <a:latin typeface="Montserrat"/>
              </a:rPr>
              <a:t>Intervención Callejones</a:t>
            </a:r>
          </a:p>
          <a:p>
            <a:r>
              <a:rPr lang="es-MX" sz="1411" dirty="0">
                <a:solidFill>
                  <a:srgbClr val="051329"/>
                </a:solidFill>
                <a:latin typeface="Montserrat"/>
              </a:rPr>
              <a:t>SITIOS ICÓNICOS</a:t>
            </a:r>
            <a:endParaRPr lang="es-MX" sz="1411" dirty="0">
              <a:solidFill>
                <a:srgbClr val="74C4AE"/>
              </a:solidFill>
              <a:latin typeface="Montserrat"/>
            </a:endParaRP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CE95E28A-780F-5CFD-85B3-CD1B17AD3D30}"/>
              </a:ext>
            </a:extLst>
          </p:cNvPr>
          <p:cNvGrpSpPr/>
          <p:nvPr/>
        </p:nvGrpSpPr>
        <p:grpSpPr>
          <a:xfrm>
            <a:off x="1539048" y="2655068"/>
            <a:ext cx="209484" cy="277768"/>
            <a:chOff x="1128320" y="2295364"/>
            <a:chExt cx="243280" cy="322582"/>
          </a:xfrm>
        </p:grpSpPr>
        <p:sp>
          <p:nvSpPr>
            <p:cNvPr id="44" name="Elipse 43">
              <a:extLst>
                <a:ext uri="{FF2B5EF4-FFF2-40B4-BE49-F238E27FC236}">
                  <a16:creationId xmlns:a16="http://schemas.microsoft.com/office/drawing/2014/main" id="{53B92090-967C-8D0F-A64D-4F008EEAE42B}"/>
                </a:ext>
              </a:extLst>
            </p:cNvPr>
            <p:cNvSpPr/>
            <p:nvPr/>
          </p:nvSpPr>
          <p:spPr>
            <a:xfrm>
              <a:off x="1149292" y="2336334"/>
              <a:ext cx="222308" cy="2223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72"/>
            </a:p>
          </p:txBody>
        </p: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871DCF8D-A6AD-6DA4-9AD0-A95DA8194614}"/>
                </a:ext>
              </a:extLst>
            </p:cNvPr>
            <p:cNvSpPr txBox="1"/>
            <p:nvPr/>
          </p:nvSpPr>
          <p:spPr>
            <a:xfrm>
              <a:off x="1128320" y="2295364"/>
              <a:ext cx="222308" cy="3225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205" b="1" dirty="0"/>
                <a:t>2</a:t>
              </a:r>
              <a:endParaRPr lang="es-MX" sz="1205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150717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n 60">
            <a:extLst>
              <a:ext uri="{FF2B5EF4-FFF2-40B4-BE49-F238E27FC236}">
                <a16:creationId xmlns:a16="http://schemas.microsoft.com/office/drawing/2014/main" id="{01FB2A33-C523-4CA0-DF4F-5DEA39ABE2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8" t="10379" r="36238" b="14234"/>
          <a:stretch/>
        </p:blipFill>
        <p:spPr>
          <a:xfrm>
            <a:off x="159216" y="1198038"/>
            <a:ext cx="2527021" cy="2906572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D2A24349-CB34-37C3-EB25-EABD88DAE478}"/>
              </a:ext>
            </a:extLst>
          </p:cNvPr>
          <p:cNvSpPr/>
          <p:nvPr/>
        </p:nvSpPr>
        <p:spPr>
          <a:xfrm>
            <a:off x="467487" y="2593217"/>
            <a:ext cx="929634" cy="929634"/>
          </a:xfrm>
          <a:prstGeom prst="ellipse">
            <a:avLst/>
          </a:prstGeom>
          <a:noFill/>
          <a:ln w="666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72"/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19AB38CA-A797-B755-E70F-FC6333EC5787}"/>
              </a:ext>
            </a:extLst>
          </p:cNvPr>
          <p:cNvSpPr txBox="1"/>
          <p:nvPr/>
        </p:nvSpPr>
        <p:spPr>
          <a:xfrm>
            <a:off x="159216" y="4333781"/>
            <a:ext cx="1764904" cy="277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5" b="1" dirty="0"/>
              <a:t>ESTRATEGIAS</a:t>
            </a:r>
          </a:p>
        </p:txBody>
      </p:sp>
      <p:grpSp>
        <p:nvGrpSpPr>
          <p:cNvPr id="80" name="Grupo 79">
            <a:extLst>
              <a:ext uri="{FF2B5EF4-FFF2-40B4-BE49-F238E27FC236}">
                <a16:creationId xmlns:a16="http://schemas.microsoft.com/office/drawing/2014/main" id="{16E55A44-F1C7-AB3A-DF0C-AE1601792D06}"/>
              </a:ext>
            </a:extLst>
          </p:cNvPr>
          <p:cNvGrpSpPr/>
          <p:nvPr/>
        </p:nvGrpSpPr>
        <p:grpSpPr>
          <a:xfrm>
            <a:off x="220088" y="4573544"/>
            <a:ext cx="3206746" cy="238079"/>
            <a:chOff x="5234820" y="855708"/>
            <a:chExt cx="3724098" cy="276490"/>
          </a:xfrm>
        </p:grpSpPr>
        <p:sp>
          <p:nvSpPr>
            <p:cNvPr id="81" name="Rectángulo 80">
              <a:extLst>
                <a:ext uri="{FF2B5EF4-FFF2-40B4-BE49-F238E27FC236}">
                  <a16:creationId xmlns:a16="http://schemas.microsoft.com/office/drawing/2014/main" id="{EDA377E6-1B64-CD0F-8571-E3E735CC0B4D}"/>
                </a:ext>
              </a:extLst>
            </p:cNvPr>
            <p:cNvSpPr/>
            <p:nvPr/>
          </p:nvSpPr>
          <p:spPr>
            <a:xfrm>
              <a:off x="5234820" y="889422"/>
              <a:ext cx="157549" cy="173998"/>
            </a:xfrm>
            <a:prstGeom prst="rect">
              <a:avLst/>
            </a:prstGeom>
            <a:solidFill>
              <a:srgbClr val="CD5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72"/>
            </a:p>
          </p:txBody>
        </p:sp>
        <p:sp>
          <p:nvSpPr>
            <p:cNvPr id="82" name="CuadroTexto 81">
              <a:extLst>
                <a:ext uri="{FF2B5EF4-FFF2-40B4-BE49-F238E27FC236}">
                  <a16:creationId xmlns:a16="http://schemas.microsoft.com/office/drawing/2014/main" id="{12DB92F6-2A52-4262-13D2-73CEE34C784B}"/>
                </a:ext>
              </a:extLst>
            </p:cNvPr>
            <p:cNvSpPr txBox="1"/>
            <p:nvPr/>
          </p:nvSpPr>
          <p:spPr>
            <a:xfrm>
              <a:off x="5371945" y="855708"/>
              <a:ext cx="3586973" cy="276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947" dirty="0"/>
                <a:t>Peatonalización</a:t>
              </a:r>
              <a:endParaRPr lang="es-MX" sz="947" b="1" dirty="0">
                <a:solidFill>
                  <a:srgbClr val="56D35E"/>
                </a:solidFill>
              </a:endParaRPr>
            </a:p>
          </p:txBody>
        </p:sp>
      </p:grpSp>
      <p:grpSp>
        <p:nvGrpSpPr>
          <p:cNvPr id="92" name="Grupo 91">
            <a:extLst>
              <a:ext uri="{FF2B5EF4-FFF2-40B4-BE49-F238E27FC236}">
                <a16:creationId xmlns:a16="http://schemas.microsoft.com/office/drawing/2014/main" id="{E58FFAE0-C7C9-B2E5-B9F1-DB93B5E36CF8}"/>
              </a:ext>
            </a:extLst>
          </p:cNvPr>
          <p:cNvGrpSpPr/>
          <p:nvPr/>
        </p:nvGrpSpPr>
        <p:grpSpPr>
          <a:xfrm>
            <a:off x="220088" y="5065780"/>
            <a:ext cx="3206746" cy="238079"/>
            <a:chOff x="5656707" y="855708"/>
            <a:chExt cx="3724098" cy="276490"/>
          </a:xfrm>
        </p:grpSpPr>
        <p:sp>
          <p:nvSpPr>
            <p:cNvPr id="93" name="Rectángulo 92">
              <a:extLst>
                <a:ext uri="{FF2B5EF4-FFF2-40B4-BE49-F238E27FC236}">
                  <a16:creationId xmlns:a16="http://schemas.microsoft.com/office/drawing/2014/main" id="{916A7E19-FEEB-26E4-E1F4-D1EAF4697176}"/>
                </a:ext>
              </a:extLst>
            </p:cNvPr>
            <p:cNvSpPr/>
            <p:nvPr/>
          </p:nvSpPr>
          <p:spPr>
            <a:xfrm>
              <a:off x="5656707" y="889422"/>
              <a:ext cx="157549" cy="173998"/>
            </a:xfrm>
            <a:prstGeom prst="rect">
              <a:avLst/>
            </a:prstGeom>
            <a:solidFill>
              <a:srgbClr val="CD5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72"/>
            </a:p>
          </p:txBody>
        </p:sp>
        <p:sp>
          <p:nvSpPr>
            <p:cNvPr id="94" name="CuadroTexto 93">
              <a:extLst>
                <a:ext uri="{FF2B5EF4-FFF2-40B4-BE49-F238E27FC236}">
                  <a16:creationId xmlns:a16="http://schemas.microsoft.com/office/drawing/2014/main" id="{FF12DBEF-B01A-7FD3-B2B3-AE8139BCF8E1}"/>
                </a:ext>
              </a:extLst>
            </p:cNvPr>
            <p:cNvSpPr txBox="1"/>
            <p:nvPr/>
          </p:nvSpPr>
          <p:spPr>
            <a:xfrm>
              <a:off x="5793832" y="855708"/>
              <a:ext cx="3586973" cy="276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947" dirty="0"/>
                <a:t>Sustitución de pavimentos</a:t>
              </a:r>
              <a:endParaRPr lang="es-MX" sz="947" b="1" dirty="0">
                <a:solidFill>
                  <a:srgbClr val="56D35E"/>
                </a:solidFill>
              </a:endParaRPr>
            </a:p>
          </p:txBody>
        </p:sp>
      </p:grpSp>
      <p:grpSp>
        <p:nvGrpSpPr>
          <p:cNvPr id="95" name="Grupo 94">
            <a:extLst>
              <a:ext uri="{FF2B5EF4-FFF2-40B4-BE49-F238E27FC236}">
                <a16:creationId xmlns:a16="http://schemas.microsoft.com/office/drawing/2014/main" id="{8B22FD1B-F3B7-2D28-384C-DF9DA31BE92F}"/>
              </a:ext>
            </a:extLst>
          </p:cNvPr>
          <p:cNvGrpSpPr/>
          <p:nvPr/>
        </p:nvGrpSpPr>
        <p:grpSpPr>
          <a:xfrm>
            <a:off x="220088" y="5355444"/>
            <a:ext cx="3206746" cy="238079"/>
            <a:chOff x="5234820" y="855708"/>
            <a:chExt cx="3724098" cy="276490"/>
          </a:xfrm>
        </p:grpSpPr>
        <p:sp>
          <p:nvSpPr>
            <p:cNvPr id="96" name="Rectángulo 95">
              <a:extLst>
                <a:ext uri="{FF2B5EF4-FFF2-40B4-BE49-F238E27FC236}">
                  <a16:creationId xmlns:a16="http://schemas.microsoft.com/office/drawing/2014/main" id="{C2639553-EC6D-87EC-80CA-44771B4072D3}"/>
                </a:ext>
              </a:extLst>
            </p:cNvPr>
            <p:cNvSpPr/>
            <p:nvPr/>
          </p:nvSpPr>
          <p:spPr>
            <a:xfrm>
              <a:off x="5234820" y="889422"/>
              <a:ext cx="157549" cy="173998"/>
            </a:xfrm>
            <a:prstGeom prst="rect">
              <a:avLst/>
            </a:prstGeom>
            <a:solidFill>
              <a:srgbClr val="CD5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72"/>
            </a:p>
          </p:txBody>
        </p:sp>
        <p:sp>
          <p:nvSpPr>
            <p:cNvPr id="97" name="CuadroTexto 96">
              <a:extLst>
                <a:ext uri="{FF2B5EF4-FFF2-40B4-BE49-F238E27FC236}">
                  <a16:creationId xmlns:a16="http://schemas.microsoft.com/office/drawing/2014/main" id="{B40CB93E-5E9D-7282-B6BB-8CD260B738E1}"/>
                </a:ext>
              </a:extLst>
            </p:cNvPr>
            <p:cNvSpPr txBox="1"/>
            <p:nvPr/>
          </p:nvSpPr>
          <p:spPr>
            <a:xfrm>
              <a:off x="5371945" y="855708"/>
              <a:ext cx="3586973" cy="276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947" dirty="0"/>
                <a:t>Alumbrado nuevo</a:t>
              </a:r>
              <a:endParaRPr lang="es-MX" sz="947" b="1" dirty="0">
                <a:solidFill>
                  <a:srgbClr val="56D35E"/>
                </a:solidFill>
              </a:endParaRPr>
            </a:p>
          </p:txBody>
        </p:sp>
      </p:grpSp>
      <p:grpSp>
        <p:nvGrpSpPr>
          <p:cNvPr id="98" name="Grupo 97">
            <a:extLst>
              <a:ext uri="{FF2B5EF4-FFF2-40B4-BE49-F238E27FC236}">
                <a16:creationId xmlns:a16="http://schemas.microsoft.com/office/drawing/2014/main" id="{3CA11B0A-9234-8755-49ED-6182EA9DA625}"/>
              </a:ext>
            </a:extLst>
          </p:cNvPr>
          <p:cNvGrpSpPr/>
          <p:nvPr/>
        </p:nvGrpSpPr>
        <p:grpSpPr>
          <a:xfrm>
            <a:off x="220088" y="4805147"/>
            <a:ext cx="3206746" cy="238079"/>
            <a:chOff x="5234820" y="855708"/>
            <a:chExt cx="3724098" cy="276490"/>
          </a:xfrm>
        </p:grpSpPr>
        <p:sp>
          <p:nvSpPr>
            <p:cNvPr id="99" name="Rectángulo 98">
              <a:extLst>
                <a:ext uri="{FF2B5EF4-FFF2-40B4-BE49-F238E27FC236}">
                  <a16:creationId xmlns:a16="http://schemas.microsoft.com/office/drawing/2014/main" id="{1F04B40A-2353-BDBD-2CCE-927626BFC4EF}"/>
                </a:ext>
              </a:extLst>
            </p:cNvPr>
            <p:cNvSpPr/>
            <p:nvPr/>
          </p:nvSpPr>
          <p:spPr>
            <a:xfrm>
              <a:off x="5234820" y="889422"/>
              <a:ext cx="157549" cy="173998"/>
            </a:xfrm>
            <a:prstGeom prst="rect">
              <a:avLst/>
            </a:prstGeom>
            <a:solidFill>
              <a:srgbClr val="CD5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72"/>
            </a:p>
          </p:txBody>
        </p:sp>
        <p:sp>
          <p:nvSpPr>
            <p:cNvPr id="100" name="CuadroTexto 99">
              <a:extLst>
                <a:ext uri="{FF2B5EF4-FFF2-40B4-BE49-F238E27FC236}">
                  <a16:creationId xmlns:a16="http://schemas.microsoft.com/office/drawing/2014/main" id="{E1FF1FB7-9134-F040-4728-E8D03EF3CBA1}"/>
                </a:ext>
              </a:extLst>
            </p:cNvPr>
            <p:cNvSpPr txBox="1"/>
            <p:nvPr/>
          </p:nvSpPr>
          <p:spPr>
            <a:xfrm>
              <a:off x="5371945" y="855708"/>
              <a:ext cx="3586973" cy="276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947" dirty="0"/>
                <a:t>Mejoramiento de fachadas y monumentos</a:t>
              </a:r>
              <a:endParaRPr lang="es-MX" sz="947" b="1" dirty="0">
                <a:solidFill>
                  <a:srgbClr val="56D35E"/>
                </a:solidFill>
              </a:endParaRPr>
            </a:p>
          </p:txBody>
        </p:sp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5643BE1F-CBCC-0C24-9D9E-B795DF777638}"/>
              </a:ext>
            </a:extLst>
          </p:cNvPr>
          <p:cNvGrpSpPr/>
          <p:nvPr/>
        </p:nvGrpSpPr>
        <p:grpSpPr>
          <a:xfrm>
            <a:off x="220088" y="5587047"/>
            <a:ext cx="3206746" cy="238079"/>
            <a:chOff x="5234820" y="855708"/>
            <a:chExt cx="3724098" cy="276490"/>
          </a:xfrm>
        </p:grpSpPr>
        <p:sp>
          <p:nvSpPr>
            <p:cNvPr id="105" name="Rectángulo 104">
              <a:extLst>
                <a:ext uri="{FF2B5EF4-FFF2-40B4-BE49-F238E27FC236}">
                  <a16:creationId xmlns:a16="http://schemas.microsoft.com/office/drawing/2014/main" id="{2595A2C7-546C-498F-3AA3-8CBD779645C8}"/>
                </a:ext>
              </a:extLst>
            </p:cNvPr>
            <p:cNvSpPr/>
            <p:nvPr/>
          </p:nvSpPr>
          <p:spPr>
            <a:xfrm>
              <a:off x="5234820" y="889422"/>
              <a:ext cx="157549" cy="173998"/>
            </a:xfrm>
            <a:prstGeom prst="rect">
              <a:avLst/>
            </a:prstGeom>
            <a:solidFill>
              <a:srgbClr val="CD5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72"/>
            </a:p>
          </p:txBody>
        </p:sp>
        <p:sp>
          <p:nvSpPr>
            <p:cNvPr id="106" name="CuadroTexto 105">
              <a:extLst>
                <a:ext uri="{FF2B5EF4-FFF2-40B4-BE49-F238E27FC236}">
                  <a16:creationId xmlns:a16="http://schemas.microsoft.com/office/drawing/2014/main" id="{D8644E85-5034-0644-C49B-9D80A80E223F}"/>
                </a:ext>
              </a:extLst>
            </p:cNvPr>
            <p:cNvSpPr txBox="1"/>
            <p:nvPr/>
          </p:nvSpPr>
          <p:spPr>
            <a:xfrm>
              <a:off x="5371945" y="855708"/>
              <a:ext cx="3586973" cy="276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947" dirty="0"/>
                <a:t>Mobiliario urbano</a:t>
              </a:r>
              <a:endParaRPr lang="es-MX" sz="947" b="1" dirty="0">
                <a:solidFill>
                  <a:srgbClr val="56D35E"/>
                </a:solidFill>
              </a:endParaRPr>
            </a:p>
          </p:txBody>
        </p:sp>
      </p:grpSp>
      <p:sp>
        <p:nvSpPr>
          <p:cNvPr id="44" name="CuadroTexto 43">
            <a:extLst>
              <a:ext uri="{FF2B5EF4-FFF2-40B4-BE49-F238E27FC236}">
                <a16:creationId xmlns:a16="http://schemas.microsoft.com/office/drawing/2014/main" id="{59C4CCEC-50D2-AEC4-FF41-EFFDB24363D7}"/>
              </a:ext>
            </a:extLst>
          </p:cNvPr>
          <p:cNvSpPr txBox="1"/>
          <p:nvPr/>
        </p:nvSpPr>
        <p:spPr>
          <a:xfrm>
            <a:off x="56540" y="569264"/>
            <a:ext cx="4724585" cy="513728"/>
          </a:xfrm>
          <a:prstGeom prst="rect">
            <a:avLst/>
          </a:prstGeom>
          <a:noFill/>
        </p:spPr>
        <p:txBody>
          <a:bodyPr wrap="square" lIns="78737" tIns="39369" rIns="78737" bIns="39369" rtlCol="0" anchor="t">
            <a:spAutoFit/>
          </a:bodyPr>
          <a:lstStyle/>
          <a:p>
            <a:r>
              <a:rPr lang="es-MX" sz="1411" b="1" dirty="0">
                <a:solidFill>
                  <a:srgbClr val="051329"/>
                </a:solidFill>
                <a:latin typeface="Montserrat"/>
              </a:rPr>
              <a:t>Callejón de la Lagunilla</a:t>
            </a:r>
          </a:p>
          <a:p>
            <a:r>
              <a:rPr lang="es-MX" sz="1411" dirty="0">
                <a:solidFill>
                  <a:srgbClr val="051329"/>
                </a:solidFill>
                <a:latin typeface="Montserrat"/>
              </a:rPr>
              <a:t>ESTADO ACTUAL Y ESTRATEGIAS</a:t>
            </a:r>
            <a:endParaRPr lang="es-MX" sz="1411" dirty="0">
              <a:solidFill>
                <a:srgbClr val="74C4AE"/>
              </a:solidFill>
              <a:latin typeface="Montserrat"/>
            </a:endParaRPr>
          </a:p>
        </p:txBody>
      </p:sp>
      <p:pic>
        <p:nvPicPr>
          <p:cNvPr id="1026" name="Picture 2" descr="Love Veracruz di Twitter: &quot;El Callejón de La Lagunilla, única calle del  puerto de #Veracruz que aún conserva su nombre original desde hace 400  años. Según registros históricos en el sitio se">
            <a:extLst>
              <a:ext uri="{FF2B5EF4-FFF2-40B4-BE49-F238E27FC236}">
                <a16:creationId xmlns:a16="http://schemas.microsoft.com/office/drawing/2014/main" id="{632E1001-54CA-D544-F783-69F02917E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0" b="4595"/>
          <a:stretch/>
        </p:blipFill>
        <p:spPr bwMode="auto">
          <a:xfrm>
            <a:off x="3225251" y="1082806"/>
            <a:ext cx="5221429" cy="293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ve Veracruz di Twitter: &quot;El Callejón de La Lagunilla, única calle del  puerto de #Veracruz que aún conserva su nombre original desde hace 400  años. Según registros históricos en el sitio se">
            <a:extLst>
              <a:ext uri="{FF2B5EF4-FFF2-40B4-BE49-F238E27FC236}">
                <a16:creationId xmlns:a16="http://schemas.microsoft.com/office/drawing/2014/main" id="{C896C32F-D066-5CFD-0E07-9AB5DE220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107" y="4170556"/>
            <a:ext cx="2458573" cy="197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n bazar en el callejón de La Lagunilla, jarochos reactivan economía | La  Silla Rota">
            <a:extLst>
              <a:ext uri="{FF2B5EF4-FFF2-40B4-BE49-F238E27FC236}">
                <a16:creationId xmlns:a16="http://schemas.microsoft.com/office/drawing/2014/main" id="{46924AB3-312C-C452-7BC7-6EA847BCD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251" y="4170556"/>
            <a:ext cx="2616099" cy="196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026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CCC79E3-1B43-C51B-D838-53FE7FB7C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36" y="1671187"/>
            <a:ext cx="3321635" cy="4298587"/>
          </a:xfrm>
          <a:prstGeom prst="rect">
            <a:avLst/>
          </a:prstGeom>
        </p:spPr>
      </p:pic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B0323E46-CC27-E8AC-6B41-2108BAF9C01C}"/>
              </a:ext>
            </a:extLst>
          </p:cNvPr>
          <p:cNvCxnSpPr/>
          <p:nvPr/>
        </p:nvCxnSpPr>
        <p:spPr>
          <a:xfrm flipH="1">
            <a:off x="6680674" y="5318893"/>
            <a:ext cx="163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Flecha: a la derecha 99">
            <a:extLst>
              <a:ext uri="{FF2B5EF4-FFF2-40B4-BE49-F238E27FC236}">
                <a16:creationId xmlns:a16="http://schemas.microsoft.com/office/drawing/2014/main" id="{44BEFCE4-4FA2-C4E3-175F-AFB23C13DF50}"/>
              </a:ext>
            </a:extLst>
          </p:cNvPr>
          <p:cNvSpPr/>
          <p:nvPr/>
        </p:nvSpPr>
        <p:spPr>
          <a:xfrm rot="14134190">
            <a:off x="502809" y="1714148"/>
            <a:ext cx="230224" cy="243260"/>
          </a:xfrm>
          <a:prstGeom prst="rightArrow">
            <a:avLst>
              <a:gd name="adj1" fmla="val 14947"/>
              <a:gd name="adj2" fmla="val 5540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79" dirty="0"/>
          </a:p>
        </p:txBody>
      </p:sp>
      <p:sp>
        <p:nvSpPr>
          <p:cNvPr id="104" name="CuadroTexto 103">
            <a:extLst>
              <a:ext uri="{FF2B5EF4-FFF2-40B4-BE49-F238E27FC236}">
                <a16:creationId xmlns:a16="http://schemas.microsoft.com/office/drawing/2014/main" id="{F98329E3-4A11-ECA9-11BF-FFDD726F5553}"/>
              </a:ext>
            </a:extLst>
          </p:cNvPr>
          <p:cNvSpPr txBox="1"/>
          <p:nvPr/>
        </p:nvSpPr>
        <p:spPr>
          <a:xfrm>
            <a:off x="325860" y="1652136"/>
            <a:ext cx="271808" cy="277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5" b="1" dirty="0"/>
              <a:t>N</a:t>
            </a:r>
            <a:endParaRPr lang="es-MX" sz="1205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3C857CD-A23D-7211-334C-1923DFEC29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0" t="48642" r="11753" b="22973"/>
          <a:stretch/>
        </p:blipFill>
        <p:spPr>
          <a:xfrm>
            <a:off x="4113227" y="729076"/>
            <a:ext cx="4761438" cy="147769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B84630A-AAA7-1AAC-A994-E5AEC50D59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1" r="27436" b="53465"/>
          <a:stretch/>
        </p:blipFill>
        <p:spPr>
          <a:xfrm>
            <a:off x="6099355" y="4537599"/>
            <a:ext cx="2775310" cy="172489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E18AE4C-E6F1-3205-9C70-962E8CC940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" t="5281" b="29705"/>
          <a:stretch/>
        </p:blipFill>
        <p:spPr>
          <a:xfrm>
            <a:off x="4113227" y="4537599"/>
            <a:ext cx="1884788" cy="1724891"/>
          </a:xfrm>
          <a:prstGeom prst="rect">
            <a:avLst/>
          </a:prstGeom>
        </p:spPr>
      </p:pic>
      <p:sp>
        <p:nvSpPr>
          <p:cNvPr id="2" name="Forma libre: forma 1">
            <a:extLst>
              <a:ext uri="{FF2B5EF4-FFF2-40B4-BE49-F238E27FC236}">
                <a16:creationId xmlns:a16="http://schemas.microsoft.com/office/drawing/2014/main" id="{997DE315-19B8-4891-9EB3-1F334CF4437D}"/>
              </a:ext>
            </a:extLst>
          </p:cNvPr>
          <p:cNvSpPr/>
          <p:nvPr/>
        </p:nvSpPr>
        <p:spPr>
          <a:xfrm>
            <a:off x="1484734" y="2637541"/>
            <a:ext cx="1198417" cy="1030415"/>
          </a:xfrm>
          <a:custGeom>
            <a:avLst/>
            <a:gdLst>
              <a:gd name="connsiteX0" fmla="*/ 2007870 w 2038350"/>
              <a:gd name="connsiteY0" fmla="*/ 1752600 h 1752600"/>
              <a:gd name="connsiteX1" fmla="*/ 2038350 w 2038350"/>
              <a:gd name="connsiteY1" fmla="*/ 381000 h 1752600"/>
              <a:gd name="connsiteX2" fmla="*/ 1832610 w 2038350"/>
              <a:gd name="connsiteY2" fmla="*/ 369570 h 1752600"/>
              <a:gd name="connsiteX3" fmla="*/ 1855470 w 2038350"/>
              <a:gd name="connsiteY3" fmla="*/ 41910 h 1752600"/>
              <a:gd name="connsiteX4" fmla="*/ 1116330 w 2038350"/>
              <a:gd name="connsiteY4" fmla="*/ 0 h 1752600"/>
              <a:gd name="connsiteX5" fmla="*/ 1104900 w 2038350"/>
              <a:gd name="connsiteY5" fmla="*/ 262890 h 1752600"/>
              <a:gd name="connsiteX6" fmla="*/ 891540 w 2038350"/>
              <a:gd name="connsiteY6" fmla="*/ 243840 h 1752600"/>
              <a:gd name="connsiteX7" fmla="*/ 895350 w 2038350"/>
              <a:gd name="connsiteY7" fmla="*/ 102870 h 1752600"/>
              <a:gd name="connsiteX8" fmla="*/ 34290 w 2038350"/>
              <a:gd name="connsiteY8" fmla="*/ 57150 h 1752600"/>
              <a:gd name="connsiteX9" fmla="*/ 0 w 2038350"/>
              <a:gd name="connsiteY9" fmla="*/ 659130 h 1752600"/>
              <a:gd name="connsiteX10" fmla="*/ 864870 w 2038350"/>
              <a:gd name="connsiteY10" fmla="*/ 731520 h 1752600"/>
              <a:gd name="connsiteX11" fmla="*/ 845820 w 2038350"/>
              <a:gd name="connsiteY11" fmla="*/ 887730 h 1752600"/>
              <a:gd name="connsiteX12" fmla="*/ 819150 w 2038350"/>
              <a:gd name="connsiteY12" fmla="*/ 1744980 h 1752600"/>
              <a:gd name="connsiteX13" fmla="*/ 2007870 w 2038350"/>
              <a:gd name="connsiteY13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38350" h="1752600">
                <a:moveTo>
                  <a:pt x="2007870" y="1752600"/>
                </a:moveTo>
                <a:lnTo>
                  <a:pt x="2038350" y="381000"/>
                </a:lnTo>
                <a:lnTo>
                  <a:pt x="1832610" y="369570"/>
                </a:lnTo>
                <a:lnTo>
                  <a:pt x="1855470" y="41910"/>
                </a:lnTo>
                <a:lnTo>
                  <a:pt x="1116330" y="0"/>
                </a:lnTo>
                <a:lnTo>
                  <a:pt x="1104900" y="262890"/>
                </a:lnTo>
                <a:lnTo>
                  <a:pt x="891540" y="243840"/>
                </a:lnTo>
                <a:lnTo>
                  <a:pt x="895350" y="102870"/>
                </a:lnTo>
                <a:lnTo>
                  <a:pt x="34290" y="57150"/>
                </a:lnTo>
                <a:lnTo>
                  <a:pt x="0" y="659130"/>
                </a:lnTo>
                <a:lnTo>
                  <a:pt x="864870" y="731520"/>
                </a:lnTo>
                <a:lnTo>
                  <a:pt x="845820" y="887730"/>
                </a:lnTo>
                <a:lnTo>
                  <a:pt x="819150" y="1744980"/>
                </a:lnTo>
                <a:lnTo>
                  <a:pt x="2007870" y="1752600"/>
                </a:lnTo>
                <a:close/>
              </a:path>
            </a:pathLst>
          </a:custGeom>
          <a:solidFill>
            <a:srgbClr val="FF017E"/>
          </a:solidFill>
          <a:ln>
            <a:solidFill>
              <a:srgbClr val="FF01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8"/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30E40F83-0274-473B-960D-6C20A78F2353}"/>
              </a:ext>
            </a:extLst>
          </p:cNvPr>
          <p:cNvSpPr/>
          <p:nvPr/>
        </p:nvSpPr>
        <p:spPr>
          <a:xfrm>
            <a:off x="332747" y="3108255"/>
            <a:ext cx="1637430" cy="542732"/>
          </a:xfrm>
          <a:custGeom>
            <a:avLst/>
            <a:gdLst>
              <a:gd name="connsiteX0" fmla="*/ 1264920 w 1264920"/>
              <a:gd name="connsiteY0" fmla="*/ 38100 h 910590"/>
              <a:gd name="connsiteX1" fmla="*/ 53340 w 1264920"/>
              <a:gd name="connsiteY1" fmla="*/ 0 h 910590"/>
              <a:gd name="connsiteX2" fmla="*/ 0 w 1264920"/>
              <a:gd name="connsiteY2" fmla="*/ 853440 h 910590"/>
              <a:gd name="connsiteX3" fmla="*/ 1249680 w 1264920"/>
              <a:gd name="connsiteY3" fmla="*/ 910590 h 910590"/>
              <a:gd name="connsiteX4" fmla="*/ 1264920 w 1264920"/>
              <a:gd name="connsiteY4" fmla="*/ 38100 h 910590"/>
              <a:gd name="connsiteX0" fmla="*/ 1268638 w 1268638"/>
              <a:gd name="connsiteY0" fmla="*/ 50626 h 923116"/>
              <a:gd name="connsiteX1" fmla="*/ 0 w 1268638"/>
              <a:gd name="connsiteY1" fmla="*/ 0 h 923116"/>
              <a:gd name="connsiteX2" fmla="*/ 3718 w 1268638"/>
              <a:gd name="connsiteY2" fmla="*/ 865966 h 923116"/>
              <a:gd name="connsiteX3" fmla="*/ 1253398 w 1268638"/>
              <a:gd name="connsiteY3" fmla="*/ 923116 h 923116"/>
              <a:gd name="connsiteX4" fmla="*/ 1268638 w 1268638"/>
              <a:gd name="connsiteY4" fmla="*/ 50626 h 92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638" h="923116">
                <a:moveTo>
                  <a:pt x="1268638" y="50626"/>
                </a:moveTo>
                <a:lnTo>
                  <a:pt x="0" y="0"/>
                </a:lnTo>
                <a:cubicBezTo>
                  <a:pt x="1239" y="288655"/>
                  <a:pt x="2479" y="577311"/>
                  <a:pt x="3718" y="865966"/>
                </a:cubicBezTo>
                <a:lnTo>
                  <a:pt x="1253398" y="923116"/>
                </a:lnTo>
                <a:lnTo>
                  <a:pt x="1268638" y="50626"/>
                </a:lnTo>
                <a:close/>
              </a:path>
            </a:pathLst>
          </a:custGeom>
          <a:noFill/>
          <a:ln w="38100">
            <a:solidFill>
              <a:srgbClr val="FF01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8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13EDFC8-8EA8-4056-A852-8C4009F6D7EA}"/>
              </a:ext>
            </a:extLst>
          </p:cNvPr>
          <p:cNvSpPr txBox="1"/>
          <p:nvPr/>
        </p:nvSpPr>
        <p:spPr>
          <a:xfrm>
            <a:off x="-580442" y="658214"/>
            <a:ext cx="4825578" cy="7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5" b="1" dirty="0">
                <a:solidFill>
                  <a:srgbClr val="FF0000"/>
                </a:solidFill>
              </a:rPr>
              <a:t>Predio del </a:t>
            </a:r>
            <a:r>
              <a:rPr lang="es-ES" sz="1411" b="1" dirty="0">
                <a:solidFill>
                  <a:srgbClr val="FF0000"/>
                </a:solidFill>
              </a:rPr>
              <a:t>API</a:t>
            </a:r>
            <a:r>
              <a:rPr lang="es-ES" sz="1205" b="1" dirty="0">
                <a:solidFill>
                  <a:srgbClr val="FF0000"/>
                </a:solidFill>
              </a:rPr>
              <a:t> que contiene bodegas de almacenaje; </a:t>
            </a:r>
          </a:p>
          <a:p>
            <a:pPr algn="ctr"/>
            <a:r>
              <a:rPr lang="es-ES" sz="1205" b="1" dirty="0">
                <a:solidFill>
                  <a:srgbClr val="FF0000"/>
                </a:solidFill>
              </a:rPr>
              <a:t>Se pretende  poner a concurso la </a:t>
            </a:r>
          </a:p>
          <a:p>
            <a:pPr algn="ctr"/>
            <a:r>
              <a:rPr lang="es-ES" sz="1205" b="1" dirty="0">
                <a:solidFill>
                  <a:srgbClr val="FF0000"/>
                </a:solidFill>
              </a:rPr>
              <a:t>construcción de un </a:t>
            </a:r>
            <a:r>
              <a:rPr lang="es-ES" sz="1411" b="1" dirty="0">
                <a:solidFill>
                  <a:srgbClr val="FF0000"/>
                </a:solidFill>
              </a:rPr>
              <a:t>CENTRO COMERCIAL</a:t>
            </a:r>
            <a:endParaRPr lang="es-MX" sz="1411" b="1" dirty="0">
              <a:solidFill>
                <a:srgbClr val="FF0000"/>
              </a:solidFill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AF6ED74-2C98-467C-B0DE-6C4C57A38B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5" t="37822" r="9849" b="16765"/>
          <a:stretch/>
        </p:blipFill>
        <p:spPr>
          <a:xfrm>
            <a:off x="4113226" y="2369071"/>
            <a:ext cx="4761438" cy="2006227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8B1261EB-33EF-80AD-7B0E-C4DC82244E48}"/>
              </a:ext>
            </a:extLst>
          </p:cNvPr>
          <p:cNvCxnSpPr>
            <a:cxnSpLocks/>
          </p:cNvCxnSpPr>
          <p:nvPr/>
        </p:nvCxnSpPr>
        <p:spPr>
          <a:xfrm flipH="1">
            <a:off x="2423189" y="2206771"/>
            <a:ext cx="42639" cy="2054934"/>
          </a:xfrm>
          <a:prstGeom prst="line">
            <a:avLst/>
          </a:prstGeom>
          <a:ln w="53975">
            <a:solidFill>
              <a:srgbClr val="C00000"/>
            </a:solidFill>
            <a:prstDash val="dashDot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A2A3CF9-D708-32E0-5552-3F9D5C174296}"/>
              </a:ext>
            </a:extLst>
          </p:cNvPr>
          <p:cNvCxnSpPr>
            <a:cxnSpLocks/>
          </p:cNvCxnSpPr>
          <p:nvPr/>
        </p:nvCxnSpPr>
        <p:spPr>
          <a:xfrm flipH="1">
            <a:off x="1850964" y="5999231"/>
            <a:ext cx="1521973" cy="0"/>
          </a:xfrm>
          <a:prstGeom prst="line">
            <a:avLst/>
          </a:prstGeom>
          <a:ln w="190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8D282C92-7543-F465-2DCC-EEF32C8B2877}"/>
              </a:ext>
            </a:extLst>
          </p:cNvPr>
          <p:cNvCxnSpPr>
            <a:cxnSpLocks/>
          </p:cNvCxnSpPr>
          <p:nvPr/>
        </p:nvCxnSpPr>
        <p:spPr>
          <a:xfrm flipV="1">
            <a:off x="1850964" y="4791949"/>
            <a:ext cx="0" cy="1207282"/>
          </a:xfrm>
          <a:prstGeom prst="line">
            <a:avLst/>
          </a:prstGeom>
          <a:ln w="190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6291CF35-02CA-A900-AFAF-C33C6904A576}"/>
              </a:ext>
            </a:extLst>
          </p:cNvPr>
          <p:cNvCxnSpPr>
            <a:cxnSpLocks/>
          </p:cNvCxnSpPr>
          <p:nvPr/>
        </p:nvCxnSpPr>
        <p:spPr>
          <a:xfrm flipV="1">
            <a:off x="2415824" y="4791949"/>
            <a:ext cx="7364" cy="1177824"/>
          </a:xfrm>
          <a:prstGeom prst="line">
            <a:avLst/>
          </a:prstGeom>
          <a:ln w="190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337AE9EE-EF93-68E1-0D88-048B06A2F4A7}"/>
              </a:ext>
            </a:extLst>
          </p:cNvPr>
          <p:cNvCxnSpPr>
            <a:cxnSpLocks/>
          </p:cNvCxnSpPr>
          <p:nvPr/>
        </p:nvCxnSpPr>
        <p:spPr>
          <a:xfrm flipV="1">
            <a:off x="2415824" y="4261705"/>
            <a:ext cx="25002" cy="425932"/>
          </a:xfrm>
          <a:prstGeom prst="line">
            <a:avLst/>
          </a:prstGeom>
          <a:ln w="190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438C61B-8001-26CD-E12E-BF13DBC840C8}"/>
              </a:ext>
            </a:extLst>
          </p:cNvPr>
          <p:cNvSpPr txBox="1"/>
          <p:nvPr/>
        </p:nvSpPr>
        <p:spPr>
          <a:xfrm>
            <a:off x="534340" y="3320428"/>
            <a:ext cx="1234244" cy="4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8" b="1" dirty="0"/>
              <a:t>Bodegas Porfiristas</a:t>
            </a:r>
            <a:endParaRPr lang="es-MX" sz="1058" b="1" dirty="0"/>
          </a:p>
        </p:txBody>
      </p:sp>
    </p:spTree>
    <p:extLst>
      <p:ext uri="{BB962C8B-B14F-4D97-AF65-F5344CB8AC3E}">
        <p14:creationId xmlns:p14="http://schemas.microsoft.com/office/powerpoint/2010/main" val="3843723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252793EA-0E2B-479B-9BCC-0B0E21F20C44}"/>
              </a:ext>
            </a:extLst>
          </p:cNvPr>
          <p:cNvGrpSpPr/>
          <p:nvPr/>
        </p:nvGrpSpPr>
        <p:grpSpPr>
          <a:xfrm>
            <a:off x="0" y="0"/>
            <a:ext cx="9144001" cy="6858000"/>
            <a:chOff x="0" y="0"/>
            <a:chExt cx="9144001" cy="6858000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40F9DAFC-6556-4ED9-83EA-83D24D0B01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978"/>
            <a:stretch/>
          </p:blipFill>
          <p:spPr>
            <a:xfrm rot="10800000" flipH="1">
              <a:off x="1" y="0"/>
              <a:ext cx="9144000" cy="2054726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4F44B1F4-3B5B-48BA-80D1-5E08EE7A6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53778"/>
              <a:ext cx="9144000" cy="5704222"/>
            </a:xfrm>
            <a:prstGeom prst="rect">
              <a:avLst/>
            </a:prstGeom>
          </p:spPr>
        </p:pic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803F27F9-B681-4483-BB46-A16CA6DD9A8F}"/>
              </a:ext>
            </a:extLst>
          </p:cNvPr>
          <p:cNvSpPr txBox="1"/>
          <p:nvPr/>
        </p:nvSpPr>
        <p:spPr>
          <a:xfrm>
            <a:off x="123464" y="2632972"/>
            <a:ext cx="2760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b="1" dirty="0"/>
              <a:t>Potencial del desarrollo de las economías locales en sus aspectos productivos y alimentarios. Relación con la conectividad y potencialidades locales de turismo sostenible.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284F1FE-CD81-425B-BAA7-25A36527C2F3}"/>
              </a:ext>
            </a:extLst>
          </p:cNvPr>
          <p:cNvSpPr txBox="1"/>
          <p:nvPr/>
        </p:nvSpPr>
        <p:spPr>
          <a:xfrm>
            <a:off x="2779901" y="753822"/>
            <a:ext cx="3439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/>
              <a:t>Ciudad intermedia con un millón de habitantes que cuenta con circuitos cortos de comercialización, innovación de tecnologías de bajo impacto y potencial de revalorización de economías e identidades locales.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3FF827A-CE1E-479E-A3FB-F3A00104B620}"/>
              </a:ext>
            </a:extLst>
          </p:cNvPr>
          <p:cNvSpPr txBox="1"/>
          <p:nvPr/>
        </p:nvSpPr>
        <p:spPr>
          <a:xfrm>
            <a:off x="3005023" y="2839174"/>
            <a:ext cx="3093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b="1" dirty="0"/>
              <a:t>Es un nodo territorial de desarrollo integral, que favorece las identidades históricas y culturales.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10FBDE4-FF14-4E9F-A031-1DC8E7C669C1}"/>
              </a:ext>
            </a:extLst>
          </p:cNvPr>
          <p:cNvSpPr txBox="1"/>
          <p:nvPr/>
        </p:nvSpPr>
        <p:spPr>
          <a:xfrm>
            <a:off x="6219159" y="2620894"/>
            <a:ext cx="28484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b="1" dirty="0"/>
              <a:t>Generación de economía circular, aprovechamiento de la infraestructura central, movilidad alternativa, turismo ambiental sostenible, conectividad mejorable de lo local a lo mundial. 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7AABB2E9-258A-469E-9340-53F75BB4509B}"/>
              </a:ext>
            </a:extLst>
          </p:cNvPr>
          <p:cNvSpPr/>
          <p:nvPr/>
        </p:nvSpPr>
        <p:spPr>
          <a:xfrm>
            <a:off x="245327" y="2430966"/>
            <a:ext cx="200722" cy="1773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7142420F-2EC2-4089-9FEC-379ED173646C}"/>
              </a:ext>
            </a:extLst>
          </p:cNvPr>
          <p:cNvSpPr/>
          <p:nvPr/>
        </p:nvSpPr>
        <p:spPr>
          <a:xfrm>
            <a:off x="3129759" y="2458946"/>
            <a:ext cx="200722" cy="1773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54F10302-2EF7-41FD-8ACE-E2E829798465}"/>
              </a:ext>
            </a:extLst>
          </p:cNvPr>
          <p:cNvSpPr/>
          <p:nvPr/>
        </p:nvSpPr>
        <p:spPr>
          <a:xfrm>
            <a:off x="6359879" y="2458946"/>
            <a:ext cx="200722" cy="1773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66C834EA-410E-4508-A8CD-23A82A5187F5}"/>
              </a:ext>
            </a:extLst>
          </p:cNvPr>
          <p:cNvSpPr/>
          <p:nvPr/>
        </p:nvSpPr>
        <p:spPr>
          <a:xfrm>
            <a:off x="2884431" y="534601"/>
            <a:ext cx="200722" cy="1773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8040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00B0F0"/>
                </a:solidFill>
              </a:rPr>
              <a:t>Tijuana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582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30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00B0F0"/>
                </a:solidFill>
              </a:rPr>
              <a:t>Puerto de Veracruz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8E3ECF1-270D-42E9-ADC9-D2A71F529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1347"/>
            <a:ext cx="9144000" cy="570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005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</TotalTime>
  <Words>1750</Words>
  <Application>Microsoft Office PowerPoint</Application>
  <PresentationFormat>Presentación en pantalla (4:3)</PresentationFormat>
  <Paragraphs>379</Paragraphs>
  <Slides>76</Slides>
  <Notes>36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76</vt:i4>
      </vt:variant>
    </vt:vector>
  </HeadingPairs>
  <TitlesOfParts>
    <vt:vector size="81" baseType="lpstr">
      <vt:lpstr>Arial</vt:lpstr>
      <vt:lpstr>Calibri</vt:lpstr>
      <vt:lpstr>Calibri Light</vt:lpstr>
      <vt:lpstr>Montserrat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Arquitectura. Arte.Sociedad</dc:creator>
  <cp:lastModifiedBy>Usuario de Windows</cp:lastModifiedBy>
  <cp:revision>9</cp:revision>
  <dcterms:created xsi:type="dcterms:W3CDTF">2022-08-19T00:46:56Z</dcterms:created>
  <dcterms:modified xsi:type="dcterms:W3CDTF">2022-08-23T20:26:13Z</dcterms:modified>
</cp:coreProperties>
</file>