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9" r:id="rId2"/>
    <p:sldId id="349" r:id="rId3"/>
    <p:sldId id="350" r:id="rId4"/>
    <p:sldId id="351" r:id="rId5"/>
    <p:sldId id="353" r:id="rId6"/>
    <p:sldId id="369" r:id="rId7"/>
    <p:sldId id="37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77" r:id="rId21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aki Kinjo" initials="CK" lastIdx="2" clrIdx="0">
    <p:extLst>
      <p:ext uri="{19B8F6BF-5375-455C-9EA6-DF929625EA0E}">
        <p15:presenceInfo xmlns:p15="http://schemas.microsoft.com/office/powerpoint/2012/main" userId="41075c0085614b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73" autoAdjust="0"/>
    <p:restoredTop sz="92866" autoAdjust="0"/>
  </p:normalViewPr>
  <p:slideViewPr>
    <p:cSldViewPr snapToGrid="0">
      <p:cViewPr varScale="1">
        <p:scale>
          <a:sx n="57" d="100"/>
          <a:sy n="57" d="100"/>
        </p:scale>
        <p:origin x="48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53E6E-8033-449C-915D-50948591BD98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BO"/>
        </a:p>
      </dgm:t>
    </dgm:pt>
    <dgm:pt modelId="{5B9E4CAD-1D67-473D-BBF3-1A8A2DDA9D12}">
      <dgm:prSet phldrT="[Texto]"/>
      <dgm:spPr/>
      <dgm:t>
        <a:bodyPr/>
        <a:lstStyle/>
        <a:p>
          <a:r>
            <a:rPr lang="es-BO" dirty="0" smtClean="0"/>
            <a:t>Marco</a:t>
          </a:r>
        </a:p>
        <a:p>
          <a:r>
            <a:rPr lang="es-BO" dirty="0" smtClean="0"/>
            <a:t>Institucional</a:t>
          </a:r>
          <a:endParaRPr lang="es-BO" dirty="0"/>
        </a:p>
      </dgm:t>
    </dgm:pt>
    <dgm:pt modelId="{2EAF563A-AF7E-4ED4-AFB6-39BA61C56605}" type="parTrans" cxnId="{1F165254-2CCA-4C80-8E30-31F5F8216391}">
      <dgm:prSet/>
      <dgm:spPr/>
      <dgm:t>
        <a:bodyPr/>
        <a:lstStyle/>
        <a:p>
          <a:endParaRPr lang="es-BO"/>
        </a:p>
      </dgm:t>
    </dgm:pt>
    <dgm:pt modelId="{82630A44-DB2D-48D3-8409-18E76215E415}" type="sibTrans" cxnId="{1F165254-2CCA-4C80-8E30-31F5F8216391}">
      <dgm:prSet/>
      <dgm:spPr/>
      <dgm:t>
        <a:bodyPr/>
        <a:lstStyle/>
        <a:p>
          <a:endParaRPr lang="es-BO"/>
        </a:p>
      </dgm:t>
    </dgm:pt>
    <dgm:pt modelId="{7619C3AB-08BB-4341-A07B-65C219C086BE}">
      <dgm:prSet phldrT="[Texto]"/>
      <dgm:spPr/>
      <dgm:t>
        <a:bodyPr/>
        <a:lstStyle/>
        <a:p>
          <a:r>
            <a:rPr lang="es-BO" dirty="0" smtClean="0"/>
            <a:t>Desarrollo económico local</a:t>
          </a:r>
          <a:endParaRPr lang="es-BO" dirty="0"/>
        </a:p>
      </dgm:t>
    </dgm:pt>
    <dgm:pt modelId="{0951F7EB-B9A4-4A57-BD96-B24EEE05C5FA}" type="parTrans" cxnId="{12325D38-B4BF-41EB-B63F-E6055929830E}">
      <dgm:prSet/>
      <dgm:spPr/>
      <dgm:t>
        <a:bodyPr/>
        <a:lstStyle/>
        <a:p>
          <a:endParaRPr lang="es-BO"/>
        </a:p>
      </dgm:t>
    </dgm:pt>
    <dgm:pt modelId="{CB623998-4797-4718-89DF-122FF0FED626}" type="sibTrans" cxnId="{12325D38-B4BF-41EB-B63F-E6055929830E}">
      <dgm:prSet/>
      <dgm:spPr/>
      <dgm:t>
        <a:bodyPr/>
        <a:lstStyle/>
        <a:p>
          <a:endParaRPr lang="es-BO"/>
        </a:p>
      </dgm:t>
    </dgm:pt>
    <dgm:pt modelId="{7934656F-8AC5-44DB-AA32-D7BBC85BC198}">
      <dgm:prSet phldrT="[Texto]"/>
      <dgm:spPr/>
      <dgm:t>
        <a:bodyPr/>
        <a:lstStyle/>
        <a:p>
          <a:r>
            <a:rPr lang="es-BO" dirty="0" smtClean="0"/>
            <a:t>Emprendimiento</a:t>
          </a:r>
          <a:endParaRPr lang="es-BO" dirty="0"/>
        </a:p>
      </dgm:t>
    </dgm:pt>
    <dgm:pt modelId="{4C66344B-2F3A-4901-B727-495017781EA6}" type="parTrans" cxnId="{D17494DF-E494-4828-856D-02006ED5E958}">
      <dgm:prSet/>
      <dgm:spPr/>
      <dgm:t>
        <a:bodyPr/>
        <a:lstStyle/>
        <a:p>
          <a:endParaRPr lang="es-BO"/>
        </a:p>
      </dgm:t>
    </dgm:pt>
    <dgm:pt modelId="{20E01EEE-25D2-429F-BAD7-4EDD7B16E4B8}" type="sibTrans" cxnId="{D17494DF-E494-4828-856D-02006ED5E958}">
      <dgm:prSet/>
      <dgm:spPr/>
      <dgm:t>
        <a:bodyPr/>
        <a:lstStyle/>
        <a:p>
          <a:endParaRPr lang="es-BO"/>
        </a:p>
      </dgm:t>
    </dgm:pt>
    <dgm:pt modelId="{2AE50963-F1B2-4C6F-82CC-7408EB47AEA5}">
      <dgm:prSet phldrT="[Texto]"/>
      <dgm:spPr/>
      <dgm:t>
        <a:bodyPr/>
        <a:lstStyle/>
        <a:p>
          <a:r>
            <a:rPr lang="es-BO" dirty="0" smtClean="0"/>
            <a:t>Ambiente</a:t>
          </a:r>
          <a:endParaRPr lang="es-BO" dirty="0"/>
        </a:p>
      </dgm:t>
    </dgm:pt>
    <dgm:pt modelId="{DC5C1208-1E3D-4F9B-8DC0-978E002C3EDB}" type="parTrans" cxnId="{EFA644CD-C3D7-400A-A480-4ED2FF18677D}">
      <dgm:prSet/>
      <dgm:spPr/>
      <dgm:t>
        <a:bodyPr/>
        <a:lstStyle/>
        <a:p>
          <a:endParaRPr lang="es-BO"/>
        </a:p>
      </dgm:t>
    </dgm:pt>
    <dgm:pt modelId="{5437BB31-326D-4AD3-AECE-A8866914C33D}" type="sibTrans" cxnId="{EFA644CD-C3D7-400A-A480-4ED2FF18677D}">
      <dgm:prSet/>
      <dgm:spPr/>
      <dgm:t>
        <a:bodyPr/>
        <a:lstStyle/>
        <a:p>
          <a:endParaRPr lang="es-BO"/>
        </a:p>
      </dgm:t>
    </dgm:pt>
    <dgm:pt modelId="{56364653-3E7D-4A9F-8744-423D9B4E9FC0}">
      <dgm:prSet phldrT="[Texto]"/>
      <dgm:spPr/>
      <dgm:t>
        <a:bodyPr/>
        <a:lstStyle/>
        <a:p>
          <a:r>
            <a:rPr lang="es-BO" dirty="0" smtClean="0"/>
            <a:t>Turismo</a:t>
          </a:r>
          <a:endParaRPr lang="es-BO" dirty="0"/>
        </a:p>
      </dgm:t>
    </dgm:pt>
    <dgm:pt modelId="{F35B7E2E-6E6C-4363-B88D-677B9FE283E1}" type="parTrans" cxnId="{EE633366-8416-4174-ABAC-A75126EC4C99}">
      <dgm:prSet/>
      <dgm:spPr/>
      <dgm:t>
        <a:bodyPr/>
        <a:lstStyle/>
        <a:p>
          <a:endParaRPr lang="es-BO"/>
        </a:p>
      </dgm:t>
    </dgm:pt>
    <dgm:pt modelId="{51F9361C-84B5-459A-A49F-A8503C872CD8}" type="sibTrans" cxnId="{EE633366-8416-4174-ABAC-A75126EC4C99}">
      <dgm:prSet/>
      <dgm:spPr/>
      <dgm:t>
        <a:bodyPr/>
        <a:lstStyle/>
        <a:p>
          <a:endParaRPr lang="es-BO"/>
        </a:p>
      </dgm:t>
    </dgm:pt>
    <dgm:pt modelId="{49C7D74B-5A76-4D90-A849-8832609072E6}">
      <dgm:prSet phldrT="[Texto]"/>
      <dgm:spPr/>
      <dgm:t>
        <a:bodyPr/>
        <a:lstStyle/>
        <a:p>
          <a:r>
            <a:rPr lang="es-BO" dirty="0" smtClean="0"/>
            <a:t>Genero</a:t>
          </a:r>
          <a:endParaRPr lang="es-BO" dirty="0"/>
        </a:p>
      </dgm:t>
    </dgm:pt>
    <dgm:pt modelId="{035BD7B0-B04D-427E-A774-09E2EB98F4EA}" type="parTrans" cxnId="{C1CAACBA-1364-4619-8E8E-AF3B4FC77F85}">
      <dgm:prSet/>
      <dgm:spPr/>
      <dgm:t>
        <a:bodyPr/>
        <a:lstStyle/>
        <a:p>
          <a:endParaRPr lang="es-BO"/>
        </a:p>
      </dgm:t>
    </dgm:pt>
    <dgm:pt modelId="{7D6CE573-CFBD-4E52-9B65-0CA95E9C029A}" type="sibTrans" cxnId="{C1CAACBA-1364-4619-8E8E-AF3B4FC77F85}">
      <dgm:prSet/>
      <dgm:spPr/>
      <dgm:t>
        <a:bodyPr/>
        <a:lstStyle/>
        <a:p>
          <a:endParaRPr lang="es-BO"/>
        </a:p>
      </dgm:t>
    </dgm:pt>
    <dgm:pt modelId="{27C99110-DB88-4271-B762-2C62C2CF9C27}">
      <dgm:prSet phldrT="[Texto]"/>
      <dgm:spPr/>
      <dgm:t>
        <a:bodyPr/>
        <a:lstStyle/>
        <a:p>
          <a:r>
            <a:rPr lang="es-BO" dirty="0" smtClean="0"/>
            <a:t>Juventud</a:t>
          </a:r>
          <a:endParaRPr lang="es-BO" dirty="0"/>
        </a:p>
      </dgm:t>
    </dgm:pt>
    <dgm:pt modelId="{05ABB600-7732-43AD-8CD0-D9FBA4916AAD}" type="parTrans" cxnId="{13FB8746-9D43-4B03-A124-F4FDFB49ADFC}">
      <dgm:prSet/>
      <dgm:spPr/>
      <dgm:t>
        <a:bodyPr/>
        <a:lstStyle/>
        <a:p>
          <a:endParaRPr lang="es-BO"/>
        </a:p>
      </dgm:t>
    </dgm:pt>
    <dgm:pt modelId="{B5A3F66F-9DE1-4796-B6D4-D7468F6F3402}" type="sibTrans" cxnId="{13FB8746-9D43-4B03-A124-F4FDFB49ADFC}">
      <dgm:prSet/>
      <dgm:spPr/>
      <dgm:t>
        <a:bodyPr/>
        <a:lstStyle/>
        <a:p>
          <a:endParaRPr lang="es-BO"/>
        </a:p>
      </dgm:t>
    </dgm:pt>
    <dgm:pt modelId="{9B1A1E30-CA07-4D4C-9701-C980EE903007}" type="pres">
      <dgm:prSet presAssocID="{3A553E6E-8033-449C-915D-50948591BD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2D60D0A-FF58-4CFF-943F-332317F7AD7B}" type="pres">
      <dgm:prSet presAssocID="{5B9E4CAD-1D67-473D-BBF3-1A8A2DDA9D1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DFCDC6-E4EB-437A-9CCB-3D92FF74FF00}" type="pres">
      <dgm:prSet presAssocID="{82630A44-DB2D-48D3-8409-18E76215E415}" presName="sibTrans" presStyleCnt="0"/>
      <dgm:spPr/>
    </dgm:pt>
    <dgm:pt modelId="{BE257AEC-B3BE-4169-B135-7AC95F51CEE6}" type="pres">
      <dgm:prSet presAssocID="{7619C3AB-08BB-4341-A07B-65C219C086B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EE0C67-114D-4D89-97D7-99128558B351}" type="pres">
      <dgm:prSet presAssocID="{CB623998-4797-4718-89DF-122FF0FED626}" presName="sibTrans" presStyleCnt="0"/>
      <dgm:spPr/>
    </dgm:pt>
    <dgm:pt modelId="{89DEEE44-6729-4DBB-90DA-71F8647A36F0}" type="pres">
      <dgm:prSet presAssocID="{7934656F-8AC5-44DB-AA32-D7BBC85BC19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BAE34F1E-66B5-4B13-B8B1-FFF086C02BFD}" type="pres">
      <dgm:prSet presAssocID="{20E01EEE-25D2-429F-BAD7-4EDD7B16E4B8}" presName="sibTrans" presStyleCnt="0"/>
      <dgm:spPr/>
    </dgm:pt>
    <dgm:pt modelId="{CCE344DF-20D1-4116-BE41-78F1E8832A00}" type="pres">
      <dgm:prSet presAssocID="{2AE50963-F1B2-4C6F-82CC-7408EB47AEA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F9D738-5E98-413B-9B19-4D2B32F5E7C7}" type="pres">
      <dgm:prSet presAssocID="{5437BB31-326D-4AD3-AECE-A8866914C33D}" presName="sibTrans" presStyleCnt="0"/>
      <dgm:spPr/>
    </dgm:pt>
    <dgm:pt modelId="{1BBE5D25-8DB8-4DD2-981F-3EC0880C4EB3}" type="pres">
      <dgm:prSet presAssocID="{56364653-3E7D-4A9F-8744-423D9B4E9FC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3F5868-9343-4A48-A56E-A7901C0E88E9}" type="pres">
      <dgm:prSet presAssocID="{51F9361C-84B5-459A-A49F-A8503C872CD8}" presName="sibTrans" presStyleCnt="0"/>
      <dgm:spPr/>
    </dgm:pt>
    <dgm:pt modelId="{C0F99BCB-4EA4-408B-AD74-7BA87D68B8D6}" type="pres">
      <dgm:prSet presAssocID="{49C7D74B-5A76-4D90-A849-8832609072E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CD9382-FEFB-4580-A1C7-51CC4BA38D9B}" type="pres">
      <dgm:prSet presAssocID="{7D6CE573-CFBD-4E52-9B65-0CA95E9C029A}" presName="sibTrans" presStyleCnt="0"/>
      <dgm:spPr/>
    </dgm:pt>
    <dgm:pt modelId="{D8D47CFE-77E3-4923-9871-FDBE9CFB5588}" type="pres">
      <dgm:prSet presAssocID="{27C99110-DB88-4271-B762-2C62C2CF9C2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805E57-FE90-46EF-B033-1852EF58BCB9}" type="presOf" srcId="{5B9E4CAD-1D67-473D-BBF3-1A8A2DDA9D12}" destId="{C2D60D0A-FF58-4CFF-943F-332317F7AD7B}" srcOrd="0" destOrd="0" presId="urn:microsoft.com/office/officeart/2005/8/layout/default#1"/>
    <dgm:cxn modelId="{B7383CCD-866E-4A16-9B38-4E737249076D}" type="presOf" srcId="{7934656F-8AC5-44DB-AA32-D7BBC85BC198}" destId="{89DEEE44-6729-4DBB-90DA-71F8647A36F0}" srcOrd="0" destOrd="0" presId="urn:microsoft.com/office/officeart/2005/8/layout/default#1"/>
    <dgm:cxn modelId="{13FB8746-9D43-4B03-A124-F4FDFB49ADFC}" srcId="{3A553E6E-8033-449C-915D-50948591BD98}" destId="{27C99110-DB88-4271-B762-2C62C2CF9C27}" srcOrd="6" destOrd="0" parTransId="{05ABB600-7732-43AD-8CD0-D9FBA4916AAD}" sibTransId="{B5A3F66F-9DE1-4796-B6D4-D7468F6F3402}"/>
    <dgm:cxn modelId="{C1CAACBA-1364-4619-8E8E-AF3B4FC77F85}" srcId="{3A553E6E-8033-449C-915D-50948591BD98}" destId="{49C7D74B-5A76-4D90-A849-8832609072E6}" srcOrd="5" destOrd="0" parTransId="{035BD7B0-B04D-427E-A774-09E2EB98F4EA}" sibTransId="{7D6CE573-CFBD-4E52-9B65-0CA95E9C029A}"/>
    <dgm:cxn modelId="{D17494DF-E494-4828-856D-02006ED5E958}" srcId="{3A553E6E-8033-449C-915D-50948591BD98}" destId="{7934656F-8AC5-44DB-AA32-D7BBC85BC198}" srcOrd="2" destOrd="0" parTransId="{4C66344B-2F3A-4901-B727-495017781EA6}" sibTransId="{20E01EEE-25D2-429F-BAD7-4EDD7B16E4B8}"/>
    <dgm:cxn modelId="{12325D38-B4BF-41EB-B63F-E6055929830E}" srcId="{3A553E6E-8033-449C-915D-50948591BD98}" destId="{7619C3AB-08BB-4341-A07B-65C219C086BE}" srcOrd="1" destOrd="0" parTransId="{0951F7EB-B9A4-4A57-BD96-B24EEE05C5FA}" sibTransId="{CB623998-4797-4718-89DF-122FF0FED626}"/>
    <dgm:cxn modelId="{BB3766F8-9E02-4E38-BA5B-ED3B22BC6E70}" type="presOf" srcId="{49C7D74B-5A76-4D90-A849-8832609072E6}" destId="{C0F99BCB-4EA4-408B-AD74-7BA87D68B8D6}" srcOrd="0" destOrd="0" presId="urn:microsoft.com/office/officeart/2005/8/layout/default#1"/>
    <dgm:cxn modelId="{1F165254-2CCA-4C80-8E30-31F5F8216391}" srcId="{3A553E6E-8033-449C-915D-50948591BD98}" destId="{5B9E4CAD-1D67-473D-BBF3-1A8A2DDA9D12}" srcOrd="0" destOrd="0" parTransId="{2EAF563A-AF7E-4ED4-AFB6-39BA61C56605}" sibTransId="{82630A44-DB2D-48D3-8409-18E76215E415}"/>
    <dgm:cxn modelId="{63BC668A-8CD8-448C-8070-617D71017033}" type="presOf" srcId="{3A553E6E-8033-449C-915D-50948591BD98}" destId="{9B1A1E30-CA07-4D4C-9701-C980EE903007}" srcOrd="0" destOrd="0" presId="urn:microsoft.com/office/officeart/2005/8/layout/default#1"/>
    <dgm:cxn modelId="{75FF57F2-2B1C-48E7-A82F-02AED214335B}" type="presOf" srcId="{27C99110-DB88-4271-B762-2C62C2CF9C27}" destId="{D8D47CFE-77E3-4923-9871-FDBE9CFB5588}" srcOrd="0" destOrd="0" presId="urn:microsoft.com/office/officeart/2005/8/layout/default#1"/>
    <dgm:cxn modelId="{EFA644CD-C3D7-400A-A480-4ED2FF18677D}" srcId="{3A553E6E-8033-449C-915D-50948591BD98}" destId="{2AE50963-F1B2-4C6F-82CC-7408EB47AEA5}" srcOrd="3" destOrd="0" parTransId="{DC5C1208-1E3D-4F9B-8DC0-978E002C3EDB}" sibTransId="{5437BB31-326D-4AD3-AECE-A8866914C33D}"/>
    <dgm:cxn modelId="{74E6E6ED-F3C9-4228-8EFB-BEF6EFFC23FF}" type="presOf" srcId="{2AE50963-F1B2-4C6F-82CC-7408EB47AEA5}" destId="{CCE344DF-20D1-4116-BE41-78F1E8832A00}" srcOrd="0" destOrd="0" presId="urn:microsoft.com/office/officeart/2005/8/layout/default#1"/>
    <dgm:cxn modelId="{9D0E37B4-C19A-4321-8FE6-1A303259AD42}" type="presOf" srcId="{7619C3AB-08BB-4341-A07B-65C219C086BE}" destId="{BE257AEC-B3BE-4169-B135-7AC95F51CEE6}" srcOrd="0" destOrd="0" presId="urn:microsoft.com/office/officeart/2005/8/layout/default#1"/>
    <dgm:cxn modelId="{D6251B99-A74B-4E96-BAEB-ED4DBBEA3DE4}" type="presOf" srcId="{56364653-3E7D-4A9F-8744-423D9B4E9FC0}" destId="{1BBE5D25-8DB8-4DD2-981F-3EC0880C4EB3}" srcOrd="0" destOrd="0" presId="urn:microsoft.com/office/officeart/2005/8/layout/default#1"/>
    <dgm:cxn modelId="{EE633366-8416-4174-ABAC-A75126EC4C99}" srcId="{3A553E6E-8033-449C-915D-50948591BD98}" destId="{56364653-3E7D-4A9F-8744-423D9B4E9FC0}" srcOrd="4" destOrd="0" parTransId="{F35B7E2E-6E6C-4363-B88D-677B9FE283E1}" sibTransId="{51F9361C-84B5-459A-A49F-A8503C872CD8}"/>
    <dgm:cxn modelId="{8210EB06-C5E0-40F6-BF7C-F02D288B2921}" type="presParOf" srcId="{9B1A1E30-CA07-4D4C-9701-C980EE903007}" destId="{C2D60D0A-FF58-4CFF-943F-332317F7AD7B}" srcOrd="0" destOrd="0" presId="urn:microsoft.com/office/officeart/2005/8/layout/default#1"/>
    <dgm:cxn modelId="{8F7918B5-0576-4841-9C42-369719CE90EA}" type="presParOf" srcId="{9B1A1E30-CA07-4D4C-9701-C980EE903007}" destId="{B3DFCDC6-E4EB-437A-9CCB-3D92FF74FF00}" srcOrd="1" destOrd="0" presId="urn:microsoft.com/office/officeart/2005/8/layout/default#1"/>
    <dgm:cxn modelId="{3E8AB824-9745-4363-86EA-1AC42A05AC98}" type="presParOf" srcId="{9B1A1E30-CA07-4D4C-9701-C980EE903007}" destId="{BE257AEC-B3BE-4169-B135-7AC95F51CEE6}" srcOrd="2" destOrd="0" presId="urn:microsoft.com/office/officeart/2005/8/layout/default#1"/>
    <dgm:cxn modelId="{04D83224-28B3-44E9-838D-74499C40BE78}" type="presParOf" srcId="{9B1A1E30-CA07-4D4C-9701-C980EE903007}" destId="{39EE0C67-114D-4D89-97D7-99128558B351}" srcOrd="3" destOrd="0" presId="urn:microsoft.com/office/officeart/2005/8/layout/default#1"/>
    <dgm:cxn modelId="{B96F095D-EC75-4099-8E28-E34C9349898C}" type="presParOf" srcId="{9B1A1E30-CA07-4D4C-9701-C980EE903007}" destId="{89DEEE44-6729-4DBB-90DA-71F8647A36F0}" srcOrd="4" destOrd="0" presId="urn:microsoft.com/office/officeart/2005/8/layout/default#1"/>
    <dgm:cxn modelId="{83CFBF81-0242-4D79-A8C1-599C8970E6D0}" type="presParOf" srcId="{9B1A1E30-CA07-4D4C-9701-C980EE903007}" destId="{BAE34F1E-66B5-4B13-B8B1-FFF086C02BFD}" srcOrd="5" destOrd="0" presId="urn:microsoft.com/office/officeart/2005/8/layout/default#1"/>
    <dgm:cxn modelId="{31BB8E63-573B-4CEA-B176-427B2761607B}" type="presParOf" srcId="{9B1A1E30-CA07-4D4C-9701-C980EE903007}" destId="{CCE344DF-20D1-4116-BE41-78F1E8832A00}" srcOrd="6" destOrd="0" presId="urn:microsoft.com/office/officeart/2005/8/layout/default#1"/>
    <dgm:cxn modelId="{6351D3D5-0B8D-4FDF-8A0C-F7ACBF1C00DD}" type="presParOf" srcId="{9B1A1E30-CA07-4D4C-9701-C980EE903007}" destId="{8BF9D738-5E98-413B-9B19-4D2B32F5E7C7}" srcOrd="7" destOrd="0" presId="urn:microsoft.com/office/officeart/2005/8/layout/default#1"/>
    <dgm:cxn modelId="{7EFF38B4-9115-49B5-BD17-34E6D335C1DA}" type="presParOf" srcId="{9B1A1E30-CA07-4D4C-9701-C980EE903007}" destId="{1BBE5D25-8DB8-4DD2-981F-3EC0880C4EB3}" srcOrd="8" destOrd="0" presId="urn:microsoft.com/office/officeart/2005/8/layout/default#1"/>
    <dgm:cxn modelId="{D2E5F6C0-3794-49BA-B508-2E7F9769CB26}" type="presParOf" srcId="{9B1A1E30-CA07-4D4C-9701-C980EE903007}" destId="{893F5868-9343-4A48-A56E-A7901C0E88E9}" srcOrd="9" destOrd="0" presId="urn:microsoft.com/office/officeart/2005/8/layout/default#1"/>
    <dgm:cxn modelId="{245AE13B-78AF-4160-ACB0-6D8BB5A55FD2}" type="presParOf" srcId="{9B1A1E30-CA07-4D4C-9701-C980EE903007}" destId="{C0F99BCB-4EA4-408B-AD74-7BA87D68B8D6}" srcOrd="10" destOrd="0" presId="urn:microsoft.com/office/officeart/2005/8/layout/default#1"/>
    <dgm:cxn modelId="{48C46816-B364-4BE3-BD26-00B909B09362}" type="presParOf" srcId="{9B1A1E30-CA07-4D4C-9701-C980EE903007}" destId="{E2CD9382-FEFB-4580-A1C7-51CC4BA38D9B}" srcOrd="11" destOrd="0" presId="urn:microsoft.com/office/officeart/2005/8/layout/default#1"/>
    <dgm:cxn modelId="{2EE0AB0A-AE6C-4B3E-BF52-D033FFCD9605}" type="presParOf" srcId="{9B1A1E30-CA07-4D4C-9701-C980EE903007}" destId="{D8D47CFE-77E3-4923-9871-FDBE9CFB5588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60D0A-FF58-4CFF-943F-332317F7AD7B}">
      <dsp:nvSpPr>
        <dsp:cNvPr id="0" name=""/>
        <dsp:cNvSpPr/>
      </dsp:nvSpPr>
      <dsp:spPr>
        <a:xfrm>
          <a:off x="360822" y="4247"/>
          <a:ext cx="2550044" cy="15300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700" kern="1200" dirty="0" smtClean="0"/>
            <a:t>Marco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700" kern="1200" dirty="0" smtClean="0"/>
            <a:t>Institucional</a:t>
          </a:r>
          <a:endParaRPr lang="es-BO" sz="2700" kern="1200" dirty="0"/>
        </a:p>
      </dsp:txBody>
      <dsp:txXfrm>
        <a:off x="360822" y="4247"/>
        <a:ext cx="2550044" cy="1530026"/>
      </dsp:txXfrm>
    </dsp:sp>
    <dsp:sp modelId="{BE257AEC-B3BE-4169-B135-7AC95F51CEE6}">
      <dsp:nvSpPr>
        <dsp:cNvPr id="0" name=""/>
        <dsp:cNvSpPr/>
      </dsp:nvSpPr>
      <dsp:spPr>
        <a:xfrm>
          <a:off x="3165870" y="4247"/>
          <a:ext cx="2550044" cy="15300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700" kern="1200" dirty="0" smtClean="0"/>
            <a:t>Desarrollo económico local</a:t>
          </a:r>
          <a:endParaRPr lang="es-BO" sz="2700" kern="1200" dirty="0"/>
        </a:p>
      </dsp:txBody>
      <dsp:txXfrm>
        <a:off x="3165870" y="4247"/>
        <a:ext cx="2550044" cy="1530026"/>
      </dsp:txXfrm>
    </dsp:sp>
    <dsp:sp modelId="{89DEEE44-6729-4DBB-90DA-71F8647A36F0}">
      <dsp:nvSpPr>
        <dsp:cNvPr id="0" name=""/>
        <dsp:cNvSpPr/>
      </dsp:nvSpPr>
      <dsp:spPr>
        <a:xfrm>
          <a:off x="5970919" y="4247"/>
          <a:ext cx="2550044" cy="15300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700" kern="1200" dirty="0" smtClean="0"/>
            <a:t>Emprendimiento</a:t>
          </a:r>
          <a:endParaRPr lang="es-BO" sz="2700" kern="1200" dirty="0"/>
        </a:p>
      </dsp:txBody>
      <dsp:txXfrm>
        <a:off x="5970919" y="4247"/>
        <a:ext cx="2550044" cy="1530026"/>
      </dsp:txXfrm>
    </dsp:sp>
    <dsp:sp modelId="{CCE344DF-20D1-4116-BE41-78F1E8832A00}">
      <dsp:nvSpPr>
        <dsp:cNvPr id="0" name=""/>
        <dsp:cNvSpPr/>
      </dsp:nvSpPr>
      <dsp:spPr>
        <a:xfrm>
          <a:off x="360822" y="1789278"/>
          <a:ext cx="2550044" cy="15300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700" kern="1200" dirty="0" smtClean="0"/>
            <a:t>Ambiente</a:t>
          </a:r>
          <a:endParaRPr lang="es-BO" sz="2700" kern="1200" dirty="0"/>
        </a:p>
      </dsp:txBody>
      <dsp:txXfrm>
        <a:off x="360822" y="1789278"/>
        <a:ext cx="2550044" cy="1530026"/>
      </dsp:txXfrm>
    </dsp:sp>
    <dsp:sp modelId="{1BBE5D25-8DB8-4DD2-981F-3EC0880C4EB3}">
      <dsp:nvSpPr>
        <dsp:cNvPr id="0" name=""/>
        <dsp:cNvSpPr/>
      </dsp:nvSpPr>
      <dsp:spPr>
        <a:xfrm>
          <a:off x="3165870" y="1789278"/>
          <a:ext cx="2550044" cy="15300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700" kern="1200" dirty="0" smtClean="0"/>
            <a:t>Turismo</a:t>
          </a:r>
          <a:endParaRPr lang="es-BO" sz="2700" kern="1200" dirty="0"/>
        </a:p>
      </dsp:txBody>
      <dsp:txXfrm>
        <a:off x="3165870" y="1789278"/>
        <a:ext cx="2550044" cy="1530026"/>
      </dsp:txXfrm>
    </dsp:sp>
    <dsp:sp modelId="{C0F99BCB-4EA4-408B-AD74-7BA87D68B8D6}">
      <dsp:nvSpPr>
        <dsp:cNvPr id="0" name=""/>
        <dsp:cNvSpPr/>
      </dsp:nvSpPr>
      <dsp:spPr>
        <a:xfrm>
          <a:off x="5970919" y="1789278"/>
          <a:ext cx="2550044" cy="15300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700" kern="1200" dirty="0" smtClean="0"/>
            <a:t>Genero</a:t>
          </a:r>
          <a:endParaRPr lang="es-BO" sz="2700" kern="1200" dirty="0"/>
        </a:p>
      </dsp:txBody>
      <dsp:txXfrm>
        <a:off x="5970919" y="1789278"/>
        <a:ext cx="2550044" cy="1530026"/>
      </dsp:txXfrm>
    </dsp:sp>
    <dsp:sp modelId="{D8D47CFE-77E3-4923-9871-FDBE9CFB5588}">
      <dsp:nvSpPr>
        <dsp:cNvPr id="0" name=""/>
        <dsp:cNvSpPr/>
      </dsp:nvSpPr>
      <dsp:spPr>
        <a:xfrm>
          <a:off x="3165870" y="3574309"/>
          <a:ext cx="2550044" cy="15300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700" kern="1200" dirty="0" smtClean="0"/>
            <a:t>Juventud</a:t>
          </a:r>
          <a:endParaRPr lang="es-BO" sz="2700" kern="1200" dirty="0"/>
        </a:p>
      </dsp:txBody>
      <dsp:txXfrm>
        <a:off x="3165870" y="3574309"/>
        <a:ext cx="2550044" cy="1530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74186-C2E6-4980-8097-358B2A51DF1A}" type="datetimeFigureOut">
              <a:rPr lang="es-BO" smtClean="0"/>
              <a:t>29/10/2018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2EE2E-5C34-4362-AD81-60B3A608F9E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9026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2EE2E-5C34-4362-AD81-60B3A608F9E2}" type="slidenum">
              <a:rPr lang="es-BO" smtClean="0"/>
              <a:pPr/>
              <a:t>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5573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29/10/2018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6056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29/10/2018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9750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29/10/2018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6006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29/10/2018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0289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29/10/2018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1750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29/10/2018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1889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29/10/2018</a:t>
            </a:fld>
            <a:endParaRPr lang="es-B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3928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29/10/2018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6700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29/10/2018</a:t>
            </a:fld>
            <a:endParaRPr lang="es-B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7247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29/10/2018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1809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29/10/2018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9027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EE95-2252-46B9-9A16-58777F710639}" type="datetimeFigureOut">
              <a:rPr lang="es-BO" smtClean="0"/>
              <a:t>29/10/2018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6633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14675" y="28956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BO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095625" y="85725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BO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144000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lum bright="1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Logo CEP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1295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801091" y="2420888"/>
            <a:ext cx="8478981" cy="35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5400" b="1" dirty="0" smtClean="0"/>
              <a:t>Ciudades Intermedias y despoblamiento rural </a:t>
            </a:r>
          </a:p>
          <a:p>
            <a:pPr algn="ctr"/>
            <a:endParaRPr lang="es-ES" sz="5400" b="1" dirty="0" smtClean="0"/>
          </a:p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Octubre, 2018</a:t>
            </a:r>
            <a:endParaRPr lang="es-ES_tradnl" sz="3600" b="1" dirty="0">
              <a:latin typeface="Arial" charset="0"/>
            </a:endParaRPr>
          </a:p>
          <a:p>
            <a:pPr algn="ctr"/>
            <a:endParaRPr lang="es-ES_tradnl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7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74" y="791674"/>
            <a:ext cx="8965071" cy="5042852"/>
          </a:xfrm>
        </p:spPr>
      </p:pic>
    </p:spTree>
    <p:extLst>
      <p:ext uri="{BB962C8B-B14F-4D97-AF65-F5344CB8AC3E}">
        <p14:creationId xmlns:p14="http://schemas.microsoft.com/office/powerpoint/2010/main" val="327855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30" y="677723"/>
            <a:ext cx="9164483" cy="5189586"/>
          </a:xfrm>
        </p:spPr>
      </p:pic>
    </p:spTree>
    <p:extLst>
      <p:ext uri="{BB962C8B-B14F-4D97-AF65-F5344CB8AC3E}">
        <p14:creationId xmlns:p14="http://schemas.microsoft.com/office/powerpoint/2010/main" val="235599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68" y="1273619"/>
            <a:ext cx="8924264" cy="4490021"/>
          </a:xfrm>
        </p:spPr>
      </p:pic>
    </p:spTree>
    <p:extLst>
      <p:ext uri="{BB962C8B-B14F-4D97-AF65-F5344CB8AC3E}">
        <p14:creationId xmlns:p14="http://schemas.microsoft.com/office/powerpoint/2010/main" val="241934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06" y="1826033"/>
            <a:ext cx="8316989" cy="4351651"/>
          </a:xfrm>
        </p:spPr>
      </p:pic>
    </p:spTree>
    <p:extLst>
      <p:ext uri="{BB962C8B-B14F-4D97-AF65-F5344CB8AC3E}">
        <p14:creationId xmlns:p14="http://schemas.microsoft.com/office/powerpoint/2010/main" val="322188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Se han analizado experiencias nacionales de: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7374" y="1825626"/>
            <a:ext cx="8437252" cy="4676950"/>
          </a:xfrm>
        </p:spPr>
        <p:txBody>
          <a:bodyPr>
            <a:normAutofit fontScale="55000" lnSpcReduction="20000"/>
          </a:bodyPr>
          <a:lstStyle/>
          <a:p>
            <a:pPr marL="480249" indent="-480249">
              <a:buFont typeface="+mj-lt"/>
              <a:buAutoNum type="arabicPeriod"/>
            </a:pPr>
            <a:r>
              <a:rPr lang="es-ES" dirty="0" smtClean="0"/>
              <a:t>Bolivia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Brasil 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Colombia 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Costa Rica 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Chile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Ecuador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El Salvador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España 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Estados Unidos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Guatemala 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Honduras 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México 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Nicaragua 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Paraguay 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República Dominicana</a:t>
            </a:r>
          </a:p>
          <a:p>
            <a:pPr marL="0" indent="0" algn="ctr">
              <a:buNone/>
            </a:pPr>
            <a:r>
              <a:rPr lang="es-ES" sz="4762" b="1" dirty="0"/>
              <a:t>www.ciudadesintermedias.org.bo</a:t>
            </a:r>
          </a:p>
          <a:p>
            <a:pPr marL="480249" indent="-480249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61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Hemos ratificado lo que dicen los estudios…</a:t>
            </a:r>
            <a:endParaRPr lang="es-ES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524000" y="4316933"/>
            <a:ext cx="9144000" cy="1655762"/>
          </a:xfrm>
        </p:spPr>
        <p:txBody>
          <a:bodyPr>
            <a:normAutofit/>
          </a:bodyPr>
          <a:lstStyle/>
          <a:p>
            <a:r>
              <a:rPr lang="es-ES" sz="6000" dirty="0" smtClean="0"/>
              <a:t>Y que deben ser enfrentados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27163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Factores de Expulsión</a:t>
            </a:r>
            <a:br>
              <a:rPr lang="es-BO" b="1" dirty="0" smtClean="0"/>
            </a:br>
            <a:endParaRPr lang="es-B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s-BO" sz="3530" dirty="0"/>
              <a:t>Parte del trabajo familiar no se </a:t>
            </a:r>
            <a:r>
              <a:rPr lang="es-BO" sz="3530" dirty="0" smtClean="0"/>
              <a:t>monetiza.</a:t>
            </a:r>
          </a:p>
          <a:p>
            <a:pPr marL="742950" indent="-742950">
              <a:buFont typeface="+mj-lt"/>
              <a:buAutoNum type="arabicPeriod"/>
            </a:pPr>
            <a:r>
              <a:rPr lang="es-BO" sz="3530" dirty="0" smtClean="0"/>
              <a:t>Actividades </a:t>
            </a:r>
            <a:r>
              <a:rPr lang="es-BO" sz="3530" dirty="0"/>
              <a:t>económicas de ingresos </a:t>
            </a:r>
            <a:r>
              <a:rPr lang="es-BO" sz="3530" dirty="0" smtClean="0"/>
              <a:t>bajos.</a:t>
            </a:r>
          </a:p>
          <a:p>
            <a:pPr marL="742950" indent="-742950">
              <a:buFont typeface="+mj-lt"/>
              <a:buAutoNum type="arabicPeriod"/>
            </a:pPr>
            <a:r>
              <a:rPr lang="es-BO" sz="3530" dirty="0" smtClean="0"/>
              <a:t>Infraestructura </a:t>
            </a:r>
            <a:r>
              <a:rPr lang="es-BO" sz="3530" dirty="0"/>
              <a:t>deficiente (Servicios básicos</a:t>
            </a:r>
            <a:r>
              <a:rPr lang="es-BO" sz="3530" dirty="0" smtClean="0"/>
              <a:t>).</a:t>
            </a:r>
          </a:p>
          <a:p>
            <a:pPr marL="742950" indent="-742950">
              <a:buFont typeface="+mj-lt"/>
              <a:buAutoNum type="arabicPeriod"/>
            </a:pPr>
            <a:r>
              <a:rPr lang="es-BO" sz="3530" dirty="0" smtClean="0"/>
              <a:t>Poca </a:t>
            </a:r>
            <a:r>
              <a:rPr lang="es-BO" sz="3530" dirty="0"/>
              <a:t>densidad poblacional que encarece servicios sociales (salud, educación, </a:t>
            </a:r>
            <a:r>
              <a:rPr lang="es-BO" sz="3530" dirty="0" err="1"/>
              <a:t>etc</a:t>
            </a:r>
            <a:r>
              <a:rPr lang="es-BO" sz="3530" dirty="0"/>
              <a:t>)</a:t>
            </a:r>
          </a:p>
          <a:p>
            <a:pPr marL="0" indent="0">
              <a:buNone/>
            </a:pPr>
            <a:endParaRPr lang="es-BO" dirty="0" smtClean="0"/>
          </a:p>
          <a:p>
            <a:endParaRPr lang="es-BO" dirty="0" smtClean="0"/>
          </a:p>
        </p:txBody>
      </p:sp>
    </p:spTree>
    <p:extLst>
      <p:ext uri="{BB962C8B-B14F-4D97-AF65-F5344CB8AC3E}">
        <p14:creationId xmlns:p14="http://schemas.microsoft.com/office/powerpoint/2010/main" val="14212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BO" sz="3530" dirty="0"/>
              <a:t>5. Territorios marginados de los circuitos económicos.</a:t>
            </a:r>
          </a:p>
          <a:p>
            <a:pPr marL="0" indent="0">
              <a:buNone/>
            </a:pPr>
            <a:r>
              <a:rPr lang="es-BO" sz="3530" dirty="0"/>
              <a:t>6. Menores opciones de consumo.</a:t>
            </a:r>
          </a:p>
          <a:p>
            <a:pPr marL="0" indent="0">
              <a:buNone/>
            </a:pPr>
            <a:r>
              <a:rPr lang="es-BO" sz="3530" dirty="0"/>
              <a:t>7. Distancias </a:t>
            </a:r>
          </a:p>
          <a:p>
            <a:pPr marL="0" indent="0">
              <a:buNone/>
            </a:pPr>
            <a:r>
              <a:rPr lang="es-BO" sz="3530" dirty="0"/>
              <a:t>8. Idealización de las condiciones de vida en la ciudad.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783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Factores de atracción de las ciudades</a:t>
            </a:r>
            <a:br>
              <a:rPr lang="es-BO" b="1" dirty="0" smtClean="0"/>
            </a:br>
            <a:endParaRPr lang="es-B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7374" y="1825626"/>
            <a:ext cx="8801113" cy="4687507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s-BO" sz="4108" dirty="0"/>
              <a:t>Acceso a actividades económicas de mejores ingresos.</a:t>
            </a:r>
          </a:p>
          <a:p>
            <a:pPr marL="742950" indent="-742950">
              <a:buFont typeface="+mj-lt"/>
              <a:buAutoNum type="arabicPeriod"/>
            </a:pPr>
            <a:r>
              <a:rPr lang="es-BO" sz="4108" dirty="0"/>
              <a:t>Oportunidad de acumular activos financieros.</a:t>
            </a:r>
          </a:p>
          <a:p>
            <a:pPr marL="742950" indent="-742950">
              <a:buFont typeface="+mj-lt"/>
              <a:buAutoNum type="arabicPeriod"/>
            </a:pPr>
            <a:r>
              <a:rPr lang="es-BO" sz="4108" dirty="0"/>
              <a:t>Acceso a servicios básicos.</a:t>
            </a:r>
          </a:p>
          <a:p>
            <a:pPr marL="742950" indent="-742950">
              <a:buFont typeface="+mj-lt"/>
              <a:buAutoNum type="arabicPeriod"/>
            </a:pPr>
            <a:r>
              <a:rPr lang="es-BO" sz="4108" dirty="0"/>
              <a:t>Mejores servicios sociales.</a:t>
            </a:r>
          </a:p>
          <a:p>
            <a:endParaRPr lang="es-BO" dirty="0" smtClean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0605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BO" sz="3852" dirty="0" smtClean="0"/>
              <a:t>5. Acceso </a:t>
            </a:r>
            <a:r>
              <a:rPr lang="es-BO" sz="3852" dirty="0"/>
              <a:t>a circuitos generadores de riqueza.</a:t>
            </a:r>
          </a:p>
          <a:p>
            <a:pPr marL="0" indent="0">
              <a:buNone/>
            </a:pPr>
            <a:r>
              <a:rPr lang="es-BO" sz="3852" dirty="0" smtClean="0"/>
              <a:t>6. Oportunidad </a:t>
            </a:r>
            <a:r>
              <a:rPr lang="es-BO" sz="3852" dirty="0"/>
              <a:t>(mas opciones) de consumo. </a:t>
            </a:r>
          </a:p>
          <a:p>
            <a:pPr marL="0" indent="0">
              <a:buNone/>
            </a:pPr>
            <a:r>
              <a:rPr lang="es-BO" sz="3852" dirty="0" smtClean="0"/>
              <a:t>7. Acercarse </a:t>
            </a:r>
            <a:r>
              <a:rPr lang="es-BO" sz="3852" dirty="0"/>
              <a:t>al concepto idealizado de la modernidad (alejarse de lo rural)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754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7950" y="1549349"/>
            <a:ext cx="5417362" cy="909493"/>
          </a:xfrm>
        </p:spPr>
        <p:txBody>
          <a:bodyPr>
            <a:normAutofit/>
          </a:bodyPr>
          <a:lstStyle/>
          <a:p>
            <a:pPr algn="r"/>
            <a:r>
              <a:rPr lang="es-ES" sz="3361" dirty="0">
                <a:latin typeface="+mn-lt"/>
              </a:rPr>
              <a:t>Población urbana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4276" y="1113905"/>
            <a:ext cx="9290213" cy="5885411"/>
          </a:xfrm>
        </p:spPr>
        <p:txBody>
          <a:bodyPr>
            <a:normAutofit fontScale="92500" lnSpcReduction="20000"/>
          </a:bodyPr>
          <a:lstStyle/>
          <a:p>
            <a:pPr marL="480249" indent="-480249">
              <a:buFont typeface="+mj-lt"/>
              <a:buAutoNum type="arabicPeriod"/>
            </a:pPr>
            <a:r>
              <a:rPr lang="es-ES" dirty="0" smtClean="0"/>
              <a:t>Uruguay			95%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Argentina			92%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Chile			89%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Venezuela		89%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Brasil			85%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España 			83%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Colombia			80%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México 			79%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Perú			78%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Bolivia			75%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República Dominicana	75%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Ecuador</a:t>
            </a:r>
            <a:r>
              <a:rPr lang="es-ES" dirty="0"/>
              <a:t>	</a:t>
            </a:r>
            <a:r>
              <a:rPr lang="es-ES" dirty="0" smtClean="0"/>
              <a:t>		64%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Paraguay 			60%</a:t>
            </a:r>
          </a:p>
          <a:p>
            <a:pPr marL="480249" indent="-480249">
              <a:buFont typeface="+mj-lt"/>
              <a:buAutoNum type="arabicPeriod"/>
            </a:pPr>
            <a:r>
              <a:rPr lang="es-ES" dirty="0" smtClean="0"/>
              <a:t>Costa Rica		60%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87" y="2922537"/>
            <a:ext cx="5789356" cy="3162395"/>
          </a:xfrm>
          <a:prstGeom prst="rect">
            <a:avLst/>
          </a:prstGeom>
        </p:spPr>
      </p:pic>
      <p:grpSp>
        <p:nvGrpSpPr>
          <p:cNvPr id="8" name="7 Grupo"/>
          <p:cNvGrpSpPr/>
          <p:nvPr/>
        </p:nvGrpSpPr>
        <p:grpSpPr>
          <a:xfrm>
            <a:off x="4859403" y="254835"/>
            <a:ext cx="6043567" cy="584617"/>
            <a:chOff x="5742795" y="254833"/>
            <a:chExt cx="6449205" cy="584617"/>
          </a:xfrm>
        </p:grpSpPr>
        <p:pic>
          <p:nvPicPr>
            <p:cNvPr id="6" name="1 Imagen" descr="LOGO CEPAD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2795" y="254833"/>
              <a:ext cx="343213" cy="532308"/>
            </a:xfrm>
            <a:prstGeom prst="rect">
              <a:avLst/>
            </a:prstGeom>
          </p:spPr>
        </p:pic>
        <p:sp>
          <p:nvSpPr>
            <p:cNvPr id="7" name="Título 1"/>
            <p:cNvSpPr txBox="1">
              <a:spLocks/>
            </p:cNvSpPr>
            <p:nvPr/>
          </p:nvSpPr>
          <p:spPr>
            <a:xfrm>
              <a:off x="6780551" y="314794"/>
              <a:ext cx="5411449" cy="524656"/>
            </a:xfrm>
            <a:prstGeom prst="rect">
              <a:avLst/>
            </a:prstGeom>
          </p:spPr>
          <p:txBody>
            <a:bodyPr vert="horz" lIns="85373" tIns="42686" rIns="85373" bIns="42686" rtlCol="0" anchor="ctr">
              <a:noAutofit/>
            </a:bodyPr>
            <a:lstStyle/>
            <a:p>
              <a:pPr algn="r" defTabSz="853775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s-ES" sz="1494" dirty="0">
                  <a:latin typeface="+mj-lt"/>
                  <a:ea typeface="+mj-ea"/>
                  <a:cs typeface="+mj-cs"/>
                </a:rPr>
                <a:t>Ciudades Intermedias como nodos articuladores de desarrollo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0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Lista corta…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95301"/>
            <a:ext cx="10515600" cy="465512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Cuestionamiento a los procesos de descentralización: relaciones institucionales, competencias, recursos, participación ciudadana…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Precisión del generador de cohesión social (excedente simbólico)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Necesidad de identificar  la orquídea del territorio… (excedente económico)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Diferenciar las necesidades materiales (servicios), de la construcción del imaginario (ilusión, esperanza)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Aprender a leer las tendencias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Elegir y adecuar las acciones de </a:t>
            </a:r>
            <a:r>
              <a:rPr lang="es-ES" dirty="0" smtClean="0"/>
              <a:t>respuesta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Alianzas público - privadas – cooperación - academia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5990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8854" y="1234556"/>
            <a:ext cx="8437252" cy="1325563"/>
          </a:xfrm>
        </p:spPr>
        <p:txBody>
          <a:bodyPr>
            <a:normAutofit/>
          </a:bodyPr>
          <a:lstStyle/>
          <a:p>
            <a:r>
              <a:rPr lang="es-BO" sz="3361" dirty="0">
                <a:latin typeface="+mn-lt"/>
              </a:rPr>
              <a:t>Hipótesis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09216" y="2380623"/>
            <a:ext cx="8437252" cy="3750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BO" sz="2241" dirty="0"/>
              <a:t>Se necesita un nuevo enfoque para el desarrollo </a:t>
            </a:r>
            <a:r>
              <a:rPr lang="es-BO" sz="2241" dirty="0" smtClean="0"/>
              <a:t>del </a:t>
            </a:r>
            <a:r>
              <a:rPr lang="es-BO" sz="2241" dirty="0"/>
              <a:t>área rural y las ciudades que se encuentran en ese territorio, que resuelvan 4 variables:</a:t>
            </a:r>
          </a:p>
          <a:p>
            <a:pPr marL="0" indent="0">
              <a:buNone/>
            </a:pPr>
            <a:endParaRPr lang="es-BO" sz="2241" dirty="0"/>
          </a:p>
          <a:p>
            <a:pPr marL="480249" indent="-480249">
              <a:buFont typeface="+mj-lt"/>
              <a:buAutoNum type="alphaLcParenR"/>
            </a:pPr>
            <a:r>
              <a:rPr lang="es-BO" sz="2241" dirty="0"/>
              <a:t>Sostenibilidad ambiental (mitigación – adaptación)</a:t>
            </a:r>
          </a:p>
          <a:p>
            <a:pPr marL="480249" indent="-480249">
              <a:buFont typeface="+mj-lt"/>
              <a:buAutoNum type="alphaLcParenR"/>
            </a:pPr>
            <a:r>
              <a:rPr lang="es-BO" sz="2241" dirty="0"/>
              <a:t>Nodos de servicios (cantidad y accesibilidad. Real o necesario), </a:t>
            </a:r>
            <a:endParaRPr lang="es-ES" sz="2241" dirty="0"/>
          </a:p>
          <a:p>
            <a:pPr marL="480249" indent="-480249">
              <a:buFont typeface="+mj-lt"/>
              <a:buAutoNum type="alphaLcParenR"/>
            </a:pPr>
            <a:r>
              <a:rPr lang="es-BO" sz="2241" dirty="0"/>
              <a:t>Cohesión Social (potencialidades en Turismo Sustentable) y,</a:t>
            </a:r>
            <a:endParaRPr lang="es-ES" sz="2241" dirty="0"/>
          </a:p>
          <a:p>
            <a:pPr marL="480249" indent="-480249">
              <a:buFont typeface="+mj-lt"/>
              <a:buAutoNum type="alphaLcParenR"/>
            </a:pPr>
            <a:r>
              <a:rPr lang="es-BO" sz="2241" dirty="0"/>
              <a:t>Vocación productiva y fuentes de trabajo (garantizar seguridad alimentaria). </a:t>
            </a:r>
            <a:endParaRPr lang="es-ES" sz="2241" dirty="0"/>
          </a:p>
          <a:p>
            <a:pPr marL="0" indent="0">
              <a:buNone/>
            </a:pPr>
            <a:endParaRPr lang="es-BO" sz="2241" dirty="0"/>
          </a:p>
        </p:txBody>
      </p:sp>
      <p:grpSp>
        <p:nvGrpSpPr>
          <p:cNvPr id="8" name="7 Grupo"/>
          <p:cNvGrpSpPr/>
          <p:nvPr/>
        </p:nvGrpSpPr>
        <p:grpSpPr>
          <a:xfrm>
            <a:off x="4859403" y="254835"/>
            <a:ext cx="6043567" cy="584617"/>
            <a:chOff x="5742795" y="254833"/>
            <a:chExt cx="6449205" cy="584617"/>
          </a:xfrm>
        </p:grpSpPr>
        <p:pic>
          <p:nvPicPr>
            <p:cNvPr id="10" name="1 Imagen" descr="LOGO CEPAD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2795" y="254833"/>
              <a:ext cx="343213" cy="532308"/>
            </a:xfrm>
            <a:prstGeom prst="rect">
              <a:avLst/>
            </a:prstGeom>
          </p:spPr>
        </p:pic>
        <p:sp>
          <p:nvSpPr>
            <p:cNvPr id="11" name="Título 1"/>
            <p:cNvSpPr txBox="1">
              <a:spLocks/>
            </p:cNvSpPr>
            <p:nvPr/>
          </p:nvSpPr>
          <p:spPr>
            <a:xfrm>
              <a:off x="6780551" y="314794"/>
              <a:ext cx="5411449" cy="524656"/>
            </a:xfrm>
            <a:prstGeom prst="rect">
              <a:avLst/>
            </a:prstGeom>
          </p:spPr>
          <p:txBody>
            <a:bodyPr vert="horz" lIns="85373" tIns="42686" rIns="85373" bIns="42686" rtlCol="0" anchor="ctr">
              <a:noAutofit/>
            </a:bodyPr>
            <a:lstStyle/>
            <a:p>
              <a:pPr algn="r" defTabSz="853775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s-ES" sz="1494" dirty="0">
                  <a:latin typeface="+mj-lt"/>
                  <a:ea typeface="+mj-ea"/>
                  <a:cs typeface="+mj-cs"/>
                </a:rPr>
                <a:t>Ciudades Intermedias como nodos articuladores de desarrollo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492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Perfil de los países estudiados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7374" y="1528453"/>
            <a:ext cx="8437252" cy="4648511"/>
          </a:xfrm>
        </p:spPr>
        <p:txBody>
          <a:bodyPr>
            <a:normAutofit fontScale="92500" lnSpcReduction="20000"/>
          </a:bodyPr>
          <a:lstStyle/>
          <a:p>
            <a:pPr marL="480249" indent="-480249">
              <a:buFont typeface="+mj-lt"/>
              <a:buAutoNum type="alphaLcParenR"/>
            </a:pPr>
            <a:endParaRPr lang="es-BO" dirty="0" smtClean="0"/>
          </a:p>
          <a:p>
            <a:pPr marL="480249" indent="-480249">
              <a:buFont typeface="+mj-lt"/>
              <a:buAutoNum type="alphaLcParenR"/>
            </a:pPr>
            <a:r>
              <a:rPr lang="es-BO" sz="2988" dirty="0"/>
              <a:t>Desarrollo medio a medio bajo</a:t>
            </a:r>
            <a:endParaRPr lang="es-ES" sz="2988" dirty="0"/>
          </a:p>
          <a:p>
            <a:pPr marL="480249" indent="-480249">
              <a:buFont typeface="+mj-lt"/>
              <a:buAutoNum type="alphaLcParenR"/>
            </a:pPr>
            <a:r>
              <a:rPr lang="es-BO" sz="2988" dirty="0"/>
              <a:t>Fuerte énfasis migratorio y/o índice creciente de vida en ciudades, </a:t>
            </a:r>
            <a:endParaRPr lang="es-ES" sz="2988" dirty="0"/>
          </a:p>
          <a:p>
            <a:pPr marL="480249" indent="-480249">
              <a:buFont typeface="+mj-lt"/>
              <a:buAutoNum type="alphaLcParenR"/>
            </a:pPr>
            <a:r>
              <a:rPr lang="es-BO" sz="2988" dirty="0"/>
              <a:t>Abandono de áreas productivas básicas, </a:t>
            </a:r>
            <a:endParaRPr lang="es-ES" sz="2988" dirty="0"/>
          </a:p>
          <a:p>
            <a:pPr marL="480249" indent="-480249">
              <a:buFont typeface="+mj-lt"/>
              <a:buAutoNum type="alphaLcParenR"/>
            </a:pPr>
            <a:r>
              <a:rPr lang="es-BO" sz="2988" dirty="0"/>
              <a:t>Concentración de la población en áreas urbanas, </a:t>
            </a:r>
            <a:endParaRPr lang="es-ES" sz="2988" dirty="0"/>
          </a:p>
          <a:p>
            <a:pPr marL="480249" indent="-480249">
              <a:buFont typeface="+mj-lt"/>
              <a:buAutoNum type="alphaLcParenR"/>
            </a:pPr>
            <a:r>
              <a:rPr lang="es-BO" sz="2988" dirty="0"/>
              <a:t>Carencia de servicios básicos en áreas rurales, </a:t>
            </a:r>
          </a:p>
          <a:p>
            <a:pPr marL="480249" indent="-480249">
              <a:buFont typeface="+mj-lt"/>
              <a:buAutoNum type="alphaLcParenR"/>
            </a:pPr>
            <a:r>
              <a:rPr lang="es-BO" sz="2988" dirty="0"/>
              <a:t>Relación poco amigable con el ambiente y la sostenibilidad, y </a:t>
            </a:r>
            <a:endParaRPr lang="es-ES" sz="2988" dirty="0"/>
          </a:p>
          <a:p>
            <a:pPr marL="480249" indent="-480249">
              <a:buFont typeface="+mj-lt"/>
              <a:buAutoNum type="alphaLcParenR"/>
            </a:pPr>
            <a:r>
              <a:rPr lang="es-BO" sz="2988" dirty="0"/>
              <a:t>Dificultades de acceder a información pública proyectiva. </a:t>
            </a:r>
          </a:p>
        </p:txBody>
      </p:sp>
    </p:spTree>
    <p:extLst>
      <p:ext uri="{BB962C8B-B14F-4D97-AF65-F5344CB8AC3E}">
        <p14:creationId xmlns:p14="http://schemas.microsoft.com/office/powerpoint/2010/main" val="393388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El estudio ha seguido 2 procesos simultáneos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80249" indent="-480249">
              <a:buFont typeface="+mj-lt"/>
              <a:buAutoNum type="arabicPeriod"/>
            </a:pPr>
            <a:endParaRPr lang="es-ES" dirty="0" smtClean="0"/>
          </a:p>
          <a:p>
            <a:pPr marL="480249" indent="-480249">
              <a:buFont typeface="+mj-lt"/>
              <a:buAutoNum type="alphaUcPeriod"/>
            </a:pPr>
            <a:r>
              <a:rPr lang="es-ES" dirty="0" smtClean="0"/>
              <a:t>Estudio, diseño e investigación sobre el </a:t>
            </a:r>
            <a:r>
              <a:rPr lang="es-ES" b="1" u="sng" dirty="0" smtClean="0"/>
              <a:t>estado de las ciudades intermedias en Bolivia</a:t>
            </a:r>
            <a:r>
              <a:rPr lang="es-ES" dirty="0" smtClean="0"/>
              <a:t>. Validación del instrumental. (Investigación de 5 años del CEPAD, alianza estratégica con SOLYDES 2017)</a:t>
            </a:r>
          </a:p>
          <a:p>
            <a:pPr marL="480249" indent="-480249">
              <a:buFont typeface="+mj-lt"/>
              <a:buAutoNum type="alphaUcPeriod"/>
            </a:pPr>
            <a:r>
              <a:rPr lang="es-ES" dirty="0" smtClean="0"/>
              <a:t>Diseño y creación de una </a:t>
            </a:r>
            <a:r>
              <a:rPr lang="es-ES" b="1" u="sng" dirty="0" smtClean="0"/>
              <a:t>red de alianzas internacionales </a:t>
            </a:r>
            <a:r>
              <a:rPr lang="es-ES" dirty="0" smtClean="0"/>
              <a:t>(IICA, FFLA, UIF, Consejo de Gobernadores Paraguay y Cooperación de Extremadura) y ejecución de </a:t>
            </a:r>
            <a:r>
              <a:rPr lang="es-ES" b="1" u="sng" dirty="0"/>
              <a:t>6</a:t>
            </a:r>
            <a:r>
              <a:rPr lang="es-ES" b="1" u="sng" dirty="0" smtClean="0"/>
              <a:t> Encuentros Internacionales</a:t>
            </a:r>
            <a:r>
              <a:rPr lang="es-ES" dirty="0" smtClean="0"/>
              <a:t> para contrastar experiencias y validar la aproximación hacia el fenómeno estudiado. (Asunción, San José de Costa Rica, Miami, Badajoz y Santa Cruz de la Sierra)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Desde el 5to Encuentro, se suman la AECID y SOLYDES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796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Dimensiones</a:t>
            </a:r>
            <a:endParaRPr lang="es-BO" dirty="0"/>
          </a:p>
        </p:txBody>
      </p:sp>
      <p:grpSp>
        <p:nvGrpSpPr>
          <p:cNvPr id="4" name="7 Grupo"/>
          <p:cNvGrpSpPr/>
          <p:nvPr/>
        </p:nvGrpSpPr>
        <p:grpSpPr>
          <a:xfrm>
            <a:off x="4859403" y="254835"/>
            <a:ext cx="6043567" cy="584617"/>
            <a:chOff x="5742795" y="254833"/>
            <a:chExt cx="6449205" cy="584617"/>
          </a:xfrm>
        </p:grpSpPr>
        <p:pic>
          <p:nvPicPr>
            <p:cNvPr id="6" name="1 Imagen" descr="LOGO CEPAD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2795" y="254833"/>
              <a:ext cx="343213" cy="532308"/>
            </a:xfrm>
            <a:prstGeom prst="rect">
              <a:avLst/>
            </a:prstGeom>
          </p:spPr>
        </p:pic>
        <p:sp>
          <p:nvSpPr>
            <p:cNvPr id="7" name="Título 1"/>
            <p:cNvSpPr txBox="1">
              <a:spLocks/>
            </p:cNvSpPr>
            <p:nvPr/>
          </p:nvSpPr>
          <p:spPr>
            <a:xfrm>
              <a:off x="6780551" y="314794"/>
              <a:ext cx="5411449" cy="524656"/>
            </a:xfrm>
            <a:prstGeom prst="rect">
              <a:avLst/>
            </a:prstGeom>
          </p:spPr>
          <p:txBody>
            <a:bodyPr vert="horz" lIns="85373" tIns="42686" rIns="85373" bIns="42686" rtlCol="0" anchor="ctr">
              <a:noAutofit/>
            </a:bodyPr>
            <a:lstStyle/>
            <a:p>
              <a:pPr algn="r" defTabSz="853775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s-ES" sz="1494" dirty="0">
                  <a:latin typeface="+mj-lt"/>
                  <a:ea typeface="+mj-ea"/>
                  <a:cs typeface="+mj-cs"/>
                </a:rPr>
                <a:t>Ciudades Intermedias como nodos articuladores de desarrollo</a:t>
              </a:r>
            </a:p>
          </p:txBody>
        </p:sp>
      </p:grpSp>
      <p:graphicFrame>
        <p:nvGraphicFramePr>
          <p:cNvPr id="9" name="8 Diagrama"/>
          <p:cNvGraphicFramePr/>
          <p:nvPr>
            <p:extLst/>
          </p:nvPr>
        </p:nvGraphicFramePr>
        <p:xfrm>
          <a:off x="1609239" y="1362974"/>
          <a:ext cx="8881786" cy="510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85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833903" y="1737414"/>
          <a:ext cx="8492365" cy="47693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89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27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52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900" b="1" dirty="0">
                          <a:effectLst/>
                        </a:rPr>
                        <a:t>Calificación</a:t>
                      </a:r>
                      <a:endParaRPr lang="es-BO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900" b="1" dirty="0">
                          <a:effectLst/>
                        </a:rPr>
                        <a:t>Descripción</a:t>
                      </a:r>
                      <a:endParaRPr lang="es-BO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51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>
                          <a:effectLst/>
                        </a:rPr>
                        <a:t>1</a:t>
                      </a:r>
                      <a:endParaRPr lang="es-B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500" dirty="0">
                          <a:effectLst/>
                        </a:rPr>
                        <a:t>Las ciudades con calificación 1 son aquellas consideradas ciudades intermedias plenas, cuentan con una calificación global de las siete dimensiones entre 1 y 2. </a:t>
                      </a:r>
                      <a:endParaRPr lang="es-B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18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>
                          <a:effectLst/>
                        </a:rPr>
                        <a:t>2</a:t>
                      </a:r>
                      <a:endParaRPr lang="es-B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500" dirty="0">
                          <a:effectLst/>
                        </a:rPr>
                        <a:t>Las ciudades con calificación 2 son aquellas consideradas ciudades intermedias con debilidades estructurales a considerar, cuentan con una calificación global de las siete dimensiones entre 2 y 3. Buscando que las medias de las respuestas no pasen del valor 3.</a:t>
                      </a:r>
                      <a:endParaRPr lang="es-B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67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>
                          <a:effectLst/>
                        </a:rPr>
                        <a:t>3</a:t>
                      </a:r>
                      <a:endParaRPr lang="es-B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500" dirty="0">
                          <a:effectLst/>
                        </a:rPr>
                        <a:t>Las ciudades con calificación 3 son aquellas consideradas ciudades intermedias en determinados aspectos, esencialmente vinculados con la capacidad de cobertura de demandas básicas y prestación de servicios institucionales. Evidencian debilidades de estructura. El promedio de sus respuestas no supera el 4.</a:t>
                      </a:r>
                      <a:endParaRPr lang="es-B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18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>
                          <a:effectLst/>
                        </a:rPr>
                        <a:t>4</a:t>
                      </a:r>
                      <a:endParaRPr lang="es-B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500" dirty="0">
                          <a:effectLst/>
                        </a:rPr>
                        <a:t>Las ciudades con calificación 4 son aquellas consideradas ciudades con potencial nodal con debilidades estructurales a considerar, cuentan con una calificación global de las siete dimensiones entre 4 y 5. Buscando que las medias de las respuestas no pasen del valor 5.</a:t>
                      </a:r>
                      <a:endParaRPr lang="es-B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18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>
                          <a:effectLst/>
                        </a:rPr>
                        <a:t>5</a:t>
                      </a:r>
                      <a:endParaRPr lang="es-B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500" dirty="0">
                          <a:effectLst/>
                        </a:rPr>
                        <a:t>Las ciudades con calificación 5 son aquellas consideradas ciudades con potencial nodal, pero con profundas debilidades estructurales, cuentan con una calificación global de las siete dimensiones entre 5 y 6. Buscando que las medias de las respuestas no pasen del valor 6.5.</a:t>
                      </a:r>
                      <a:endParaRPr lang="es-B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543556" y="943594"/>
            <a:ext cx="9515241" cy="882191"/>
          </a:xfrm>
        </p:spPr>
        <p:txBody>
          <a:bodyPr>
            <a:normAutofit fontScale="90000"/>
          </a:bodyPr>
          <a:lstStyle/>
          <a:p>
            <a:r>
              <a:rPr lang="es-BO" sz="3735" dirty="0">
                <a:latin typeface="+mn-lt"/>
              </a:rPr>
              <a:t>VALORACIÓN PARA LAS CIUDADES INTERMEDIAS</a:t>
            </a:r>
            <a:r>
              <a:rPr lang="es-BO" dirty="0" smtClean="0">
                <a:latin typeface="+mn-lt"/>
              </a:rPr>
              <a:t>:</a:t>
            </a:r>
            <a:endParaRPr lang="es-BO" dirty="0">
              <a:latin typeface="+mn-lt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4859403" y="254835"/>
            <a:ext cx="6043567" cy="584617"/>
            <a:chOff x="5742795" y="254833"/>
            <a:chExt cx="6449205" cy="584617"/>
          </a:xfrm>
        </p:grpSpPr>
        <p:pic>
          <p:nvPicPr>
            <p:cNvPr id="8" name="1 Imagen" descr="LOGO CEPAD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2795" y="254833"/>
              <a:ext cx="343213" cy="532308"/>
            </a:xfrm>
            <a:prstGeom prst="rect">
              <a:avLst/>
            </a:prstGeom>
          </p:spPr>
        </p:pic>
        <p:sp>
          <p:nvSpPr>
            <p:cNvPr id="9" name="Título 1"/>
            <p:cNvSpPr txBox="1">
              <a:spLocks/>
            </p:cNvSpPr>
            <p:nvPr/>
          </p:nvSpPr>
          <p:spPr>
            <a:xfrm>
              <a:off x="6780551" y="314794"/>
              <a:ext cx="5411449" cy="524656"/>
            </a:xfrm>
            <a:prstGeom prst="rect">
              <a:avLst/>
            </a:prstGeom>
          </p:spPr>
          <p:txBody>
            <a:bodyPr vert="horz" lIns="85373" tIns="42686" rIns="85373" bIns="42686" rtlCol="0" anchor="ctr">
              <a:noAutofit/>
            </a:bodyPr>
            <a:lstStyle/>
            <a:p>
              <a:pPr algn="r" defTabSz="853775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s-ES" sz="1494" dirty="0">
                  <a:latin typeface="+mj-lt"/>
                  <a:ea typeface="+mj-ea"/>
                  <a:cs typeface="+mj-cs"/>
                </a:rPr>
                <a:t>Ciudades Intermedias como nodos articuladores de desarrollo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40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B. Encuentros internacionales</a:t>
            </a:r>
            <a:endParaRPr lang="es-ES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95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0" y="1261511"/>
            <a:ext cx="9031122" cy="4485233"/>
          </a:xfrm>
        </p:spPr>
      </p:pic>
    </p:spTree>
    <p:extLst>
      <p:ext uri="{BB962C8B-B14F-4D97-AF65-F5344CB8AC3E}">
        <p14:creationId xmlns:p14="http://schemas.microsoft.com/office/powerpoint/2010/main" val="251735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8940</TotalTime>
  <Words>754</Words>
  <Application>Microsoft Office PowerPoint</Application>
  <PresentationFormat>Panorámica</PresentationFormat>
  <Paragraphs>112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Población urbana</vt:lpstr>
      <vt:lpstr>Hipótesis </vt:lpstr>
      <vt:lpstr>Perfil de los países estudiados</vt:lpstr>
      <vt:lpstr>El estudio ha seguido 2 procesos simultáneos</vt:lpstr>
      <vt:lpstr>Dimensiones</vt:lpstr>
      <vt:lpstr>VALORACIÓN PARA LAS CIUDADES INTERMEDIAS:</vt:lpstr>
      <vt:lpstr>B. Encuentros internacionales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 han analizado experiencias nacionales de:</vt:lpstr>
      <vt:lpstr>Hemos ratificado lo que dicen los estudios…</vt:lpstr>
      <vt:lpstr>Factores de Expulsión </vt:lpstr>
      <vt:lpstr>Presentación de PowerPoint</vt:lpstr>
      <vt:lpstr>Factores de atracción de las ciudades </vt:lpstr>
      <vt:lpstr>Presentación de PowerPoint</vt:lpstr>
      <vt:lpstr>Lista corta…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Ciudades Inteligentes</dc:title>
  <dc:creator>Rolando Daniel Sahonero Ortisi</dc:creator>
  <cp:lastModifiedBy>Carlos H. Molina</cp:lastModifiedBy>
  <cp:revision>265</cp:revision>
  <dcterms:created xsi:type="dcterms:W3CDTF">2015-06-22T00:57:02Z</dcterms:created>
  <dcterms:modified xsi:type="dcterms:W3CDTF">2018-10-29T17:07:41Z</dcterms:modified>
</cp:coreProperties>
</file>