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39" r:id="rId3"/>
    <p:sldId id="357" r:id="rId4"/>
    <p:sldId id="359" r:id="rId5"/>
    <p:sldId id="324" r:id="rId6"/>
    <p:sldId id="304" r:id="rId7"/>
    <p:sldId id="354" r:id="rId8"/>
    <p:sldId id="303" r:id="rId9"/>
    <p:sldId id="358" r:id="rId10"/>
    <p:sldId id="355" r:id="rId11"/>
    <p:sldId id="326" r:id="rId12"/>
    <p:sldId id="309" r:id="rId13"/>
    <p:sldId id="310" r:id="rId14"/>
    <p:sldId id="360" r:id="rId15"/>
    <p:sldId id="266" r:id="rId16"/>
  </p:sldIdLst>
  <p:sldSz cx="10080625" cy="7740650"/>
  <p:notesSz cx="7010400" cy="92964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38">
          <p15:clr>
            <a:srgbClr val="A4A3A4"/>
          </p15:clr>
        </p15:guide>
        <p15:guide id="2" pos="31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9966"/>
    <a:srgbClr val="777777"/>
    <a:srgbClr val="5F5F5F"/>
    <a:srgbClr val="003366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89767" autoAdjust="0"/>
  </p:normalViewPr>
  <p:slideViewPr>
    <p:cSldViewPr showGuides="1">
      <p:cViewPr varScale="1">
        <p:scale>
          <a:sx n="54" d="100"/>
          <a:sy n="54" d="100"/>
        </p:scale>
        <p:origin x="-1608" y="-96"/>
      </p:cViewPr>
      <p:guideLst>
        <p:guide orient="horz" pos="2438"/>
        <p:guide pos="313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40" y="2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E6FF1-E334-4FD1-BF30-5325442CE49B}" type="datetimeFigureOut">
              <a:rPr lang="es-CR" smtClean="0"/>
              <a:pPr/>
              <a:t>05/04/2018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2" y="8829824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40" y="8829824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97339-8950-436F-B54A-BA60061C2566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3351561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C7253-3E28-42E8-AAAF-E260EAEE874B}" type="datetimeFigureOut">
              <a:rPr lang="es-CR" smtClean="0"/>
              <a:pPr/>
              <a:t>05/04/2018</a:t>
            </a:fld>
            <a:endParaRPr lang="es-C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36663" y="696913"/>
            <a:ext cx="45370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510"/>
            <a:ext cx="5607050" cy="41832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829823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9" y="8829823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E2B6E-031C-4DAB-9D85-66BDCBEA33CB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2939529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E2B6E-031C-4DAB-9D85-66BDCBEA33CB}" type="slidenum">
              <a:rPr lang="es-CR" smtClean="0"/>
              <a:pPr/>
              <a:t>1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608157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s-CR" sz="1050" b="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E2B6E-031C-4DAB-9D85-66BDCBEA33CB}" type="slidenum">
              <a:rPr lang="es-CR" smtClean="0"/>
              <a:pPr/>
              <a:t>10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1496698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E2B6E-031C-4DAB-9D85-66BDCBEA33CB}" type="slidenum">
              <a:rPr lang="es-CR" smtClean="0"/>
              <a:pPr/>
              <a:t>11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1908321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s-MX" dirty="0" smtClean="0"/>
          </a:p>
          <a:p>
            <a:pPr lvl="1"/>
            <a:endParaRPr lang="es-CR" dirty="0" smtClean="0"/>
          </a:p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E2B6E-031C-4DAB-9D85-66BDCBEA33CB}" type="slidenum">
              <a:rPr lang="es-CR" smtClean="0"/>
              <a:pPr/>
              <a:t>12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42440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E2B6E-031C-4DAB-9D85-66BDCBEA33CB}" type="slidenum">
              <a:rPr lang="es-CR" smtClean="0"/>
              <a:pPr/>
              <a:t>13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1531859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E2B6E-031C-4DAB-9D85-66BDCBEA33CB}" type="slidenum">
              <a:rPr lang="es-CR" smtClean="0"/>
              <a:pPr/>
              <a:t>15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2786015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E2B6E-031C-4DAB-9D85-66BDCBEA33CB}" type="slidenum">
              <a:rPr lang="es-CR" smtClean="0"/>
              <a:pPr/>
              <a:t>2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2713668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C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C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E2B6E-031C-4DAB-9D85-66BDCBEA33CB}" type="slidenum">
              <a:rPr lang="es-CR" smtClean="0"/>
              <a:pPr/>
              <a:t>3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1360725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E2B6E-031C-4DAB-9D85-66BDCBEA33CB}" type="slidenum">
              <a:rPr lang="es-CR" smtClean="0"/>
              <a:pPr/>
              <a:t>4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1468045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E2B6E-031C-4DAB-9D85-66BDCBEA33CB}" type="slidenum">
              <a:rPr lang="es-CR" smtClean="0"/>
              <a:pPr/>
              <a:t>5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3990885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E2B6E-031C-4DAB-9D85-66BDCBEA33CB}" type="slidenum">
              <a:rPr lang="es-CR" smtClean="0"/>
              <a:pPr/>
              <a:t>6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3199394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2024896">
              <a:lnSpc>
                <a:spcPct val="90000"/>
              </a:lnSpc>
              <a:spcBef>
                <a:spcPct val="0"/>
              </a:spcBef>
              <a:buNone/>
            </a:pPr>
            <a:endParaRPr lang="es-CR" sz="1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E2B6E-031C-4DAB-9D85-66BDCBEA33CB}" type="slidenum">
              <a:rPr lang="es-CR" smtClean="0"/>
              <a:pPr/>
              <a:t>7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3284203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C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C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E2B6E-031C-4DAB-9D85-66BDCBEA33CB}" type="slidenum">
              <a:rPr lang="es-CR" smtClean="0"/>
              <a:pPr/>
              <a:t>8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1534046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b="1" baseline="0" dirty="0" smtClean="0"/>
          </a:p>
          <a:p>
            <a:endParaRPr lang="es-MX" b="1" baseline="0" dirty="0" smtClean="0"/>
          </a:p>
          <a:p>
            <a:endParaRPr lang="es-MX" b="0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E2B6E-031C-4DAB-9D85-66BDCBEA33CB}" type="slidenum">
              <a:rPr lang="es-CR" smtClean="0"/>
              <a:pPr/>
              <a:t>9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2910165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6048" y="2404620"/>
            <a:ext cx="8568531" cy="165922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094" y="4386368"/>
            <a:ext cx="7056438" cy="19781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04031" y="7174437"/>
            <a:ext cx="2352146" cy="412118"/>
          </a:xfrm>
          <a:prstGeom prst="rect">
            <a:avLst/>
          </a:prstGeom>
        </p:spPr>
        <p:txBody>
          <a:bodyPr/>
          <a:lstStyle/>
          <a:p>
            <a:fld id="{102185D3-EC93-440F-A979-E4B6D3EB679D}" type="datetimeFigureOut">
              <a:rPr lang="es-CR" smtClean="0"/>
              <a:pPr/>
              <a:t>05/04/2018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44214" y="7174437"/>
            <a:ext cx="3192198" cy="412118"/>
          </a:xfrm>
          <a:prstGeom prst="rect">
            <a:avLst/>
          </a:prstGeom>
        </p:spPr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224448" y="7174437"/>
            <a:ext cx="2352146" cy="412118"/>
          </a:xfrm>
          <a:prstGeom prst="rect">
            <a:avLst/>
          </a:prstGeom>
        </p:spPr>
        <p:txBody>
          <a:bodyPr/>
          <a:lstStyle/>
          <a:p>
            <a:fld id="{F6E65CB9-FB6E-41E1-9913-0EFCE479748B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59985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04031" y="7174437"/>
            <a:ext cx="2352146" cy="412118"/>
          </a:xfrm>
          <a:prstGeom prst="rect">
            <a:avLst/>
          </a:prstGeom>
        </p:spPr>
        <p:txBody>
          <a:bodyPr/>
          <a:lstStyle/>
          <a:p>
            <a:fld id="{102185D3-EC93-440F-A979-E4B6D3EB679D}" type="datetimeFigureOut">
              <a:rPr lang="es-CR" smtClean="0"/>
              <a:pPr/>
              <a:t>05/04/2018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44214" y="7174437"/>
            <a:ext cx="3192198" cy="412118"/>
          </a:xfrm>
          <a:prstGeom prst="rect">
            <a:avLst/>
          </a:prstGeom>
        </p:spPr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224448" y="7174437"/>
            <a:ext cx="2352146" cy="412118"/>
          </a:xfrm>
          <a:prstGeom prst="rect">
            <a:avLst/>
          </a:prstGeom>
        </p:spPr>
        <p:txBody>
          <a:bodyPr/>
          <a:lstStyle/>
          <a:p>
            <a:fld id="{F6E65CB9-FB6E-41E1-9913-0EFCE479748B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3472194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08454" y="309987"/>
            <a:ext cx="2268141" cy="66046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4032" y="309987"/>
            <a:ext cx="6636411" cy="66046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04031" y="7174437"/>
            <a:ext cx="2352146" cy="412118"/>
          </a:xfrm>
          <a:prstGeom prst="rect">
            <a:avLst/>
          </a:prstGeom>
        </p:spPr>
        <p:txBody>
          <a:bodyPr/>
          <a:lstStyle/>
          <a:p>
            <a:fld id="{102185D3-EC93-440F-A979-E4B6D3EB679D}" type="datetimeFigureOut">
              <a:rPr lang="es-CR" smtClean="0"/>
              <a:pPr/>
              <a:t>05/04/2018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44214" y="7174437"/>
            <a:ext cx="3192198" cy="412118"/>
          </a:xfrm>
          <a:prstGeom prst="rect">
            <a:avLst/>
          </a:prstGeom>
        </p:spPr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224448" y="7174437"/>
            <a:ext cx="2352146" cy="412118"/>
          </a:xfrm>
          <a:prstGeom prst="rect">
            <a:avLst/>
          </a:prstGeom>
        </p:spPr>
        <p:txBody>
          <a:bodyPr/>
          <a:lstStyle/>
          <a:p>
            <a:fld id="{F6E65CB9-FB6E-41E1-9913-0EFCE479748B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331943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04031" y="7174437"/>
            <a:ext cx="2352146" cy="412118"/>
          </a:xfrm>
          <a:prstGeom prst="rect">
            <a:avLst/>
          </a:prstGeom>
        </p:spPr>
        <p:txBody>
          <a:bodyPr/>
          <a:lstStyle/>
          <a:p>
            <a:fld id="{102185D3-EC93-440F-A979-E4B6D3EB679D}" type="datetimeFigureOut">
              <a:rPr lang="es-CR" smtClean="0"/>
              <a:pPr/>
              <a:t>05/04/2018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44214" y="7174437"/>
            <a:ext cx="3192198" cy="412118"/>
          </a:xfrm>
          <a:prstGeom prst="rect">
            <a:avLst/>
          </a:prstGeom>
        </p:spPr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224448" y="7174437"/>
            <a:ext cx="2352146" cy="412118"/>
          </a:xfrm>
          <a:prstGeom prst="rect">
            <a:avLst/>
          </a:prstGeom>
        </p:spPr>
        <p:txBody>
          <a:bodyPr/>
          <a:lstStyle/>
          <a:p>
            <a:fld id="{F6E65CB9-FB6E-41E1-9913-0EFCE479748B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23154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301" y="4974086"/>
            <a:ext cx="8568531" cy="153737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301" y="3280818"/>
            <a:ext cx="8568531" cy="16932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04031" y="7174437"/>
            <a:ext cx="2352146" cy="412118"/>
          </a:xfrm>
          <a:prstGeom prst="rect">
            <a:avLst/>
          </a:prstGeom>
        </p:spPr>
        <p:txBody>
          <a:bodyPr/>
          <a:lstStyle/>
          <a:p>
            <a:fld id="{102185D3-EC93-440F-A979-E4B6D3EB679D}" type="datetimeFigureOut">
              <a:rPr lang="es-CR" smtClean="0"/>
              <a:pPr/>
              <a:t>05/04/2018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44214" y="7174437"/>
            <a:ext cx="3192198" cy="412118"/>
          </a:xfrm>
          <a:prstGeom prst="rect">
            <a:avLst/>
          </a:prstGeom>
        </p:spPr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224448" y="7174437"/>
            <a:ext cx="2352146" cy="412118"/>
          </a:xfrm>
          <a:prstGeom prst="rect">
            <a:avLst/>
          </a:prstGeom>
        </p:spPr>
        <p:txBody>
          <a:bodyPr/>
          <a:lstStyle/>
          <a:p>
            <a:fld id="{F6E65CB9-FB6E-41E1-9913-0EFCE479748B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25053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4031" y="1806153"/>
            <a:ext cx="4452276" cy="51084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24318" y="1806153"/>
            <a:ext cx="4452276" cy="51084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04031" y="7174437"/>
            <a:ext cx="2352146" cy="412118"/>
          </a:xfrm>
          <a:prstGeom prst="rect">
            <a:avLst/>
          </a:prstGeom>
        </p:spPr>
        <p:txBody>
          <a:bodyPr/>
          <a:lstStyle/>
          <a:p>
            <a:fld id="{102185D3-EC93-440F-A979-E4B6D3EB679D}" type="datetimeFigureOut">
              <a:rPr lang="es-CR" smtClean="0"/>
              <a:pPr/>
              <a:t>05/04/2018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44214" y="7174437"/>
            <a:ext cx="3192198" cy="412118"/>
          </a:xfrm>
          <a:prstGeom prst="rect">
            <a:avLst/>
          </a:prstGeom>
        </p:spPr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224448" y="7174437"/>
            <a:ext cx="2352146" cy="412118"/>
          </a:xfrm>
          <a:prstGeom prst="rect">
            <a:avLst/>
          </a:prstGeom>
        </p:spPr>
        <p:txBody>
          <a:bodyPr/>
          <a:lstStyle/>
          <a:p>
            <a:fld id="{F6E65CB9-FB6E-41E1-9913-0EFCE479748B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3857198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031" y="1732688"/>
            <a:ext cx="4454027" cy="7221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031" y="2454790"/>
            <a:ext cx="4454027" cy="44598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0818" y="1732688"/>
            <a:ext cx="4455776" cy="7221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0818" y="2454790"/>
            <a:ext cx="4455776" cy="44598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504031" y="7174437"/>
            <a:ext cx="2352146" cy="412118"/>
          </a:xfrm>
          <a:prstGeom prst="rect">
            <a:avLst/>
          </a:prstGeom>
        </p:spPr>
        <p:txBody>
          <a:bodyPr/>
          <a:lstStyle/>
          <a:p>
            <a:fld id="{102185D3-EC93-440F-A979-E4B6D3EB679D}" type="datetimeFigureOut">
              <a:rPr lang="es-CR" smtClean="0"/>
              <a:pPr/>
              <a:t>05/04/2018</a:t>
            </a:fld>
            <a:endParaRPr lang="es-C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44214" y="7174437"/>
            <a:ext cx="3192198" cy="412118"/>
          </a:xfrm>
          <a:prstGeom prst="rect">
            <a:avLst/>
          </a:prstGeom>
        </p:spPr>
        <p:txBody>
          <a:bodyPr/>
          <a:lstStyle/>
          <a:p>
            <a:endParaRPr lang="es-C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224448" y="7174437"/>
            <a:ext cx="2352146" cy="412118"/>
          </a:xfrm>
          <a:prstGeom prst="rect">
            <a:avLst/>
          </a:prstGeom>
        </p:spPr>
        <p:txBody>
          <a:bodyPr/>
          <a:lstStyle/>
          <a:p>
            <a:fld id="{F6E65CB9-FB6E-41E1-9913-0EFCE479748B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241478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504031" y="7174437"/>
            <a:ext cx="2352146" cy="412118"/>
          </a:xfrm>
          <a:prstGeom prst="rect">
            <a:avLst/>
          </a:prstGeom>
        </p:spPr>
        <p:txBody>
          <a:bodyPr/>
          <a:lstStyle/>
          <a:p>
            <a:fld id="{102185D3-EC93-440F-A979-E4B6D3EB679D}" type="datetimeFigureOut">
              <a:rPr lang="es-CR" smtClean="0"/>
              <a:pPr/>
              <a:t>05/04/2018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44214" y="7174437"/>
            <a:ext cx="3192198" cy="412118"/>
          </a:xfrm>
          <a:prstGeom prst="rect">
            <a:avLst/>
          </a:prstGeom>
        </p:spPr>
        <p:txBody>
          <a:bodyPr/>
          <a:lstStyle/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224448" y="7174437"/>
            <a:ext cx="2352146" cy="412118"/>
          </a:xfrm>
          <a:prstGeom prst="rect">
            <a:avLst/>
          </a:prstGeom>
        </p:spPr>
        <p:txBody>
          <a:bodyPr/>
          <a:lstStyle/>
          <a:p>
            <a:fld id="{F6E65CB9-FB6E-41E1-9913-0EFCE479748B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2970939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504031" y="7174437"/>
            <a:ext cx="2352146" cy="412118"/>
          </a:xfrm>
          <a:prstGeom prst="rect">
            <a:avLst/>
          </a:prstGeom>
        </p:spPr>
        <p:txBody>
          <a:bodyPr/>
          <a:lstStyle/>
          <a:p>
            <a:fld id="{102185D3-EC93-440F-A979-E4B6D3EB679D}" type="datetimeFigureOut">
              <a:rPr lang="es-CR" smtClean="0"/>
              <a:pPr/>
              <a:t>05/04/2018</a:t>
            </a:fld>
            <a:endParaRPr lang="es-C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44214" y="7174437"/>
            <a:ext cx="3192198" cy="412118"/>
          </a:xfrm>
          <a:prstGeom prst="rect">
            <a:avLst/>
          </a:prstGeom>
        </p:spPr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224448" y="7174437"/>
            <a:ext cx="2352146" cy="412118"/>
          </a:xfrm>
          <a:prstGeom prst="rect">
            <a:avLst/>
          </a:prstGeom>
        </p:spPr>
        <p:txBody>
          <a:bodyPr/>
          <a:lstStyle/>
          <a:p>
            <a:fld id="{F6E65CB9-FB6E-41E1-9913-0EFCE479748B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149847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032" y="308193"/>
            <a:ext cx="3316456" cy="13116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246" y="308194"/>
            <a:ext cx="5635349" cy="66064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032" y="1619804"/>
            <a:ext cx="3316456" cy="52948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04031" y="7174437"/>
            <a:ext cx="2352146" cy="412118"/>
          </a:xfrm>
          <a:prstGeom prst="rect">
            <a:avLst/>
          </a:prstGeom>
        </p:spPr>
        <p:txBody>
          <a:bodyPr/>
          <a:lstStyle/>
          <a:p>
            <a:fld id="{102185D3-EC93-440F-A979-E4B6D3EB679D}" type="datetimeFigureOut">
              <a:rPr lang="es-CR" smtClean="0"/>
              <a:pPr/>
              <a:t>05/04/2018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44214" y="7174437"/>
            <a:ext cx="3192198" cy="412118"/>
          </a:xfrm>
          <a:prstGeom prst="rect">
            <a:avLst/>
          </a:prstGeom>
        </p:spPr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224448" y="7174437"/>
            <a:ext cx="2352146" cy="412118"/>
          </a:xfrm>
          <a:prstGeom prst="rect">
            <a:avLst/>
          </a:prstGeom>
        </p:spPr>
        <p:txBody>
          <a:bodyPr/>
          <a:lstStyle/>
          <a:p>
            <a:fld id="{F6E65CB9-FB6E-41E1-9913-0EFCE479748B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424438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5874" y="5418455"/>
            <a:ext cx="6048375" cy="63967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5874" y="691641"/>
            <a:ext cx="6048375" cy="46443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5874" y="6058134"/>
            <a:ext cx="6048375" cy="9084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04031" y="7174437"/>
            <a:ext cx="2352146" cy="412118"/>
          </a:xfrm>
          <a:prstGeom prst="rect">
            <a:avLst/>
          </a:prstGeom>
        </p:spPr>
        <p:txBody>
          <a:bodyPr/>
          <a:lstStyle/>
          <a:p>
            <a:fld id="{102185D3-EC93-440F-A979-E4B6D3EB679D}" type="datetimeFigureOut">
              <a:rPr lang="es-CR" smtClean="0"/>
              <a:pPr/>
              <a:t>05/04/2018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44214" y="7174437"/>
            <a:ext cx="3192198" cy="412118"/>
          </a:xfrm>
          <a:prstGeom prst="rect">
            <a:avLst/>
          </a:prstGeom>
        </p:spPr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224448" y="7174437"/>
            <a:ext cx="2352146" cy="412118"/>
          </a:xfrm>
          <a:prstGeom prst="rect">
            <a:avLst/>
          </a:prstGeom>
        </p:spPr>
        <p:txBody>
          <a:bodyPr/>
          <a:lstStyle/>
          <a:p>
            <a:fld id="{F6E65CB9-FB6E-41E1-9913-0EFCE479748B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380014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04032" y="309985"/>
            <a:ext cx="9072563" cy="129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032" y="1806153"/>
            <a:ext cx="9072563" cy="5108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R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82" t="23142" r="16983" b="71954"/>
          <a:stretch/>
        </p:blipFill>
        <p:spPr bwMode="auto">
          <a:xfrm>
            <a:off x="-8072" y="7389784"/>
            <a:ext cx="10088697" cy="36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8744" y="6498569"/>
            <a:ext cx="1800000" cy="81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799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18" Type="http://schemas.openxmlformats.org/officeDocument/2006/relationships/image" Target="../media/image22.png"/><Relationship Id="rId3" Type="http://schemas.openxmlformats.org/officeDocument/2006/relationships/image" Target="../media/image11.png"/><Relationship Id="rId21" Type="http://schemas.openxmlformats.org/officeDocument/2006/relationships/image" Target="../media/image25.png"/><Relationship Id="rId7" Type="http://schemas.openxmlformats.org/officeDocument/2006/relationships/hyperlink" Target="http://www.fairtrade.net/sites/aboutflo/logo.html" TargetMode="External"/><Relationship Id="rId12" Type="http://schemas.openxmlformats.org/officeDocument/2006/relationships/hyperlink" Target="http://europa.eu.int/comm/agriculture/qual/es/aoig_es.htm" TargetMode="External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7.jpeg"/><Relationship Id="rId5" Type="http://schemas.openxmlformats.org/officeDocument/2006/relationships/image" Target="../media/image13.png"/><Relationship Id="rId15" Type="http://schemas.openxmlformats.org/officeDocument/2006/relationships/image" Target="../media/image19.png"/><Relationship Id="rId10" Type="http://schemas.openxmlformats.org/officeDocument/2006/relationships/hyperlink" Target="http://www.agriculture.gouv.fr/alim/sign/certi/00welcome.html" TargetMode="External"/><Relationship Id="rId19" Type="http://schemas.openxmlformats.org/officeDocument/2006/relationships/image" Target="../media/image23.jpe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hyperlink" Target="http://europa.eu.int/comm/agriculture/qual/es/stg_es.htm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5.jpeg"/><Relationship Id="rId18" Type="http://schemas.openxmlformats.org/officeDocument/2006/relationships/image" Target="../media/image37.png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40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34.jpeg"/><Relationship Id="rId17" Type="http://schemas.openxmlformats.org/officeDocument/2006/relationships/hyperlink" Target="http://www.google.com/url?sa=i&amp;rct=j&amp;q=&amp;esrc=s&amp;source=images&amp;cd=&amp;cad=rja&amp;uact=8&amp;ved=0ahUKEwisr9GY-s7QAhVF5CYKHf1bAVQQjRwIBw&amp;url=http://red-des.org/noticias/la-fundacion-etea-y-la-denominacion-de-origen-cafe-marcala-oficializan-inicio-del-proyecto-71/&amp;bvm=bv.139782543,d.eWE&amp;psig=AFQjCNFgVzwe36qZG5bNXmErzUEg9hpgoA&amp;ust=1480542877854739" TargetMode="Externa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6.jpeg"/><Relationship Id="rId20" Type="http://schemas.openxmlformats.org/officeDocument/2006/relationships/image" Target="../media/image39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jpeg"/><Relationship Id="rId11" Type="http://schemas.openxmlformats.org/officeDocument/2006/relationships/image" Target="../media/image33.png"/><Relationship Id="rId5" Type="http://schemas.openxmlformats.org/officeDocument/2006/relationships/image" Target="../media/image29.jpeg"/><Relationship Id="rId15" Type="http://schemas.openxmlformats.org/officeDocument/2006/relationships/image" Target="../media/image18.png"/><Relationship Id="rId10" Type="http://schemas.openxmlformats.org/officeDocument/2006/relationships/image" Target="../media/image32.png"/><Relationship Id="rId19" Type="http://schemas.openxmlformats.org/officeDocument/2006/relationships/image" Target="../media/image3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1.png"/><Relationship Id="rId14" Type="http://schemas.openxmlformats.org/officeDocument/2006/relationships/hyperlink" Target="http://europa.eu.int/comm/agriculture/qual/es/aoig_es.htm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ctrTitle"/>
          </p:nvPr>
        </p:nvSpPr>
        <p:spPr>
          <a:xfrm>
            <a:off x="719832" y="1563030"/>
            <a:ext cx="8568531" cy="1659223"/>
          </a:xfrm>
        </p:spPr>
        <p:txBody>
          <a:bodyPr>
            <a:noAutofit/>
          </a:bodyPr>
          <a:lstStyle/>
          <a:p>
            <a:r>
              <a:rPr lang="es-C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ENCUENTRO INTERNACIONAL</a:t>
            </a:r>
            <a:br>
              <a:rPr lang="es-C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C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R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“Ciudades Intermedias: Una respuesta a los procesos migratorios”</a:t>
            </a:r>
            <a:r>
              <a:rPr lang="es-CR" sz="2500" b="1" dirty="0"/>
              <a:t/>
            </a:r>
            <a:br>
              <a:rPr lang="es-CR" sz="2500" b="1" dirty="0"/>
            </a:br>
            <a:endParaRPr lang="es-CR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080" y="269925"/>
            <a:ext cx="2734056" cy="1231392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3665" y="269925"/>
            <a:ext cx="2736000" cy="12323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7056536" y="6423493"/>
            <a:ext cx="2969497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6" name="Rectangle 5"/>
          <p:cNvSpPr/>
          <p:nvPr/>
        </p:nvSpPr>
        <p:spPr>
          <a:xfrm>
            <a:off x="4392661" y="6525910"/>
            <a:ext cx="49681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Santa Cruz, Bolivia</a:t>
            </a:r>
            <a:endParaRPr lang="es-C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s-C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y 6 de abril, 21018</a:t>
            </a:r>
            <a:endParaRPr lang="es-C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2200" y="5250671"/>
            <a:ext cx="5317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b="1" dirty="0" smtClean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Diego Montenegro Ernst</a:t>
            </a:r>
          </a:p>
          <a:p>
            <a:pPr algn="r"/>
            <a:r>
              <a:rPr lang="es-CR" b="1" dirty="0" smtClean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 de Gestión </a:t>
            </a:r>
            <a:endParaRPr lang="es-CR" b="1" dirty="0">
              <a:solidFill>
                <a:srgbClr val="5F5F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7824" y="3348266"/>
            <a:ext cx="87358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Ciudades Intermedias y el Desarrollo de los Territorios</a:t>
            </a:r>
          </a:p>
        </p:txBody>
      </p:sp>
    </p:spTree>
    <p:extLst>
      <p:ext uri="{BB962C8B-B14F-4D97-AF65-F5344CB8AC3E}">
        <p14:creationId xmlns:p14="http://schemas.microsoft.com/office/powerpoint/2010/main" xmlns="" val="78465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504032" y="-90115"/>
            <a:ext cx="9072563" cy="129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AGROMATRIZ</a:t>
            </a:r>
            <a:endParaRPr lang="es-C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0022919"/>
              </p:ext>
            </p:extLst>
          </p:nvPr>
        </p:nvGraphicFramePr>
        <p:xfrm>
          <a:off x="71761" y="1062012"/>
          <a:ext cx="9865096" cy="55067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2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157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446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07485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AMBITOS</a:t>
                      </a:r>
                      <a:endParaRPr lang="es-C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MX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TERRITORIOS</a:t>
                      </a:r>
                      <a:endParaRPr lang="es-C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MX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CADENAS DE VALOR</a:t>
                      </a:r>
                      <a:endParaRPr lang="es-C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MX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ENTORNO</a:t>
                      </a:r>
                      <a:endParaRPr lang="es-C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MX" sz="1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OBJETIVOS ESTRATÉGICOS</a:t>
                      </a:r>
                      <a:endParaRPr lang="es-CR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26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DIMENSIONES</a:t>
                      </a:r>
                      <a:endParaRPr lang="es-CR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C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1255"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PRODUCTIVO-COMERCIAL</a:t>
                      </a:r>
                      <a:endParaRPr lang="es-C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PROPÓSITO</a:t>
                      </a:r>
                      <a:r>
                        <a:rPr lang="es-MX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</a:t>
                      </a:r>
                    </a:p>
                    <a:p>
                      <a:pPr algn="ctr"/>
                      <a:r>
                        <a:rPr lang="es-MX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Fomentar</a:t>
                      </a:r>
                      <a:r>
                        <a:rPr lang="es-MX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empresas rurales competitivas</a:t>
                      </a:r>
                      <a:endParaRPr lang="es-C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PROPÓSITO</a:t>
                      </a:r>
                      <a:r>
                        <a:rPr lang="es-MX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</a:t>
                      </a:r>
                    </a:p>
                    <a:p>
                      <a:pPr algn="ctr"/>
                      <a:r>
                        <a:rPr lang="es-MX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Integrar las cadenas y fortalecer su competitividad</a:t>
                      </a:r>
                      <a:endParaRPr lang="es-C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PROPÓSITO</a:t>
                      </a:r>
                      <a:r>
                        <a:rPr lang="es-MX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3:</a:t>
                      </a:r>
                    </a:p>
                    <a:p>
                      <a:pPr algn="ctr"/>
                      <a:r>
                        <a:rPr lang="es-MX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Promover un entorno favorable para una agricultura competitiva</a:t>
                      </a:r>
                      <a:endParaRPr lang="es-C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COMPETITIVIDAD</a:t>
                      </a:r>
                      <a:endParaRPr lang="es-CR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209"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ECOLÓGICA-AMBIENTAL</a:t>
                      </a:r>
                      <a:endParaRPr lang="es-C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PROPÓSITO</a:t>
                      </a:r>
                      <a:r>
                        <a:rPr lang="es-MX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4:</a:t>
                      </a:r>
                    </a:p>
                    <a:p>
                      <a:pPr algn="ctr"/>
                      <a:r>
                        <a:rPr lang="es-MX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Asumir la responsabilidad ambiental</a:t>
                      </a:r>
                      <a:endParaRPr lang="es-C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PROPÓSITO</a:t>
                      </a:r>
                      <a:r>
                        <a:rPr lang="es-MX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5:</a:t>
                      </a:r>
                    </a:p>
                    <a:p>
                      <a:pPr algn="ctr"/>
                      <a:r>
                        <a:rPr lang="es-MX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la Finca a la Mesa, impulsar una gestión ambiental integral</a:t>
                      </a:r>
                      <a:endParaRPr lang="es-C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PROPÓSITO</a:t>
                      </a:r>
                      <a:r>
                        <a:rPr lang="es-MX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6: </a:t>
                      </a:r>
                    </a:p>
                    <a:p>
                      <a:pPr algn="ctr"/>
                      <a:r>
                        <a:rPr lang="es-MX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Participar en plataformas ambientalmente amigables</a:t>
                      </a:r>
                      <a:endParaRPr lang="es-C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SOSTENIBILIDAD</a:t>
                      </a:r>
                      <a:endParaRPr lang="es-CR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6438"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SOCIAL-CULTURAL-HUMANO</a:t>
                      </a:r>
                      <a:endParaRPr lang="es-C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PROPÓSITO</a:t>
                      </a:r>
                      <a:r>
                        <a:rPr lang="es-MX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7:</a:t>
                      </a:r>
                    </a:p>
                    <a:p>
                      <a:pPr algn="ctr"/>
                      <a:r>
                        <a:rPr lang="es-MX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Crear capacidades y oportunidades para la calidad de vida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PROPÓSITO 8</a:t>
                      </a:r>
                      <a:r>
                        <a:rPr lang="es-MX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algn="ctr"/>
                      <a:r>
                        <a:rPr lang="es-MX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Fortalecer</a:t>
                      </a:r>
                      <a:r>
                        <a:rPr lang="es-MX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el aprendizaje y el conocimiento en las cadenas</a:t>
                      </a:r>
                      <a:endParaRPr lang="es-C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PROPÓSITO</a:t>
                      </a:r>
                      <a:r>
                        <a:rPr lang="es-MX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9:</a:t>
                      </a:r>
                    </a:p>
                    <a:p>
                      <a:pPr algn="ctr"/>
                      <a:r>
                        <a:rPr lang="es-MX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Promover políticas para la creación de capacidades y oportunidades</a:t>
                      </a:r>
                      <a:endParaRPr lang="es-C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INCLUSION</a:t>
                      </a:r>
                      <a:endParaRPr lang="es-CR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76776"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POLITICO-INSTITUCIONAL</a:t>
                      </a:r>
                      <a:endParaRPr lang="es-C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PROPÓSITO</a:t>
                      </a:r>
                      <a:r>
                        <a:rPr lang="es-MX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10:</a:t>
                      </a:r>
                    </a:p>
                    <a:p>
                      <a:pPr algn="ctr"/>
                      <a:r>
                        <a:rPr lang="es-MX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Fortalecer la participación y la acción coordinada público-privada</a:t>
                      </a:r>
                      <a:endParaRPr lang="es-C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PROPÓSITO</a:t>
                      </a:r>
                      <a:r>
                        <a:rPr lang="es-MX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11:</a:t>
                      </a:r>
                    </a:p>
                    <a:p>
                      <a:pPr algn="ctr"/>
                      <a:r>
                        <a:rPr lang="es-MX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Fortalecer</a:t>
                      </a:r>
                      <a:r>
                        <a:rPr lang="es-MX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el diálogo y el compromiso entre actores</a:t>
                      </a:r>
                      <a:endParaRPr lang="es-C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PROPÓSITO</a:t>
                      </a:r>
                      <a:r>
                        <a:rPr lang="es-MX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12:</a:t>
                      </a:r>
                    </a:p>
                    <a:p>
                      <a:pPr algn="ctr"/>
                      <a:r>
                        <a:rPr lang="es-MX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Promover políticas de Estado y cooperación Regional y Hemisférica para la agricultura y la vida rural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GOBERNABILIDAD</a:t>
                      </a:r>
                      <a:endParaRPr lang="es-CR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45462">
                <a:tc>
                  <a:txBody>
                    <a:bodyPr/>
                    <a:lstStyle/>
                    <a:p>
                      <a:r>
                        <a:rPr lang="es-C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OBJETIVOS ESTRATÉGICOS</a:t>
                      </a:r>
                      <a:endParaRPr lang="es-C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s-MX" sz="1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 Y BIENESTAR</a:t>
                      </a:r>
                    </a:p>
                    <a:p>
                      <a:pPr algn="ctr"/>
                      <a:r>
                        <a:rPr lang="es-MX" sz="1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FOTALECIMIENTO INSTITUCIONAL</a:t>
                      </a:r>
                    </a:p>
                    <a:p>
                      <a:pPr algn="ctr"/>
                      <a:endParaRPr lang="es-MX" sz="1200" b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 SOSTENIBLE DE LA AGRICULTURA</a:t>
                      </a:r>
                      <a:r>
                        <a:rPr lang="es-MX" sz="1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 LA VIDA RURAL</a:t>
                      </a:r>
                      <a:endParaRPr lang="es-CR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13072" y="0"/>
            <a:ext cx="562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endParaRPr lang="es-ES" sz="3600" b="1" cap="none" spc="0" dirty="0">
              <a:ln w="18000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79872" y="6885369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un posible instrumento para promover Ciudades Intermedias…</a:t>
            </a:r>
            <a:endParaRPr lang="es-C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186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768" y="59937"/>
            <a:ext cx="9792643" cy="1290108"/>
          </a:xfrm>
        </p:spPr>
        <p:txBody>
          <a:bodyPr>
            <a:normAutofit/>
          </a:bodyPr>
          <a:lstStyle/>
          <a:p>
            <a:r>
              <a:rPr lang="es-C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Políticas </a:t>
            </a:r>
            <a:r>
              <a:rPr lang="es-C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ublicas Regionales</a:t>
            </a:r>
            <a:br>
              <a:rPr lang="es-C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Consejo </a:t>
            </a:r>
            <a:r>
              <a:rPr lang="es-C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Agropecuario </a:t>
            </a:r>
            <a:r>
              <a:rPr lang="es-C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Centroamericano (CAC)</a:t>
            </a:r>
            <a:endParaRPr lang="es-C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18 Grupo"/>
          <p:cNvGrpSpPr/>
          <p:nvPr/>
        </p:nvGrpSpPr>
        <p:grpSpPr>
          <a:xfrm>
            <a:off x="1439912" y="1744900"/>
            <a:ext cx="6906392" cy="5364196"/>
            <a:chOff x="500275" y="926232"/>
            <a:chExt cx="6092653" cy="5005536"/>
          </a:xfrm>
        </p:grpSpPr>
        <p:grpSp>
          <p:nvGrpSpPr>
            <p:cNvPr id="20" name="19 Grupo"/>
            <p:cNvGrpSpPr/>
            <p:nvPr/>
          </p:nvGrpSpPr>
          <p:grpSpPr>
            <a:xfrm>
              <a:off x="500275" y="926232"/>
              <a:ext cx="1991063" cy="5005536"/>
              <a:chOff x="1899" y="0"/>
              <a:chExt cx="1991063" cy="5005536"/>
            </a:xfrm>
          </p:grpSpPr>
          <p:sp>
            <p:nvSpPr>
              <p:cNvPr id="36" name="35 Rectángulo redondeado"/>
              <p:cNvSpPr/>
              <p:nvPr/>
            </p:nvSpPr>
            <p:spPr>
              <a:xfrm>
                <a:off x="1899" y="0"/>
                <a:ext cx="1991063" cy="500553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37" name="36 Rectángulo"/>
              <p:cNvSpPr/>
              <p:nvPr/>
            </p:nvSpPr>
            <p:spPr>
              <a:xfrm>
                <a:off x="1899" y="2002214"/>
                <a:ext cx="1991063" cy="200221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49352" tIns="149352" rIns="149352" bIns="149352" numCol="1" spcCol="1270" anchor="t" anchorCtr="1">
                <a:noAutofit/>
              </a:bodyPr>
              <a:lstStyle/>
              <a:p>
                <a:pPr algn="ctr" defTabSz="103949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_tradnl" sz="23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PACA</a:t>
                </a:r>
                <a:endParaRPr lang="es-CR" sz="2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90927" lvl="1" indent="-190927" algn="ctr" defTabSz="791992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s-ES_tradnl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Diciembre, </a:t>
                </a:r>
                <a:r>
                  <a:rPr lang="es-ES_tradnl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2007</a:t>
                </a:r>
                <a:endParaRPr lang="es-CR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90927" lvl="1" indent="-190927" algn="ctr" defTabSz="791992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s-ES_tradnl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Competitividad y </a:t>
                </a:r>
                <a:r>
                  <a:rPr lang="es-ES_tradnl" sz="1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agronegocios</a:t>
                </a:r>
                <a:endParaRPr lang="es-ES_tradnl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90927" lvl="1" indent="-190927" algn="ctr" defTabSz="791992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s-ES_tradnl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Política sectorial</a:t>
                </a:r>
              </a:p>
            </p:txBody>
          </p:sp>
        </p:grpSp>
        <p:grpSp>
          <p:nvGrpSpPr>
            <p:cNvPr id="21" name="20 Grupo"/>
            <p:cNvGrpSpPr/>
            <p:nvPr/>
          </p:nvGrpSpPr>
          <p:grpSpPr>
            <a:xfrm>
              <a:off x="2551070" y="926232"/>
              <a:ext cx="1991063" cy="5005536"/>
              <a:chOff x="2052694" y="0"/>
              <a:chExt cx="1991063" cy="5005536"/>
            </a:xfrm>
          </p:grpSpPr>
          <p:sp>
            <p:nvSpPr>
              <p:cNvPr id="34" name="33 Rectángulo redondeado"/>
              <p:cNvSpPr/>
              <p:nvPr/>
            </p:nvSpPr>
            <p:spPr>
              <a:xfrm>
                <a:off x="2052694" y="0"/>
                <a:ext cx="1991063" cy="5005536"/>
              </a:xfrm>
              <a:prstGeom prst="roundRect">
                <a:avLst>
                  <a:gd name="adj" fmla="val 10000"/>
                </a:avLst>
              </a:prstGeom>
              <a:solidFill>
                <a:schemeClr val="accent3">
                  <a:lumMod val="5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35" name="34 Rectángulo"/>
              <p:cNvSpPr/>
              <p:nvPr/>
            </p:nvSpPr>
            <p:spPr>
              <a:xfrm>
                <a:off x="2052694" y="2002214"/>
                <a:ext cx="1991063" cy="200221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49352" tIns="149352" rIns="149352" bIns="149352" numCol="1" spcCol="1270" anchor="t" anchorCtr="1">
                <a:noAutofit/>
              </a:bodyPr>
              <a:lstStyle/>
              <a:p>
                <a:pPr algn="ctr" defTabSz="103949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_tradnl" sz="23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ERAS</a:t>
                </a:r>
                <a:endParaRPr lang="es-CR" sz="2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90927" lvl="1" indent="-190927" algn="ctr" defTabSz="791992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s-ES_tradnl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Mayo, 2008</a:t>
                </a:r>
                <a:endParaRPr lang="es-CR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90927" lvl="1" indent="-190927" algn="ctr" defTabSz="791992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s-ES_tradnl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Gestión agroambiental</a:t>
                </a:r>
                <a:endParaRPr lang="es-CR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90927" lvl="1" indent="-190927" algn="ctr" defTabSz="791992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s-ES_tradnl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Estrategia intersectorial </a:t>
                </a:r>
                <a:endParaRPr lang="es-CR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2" name="21 Grupo"/>
            <p:cNvGrpSpPr/>
            <p:nvPr/>
          </p:nvGrpSpPr>
          <p:grpSpPr>
            <a:xfrm>
              <a:off x="4601865" y="926232"/>
              <a:ext cx="1991063" cy="5005536"/>
              <a:chOff x="4103489" y="0"/>
              <a:chExt cx="1991063" cy="5005536"/>
            </a:xfrm>
          </p:grpSpPr>
          <p:sp>
            <p:nvSpPr>
              <p:cNvPr id="32" name="31 Rectángulo redondeado"/>
              <p:cNvSpPr/>
              <p:nvPr/>
            </p:nvSpPr>
            <p:spPr>
              <a:xfrm>
                <a:off x="4103489" y="0"/>
                <a:ext cx="1991063" cy="5005536"/>
              </a:xfrm>
              <a:prstGeom prst="roundRect">
                <a:avLst>
                  <a:gd name="adj" fmla="val 10000"/>
                </a:avLst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33" name="32 Rectángulo"/>
              <p:cNvSpPr/>
              <p:nvPr/>
            </p:nvSpPr>
            <p:spPr>
              <a:xfrm>
                <a:off x="4103489" y="2002214"/>
                <a:ext cx="1991063" cy="200221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49352" tIns="149352" rIns="149352" bIns="149352" numCol="1" spcCol="1270" anchor="t" anchorCtr="1">
                <a:noAutofit/>
              </a:bodyPr>
              <a:lstStyle/>
              <a:p>
                <a:pPr algn="ctr" defTabSz="103949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_tradnl" sz="23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ECADERT</a:t>
                </a:r>
                <a:endParaRPr lang="es-CR" sz="2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90927" lvl="1" indent="-190927" algn="ctr" defTabSz="791992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s-ES_tradnl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Junio, 2010</a:t>
                </a:r>
                <a:endParaRPr lang="es-CR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90927" lvl="1" indent="-190927" algn="ctr" defTabSz="791992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s-ES_tradnl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Enfoque territorial</a:t>
                </a:r>
                <a:endParaRPr lang="es-CR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90927" lvl="1" indent="-190927" algn="ctr" defTabSz="791992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s-ES_tradnl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Estrategia Multisectorial</a:t>
                </a:r>
                <a:endParaRPr lang="es-CR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23 Flecha izquierda y derecha"/>
            <p:cNvSpPr/>
            <p:nvPr/>
          </p:nvSpPr>
          <p:spPr>
            <a:xfrm>
              <a:off x="824266" y="4930661"/>
              <a:ext cx="5562878" cy="750831"/>
            </a:xfrm>
            <a:prstGeom prst="left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grpSp>
          <p:nvGrpSpPr>
            <p:cNvPr id="25" name="24 Grupo"/>
            <p:cNvGrpSpPr/>
            <p:nvPr/>
          </p:nvGrpSpPr>
          <p:grpSpPr>
            <a:xfrm>
              <a:off x="683568" y="1268760"/>
              <a:ext cx="5768433" cy="1666843"/>
              <a:chOff x="662385" y="2595578"/>
              <a:chExt cx="5768433" cy="1666843"/>
            </a:xfrm>
          </p:grpSpPr>
          <p:sp>
            <p:nvSpPr>
              <p:cNvPr id="26" name="25 Elipse"/>
              <p:cNvSpPr/>
              <p:nvPr/>
            </p:nvSpPr>
            <p:spPr>
              <a:xfrm>
                <a:off x="662385" y="2595578"/>
                <a:ext cx="1666843" cy="1666843"/>
              </a:xfrm>
              <a:prstGeom prst="ellipse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26 Elipse"/>
              <p:cNvSpPr/>
              <p:nvPr/>
            </p:nvSpPr>
            <p:spPr>
              <a:xfrm>
                <a:off x="2713180" y="2595578"/>
                <a:ext cx="1666843" cy="1666843"/>
              </a:xfrm>
              <a:prstGeom prst="ellipse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27 Elipse"/>
              <p:cNvSpPr/>
              <p:nvPr/>
            </p:nvSpPr>
            <p:spPr>
              <a:xfrm>
                <a:off x="4763975" y="2595578"/>
                <a:ext cx="1666843" cy="1666843"/>
              </a:xfrm>
              <a:prstGeom prst="ellipse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</p:grpSp>
      <p:sp>
        <p:nvSpPr>
          <p:cNvPr id="18" name="17 Rectángulo"/>
          <p:cNvSpPr/>
          <p:nvPr/>
        </p:nvSpPr>
        <p:spPr>
          <a:xfrm>
            <a:off x="0" y="0"/>
            <a:ext cx="5758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endParaRPr lang="es-ES" sz="3600" b="1" cap="none" spc="0" dirty="0">
              <a:ln w="18000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796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9" name="Freeform 3"/>
          <p:cNvSpPr>
            <a:spLocks/>
          </p:cNvSpPr>
          <p:nvPr/>
        </p:nvSpPr>
        <p:spPr bwMode="auto">
          <a:xfrm>
            <a:off x="1727944" y="1187975"/>
            <a:ext cx="6462565" cy="487374"/>
          </a:xfrm>
          <a:custGeom>
            <a:avLst/>
            <a:gdLst>
              <a:gd name="T0" fmla="*/ 0 w 2700"/>
              <a:gd name="T1" fmla="*/ 2147483647 h 271"/>
              <a:gd name="T2" fmla="*/ 2147483647 w 2700"/>
              <a:gd name="T3" fmla="*/ 2147483647 h 271"/>
              <a:gd name="T4" fmla="*/ 2147483647 w 2700"/>
              <a:gd name="T5" fmla="*/ 2147483647 h 271"/>
              <a:gd name="T6" fmla="*/ 2147483647 w 2700"/>
              <a:gd name="T7" fmla="*/ 2147483647 h 271"/>
              <a:gd name="T8" fmla="*/ 2147483647 w 2700"/>
              <a:gd name="T9" fmla="*/ 2147483647 h 271"/>
              <a:gd name="T10" fmla="*/ 2147483647 w 2700"/>
              <a:gd name="T11" fmla="*/ 2147483647 h 271"/>
              <a:gd name="T12" fmla="*/ 2147483647 w 2700"/>
              <a:gd name="T13" fmla="*/ 2147483647 h 271"/>
              <a:gd name="T14" fmla="*/ 2147483647 w 2700"/>
              <a:gd name="T15" fmla="*/ 0 h 271"/>
              <a:gd name="T16" fmla="*/ 2147483647 w 2700"/>
              <a:gd name="T17" fmla="*/ 2147483647 h 271"/>
              <a:gd name="T18" fmla="*/ 2147483647 w 2700"/>
              <a:gd name="T19" fmla="*/ 2147483647 h 271"/>
              <a:gd name="T20" fmla="*/ 2147483647 w 2700"/>
              <a:gd name="T21" fmla="*/ 2147483647 h 271"/>
              <a:gd name="T22" fmla="*/ 2147483647 w 2700"/>
              <a:gd name="T23" fmla="*/ 2147483647 h 271"/>
              <a:gd name="T24" fmla="*/ 2147483647 w 2700"/>
              <a:gd name="T25" fmla="*/ 2147483647 h 271"/>
              <a:gd name="T26" fmla="*/ 2147483647 w 2700"/>
              <a:gd name="T27" fmla="*/ 2147483647 h 271"/>
              <a:gd name="T28" fmla="*/ 2147483647 w 2700"/>
              <a:gd name="T29" fmla="*/ 2147483647 h 271"/>
              <a:gd name="T30" fmla="*/ 2147483647 w 2700"/>
              <a:gd name="T31" fmla="*/ 2147483647 h 271"/>
              <a:gd name="T32" fmla="*/ 2147483647 w 2700"/>
              <a:gd name="T33" fmla="*/ 2147483647 h 271"/>
              <a:gd name="T34" fmla="*/ 2147483647 w 2700"/>
              <a:gd name="T35" fmla="*/ 2147483647 h 27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700"/>
              <a:gd name="T55" fmla="*/ 0 h 271"/>
              <a:gd name="T56" fmla="*/ 2700 w 2700"/>
              <a:gd name="T57" fmla="*/ 271 h 27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700" h="271">
                <a:moveTo>
                  <a:pt x="0" y="180"/>
                </a:moveTo>
                <a:cubicBezTo>
                  <a:pt x="228" y="191"/>
                  <a:pt x="451" y="207"/>
                  <a:pt x="672" y="144"/>
                </a:cubicBezTo>
                <a:cubicBezTo>
                  <a:pt x="717" y="114"/>
                  <a:pt x="718" y="89"/>
                  <a:pt x="768" y="72"/>
                </a:cubicBezTo>
                <a:cubicBezTo>
                  <a:pt x="811" y="7"/>
                  <a:pt x="810" y="8"/>
                  <a:pt x="888" y="24"/>
                </a:cubicBezTo>
                <a:cubicBezTo>
                  <a:pt x="939" y="58"/>
                  <a:pt x="972" y="100"/>
                  <a:pt x="1032" y="120"/>
                </a:cubicBezTo>
                <a:cubicBezTo>
                  <a:pt x="1064" y="116"/>
                  <a:pt x="1096" y="115"/>
                  <a:pt x="1128" y="108"/>
                </a:cubicBezTo>
                <a:cubicBezTo>
                  <a:pt x="1153" y="103"/>
                  <a:pt x="1200" y="84"/>
                  <a:pt x="1200" y="84"/>
                </a:cubicBezTo>
                <a:cubicBezTo>
                  <a:pt x="1242" y="53"/>
                  <a:pt x="1271" y="16"/>
                  <a:pt x="1320" y="0"/>
                </a:cubicBezTo>
                <a:cubicBezTo>
                  <a:pt x="1400" y="64"/>
                  <a:pt x="1475" y="123"/>
                  <a:pt x="1560" y="180"/>
                </a:cubicBezTo>
                <a:cubicBezTo>
                  <a:pt x="1577" y="191"/>
                  <a:pt x="1590" y="208"/>
                  <a:pt x="1608" y="216"/>
                </a:cubicBezTo>
                <a:cubicBezTo>
                  <a:pt x="1638" y="229"/>
                  <a:pt x="1704" y="240"/>
                  <a:pt x="1704" y="240"/>
                </a:cubicBezTo>
                <a:cubicBezTo>
                  <a:pt x="1814" y="235"/>
                  <a:pt x="1940" y="271"/>
                  <a:pt x="2016" y="180"/>
                </a:cubicBezTo>
                <a:cubicBezTo>
                  <a:pt x="2025" y="169"/>
                  <a:pt x="2029" y="153"/>
                  <a:pt x="2040" y="144"/>
                </a:cubicBezTo>
                <a:cubicBezTo>
                  <a:pt x="2050" y="136"/>
                  <a:pt x="2065" y="138"/>
                  <a:pt x="2076" y="132"/>
                </a:cubicBezTo>
                <a:cubicBezTo>
                  <a:pt x="2101" y="118"/>
                  <a:pt x="2124" y="100"/>
                  <a:pt x="2148" y="84"/>
                </a:cubicBezTo>
                <a:cubicBezTo>
                  <a:pt x="2169" y="70"/>
                  <a:pt x="2220" y="60"/>
                  <a:pt x="2220" y="60"/>
                </a:cubicBezTo>
                <a:cubicBezTo>
                  <a:pt x="2340" y="71"/>
                  <a:pt x="2364" y="81"/>
                  <a:pt x="2484" y="60"/>
                </a:cubicBezTo>
                <a:cubicBezTo>
                  <a:pt x="2582" y="43"/>
                  <a:pt x="2585" y="24"/>
                  <a:pt x="2700" y="24"/>
                </a:cubicBezTo>
              </a:path>
            </a:pathLst>
          </a:custGeom>
          <a:noFill/>
          <a:ln w="28575">
            <a:solidFill>
              <a:srgbClr val="FFC000"/>
            </a:solidFill>
            <a:round/>
            <a:headEnd/>
            <a:tailEnd type="triangle" w="med" len="med"/>
          </a:ln>
        </p:spPr>
        <p:txBody>
          <a:bodyPr lIns="101828" tIns="50914" rIns="101828" bIns="50914"/>
          <a:lstStyle/>
          <a:p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4421" name="Text Box 5"/>
          <p:cNvSpPr txBox="1">
            <a:spLocks noChangeArrowheads="1"/>
          </p:cNvSpPr>
          <p:nvPr/>
        </p:nvSpPr>
        <p:spPr bwMode="auto">
          <a:xfrm>
            <a:off x="3134445" y="775858"/>
            <a:ext cx="1270579" cy="47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28" tIns="50914" rIns="101828" bIns="509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Origen geográfico</a:t>
            </a:r>
          </a:p>
        </p:txBody>
      </p:sp>
      <p:sp>
        <p:nvSpPr>
          <p:cNvPr id="444422" name="Text Box 6"/>
          <p:cNvSpPr txBox="1">
            <a:spLocks noChangeArrowheads="1"/>
          </p:cNvSpPr>
          <p:nvPr/>
        </p:nvSpPr>
        <p:spPr bwMode="auto">
          <a:xfrm>
            <a:off x="1468342" y="1091218"/>
            <a:ext cx="1429838" cy="2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28" tIns="50914" rIns="101828" bIns="509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Ambiente</a:t>
            </a:r>
          </a:p>
        </p:txBody>
      </p:sp>
      <p:sp>
        <p:nvSpPr>
          <p:cNvPr id="444423" name="Text Box 7"/>
          <p:cNvSpPr txBox="1">
            <a:spLocks noChangeArrowheads="1"/>
          </p:cNvSpPr>
          <p:nvPr/>
        </p:nvSpPr>
        <p:spPr bwMode="auto">
          <a:xfrm>
            <a:off x="3965340" y="1431663"/>
            <a:ext cx="1412743" cy="65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28" tIns="50914" rIns="101828" bIns="509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Calidad sensorial superior, Marcas Colectivas</a:t>
            </a:r>
            <a:endParaRPr lang="es-E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4424" name="Text Box 8"/>
          <p:cNvSpPr txBox="1">
            <a:spLocks noChangeArrowheads="1"/>
          </p:cNvSpPr>
          <p:nvPr/>
        </p:nvSpPr>
        <p:spPr bwMode="auto">
          <a:xfrm>
            <a:off x="4903805" y="619969"/>
            <a:ext cx="1587349" cy="65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28" tIns="50914" rIns="101828" bIns="509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Método tradicional  </a:t>
            </a:r>
            <a:r>
              <a:rPr lang="es-E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(Materia Prima</a:t>
            </a:r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composición</a:t>
            </a:r>
            <a:r>
              <a:rPr lang="es-E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44425" name="Text Box 9"/>
          <p:cNvSpPr txBox="1">
            <a:spLocks noChangeArrowheads="1"/>
          </p:cNvSpPr>
          <p:nvPr/>
        </p:nvSpPr>
        <p:spPr bwMode="auto">
          <a:xfrm>
            <a:off x="5931724" y="1885422"/>
            <a:ext cx="1268828" cy="47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28" tIns="50914" rIns="101828" bIns="509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Método artesanal</a:t>
            </a:r>
          </a:p>
        </p:txBody>
      </p:sp>
      <p:sp>
        <p:nvSpPr>
          <p:cNvPr id="444426" name="Line 10"/>
          <p:cNvSpPr>
            <a:spLocks noChangeShapeType="1"/>
          </p:cNvSpPr>
          <p:nvPr/>
        </p:nvSpPr>
        <p:spPr bwMode="auto">
          <a:xfrm>
            <a:off x="2103630" y="1351030"/>
            <a:ext cx="0" cy="1462123"/>
          </a:xfrm>
          <a:prstGeom prst="line">
            <a:avLst/>
          </a:prstGeom>
          <a:noFill/>
          <a:ln w="12700" cap="rnd">
            <a:solidFill>
              <a:schemeClr val="accent1"/>
            </a:solidFill>
            <a:prstDash val="sysDot"/>
            <a:round/>
            <a:headEnd/>
            <a:tailEnd type="triangle" w="med" len="med"/>
          </a:ln>
        </p:spPr>
        <p:txBody>
          <a:bodyPr wrap="none" lIns="101828" tIns="50914" rIns="101828" bIns="50914" anchor="ctr"/>
          <a:lstStyle/>
          <a:p>
            <a:endParaRPr lang="es-E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4427" name="Text Box 11"/>
          <p:cNvSpPr txBox="1">
            <a:spLocks noChangeArrowheads="1"/>
          </p:cNvSpPr>
          <p:nvPr/>
        </p:nvSpPr>
        <p:spPr bwMode="auto">
          <a:xfrm>
            <a:off x="-40252" y="6213855"/>
            <a:ext cx="2462403" cy="39277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101828" tIns="50914" rIns="101828" bIns="50914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s-E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UE: Orgánico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s-E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(ambiente </a:t>
            </a:r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método)</a:t>
            </a:r>
          </a:p>
        </p:txBody>
      </p:sp>
      <p:sp>
        <p:nvSpPr>
          <p:cNvPr id="444428" name="Line 12"/>
          <p:cNvSpPr>
            <a:spLocks noChangeShapeType="1"/>
          </p:cNvSpPr>
          <p:nvPr/>
        </p:nvSpPr>
        <p:spPr bwMode="auto">
          <a:xfrm flipH="1">
            <a:off x="3690980" y="1351030"/>
            <a:ext cx="1750" cy="1462123"/>
          </a:xfrm>
          <a:prstGeom prst="line">
            <a:avLst/>
          </a:prstGeom>
          <a:noFill/>
          <a:ln w="12700" cap="rnd">
            <a:solidFill>
              <a:schemeClr val="accent1"/>
            </a:solidFill>
            <a:prstDash val="sysDot"/>
            <a:round/>
            <a:headEnd/>
            <a:tailEnd type="triangle" w="med" len="med"/>
          </a:ln>
        </p:spPr>
        <p:txBody>
          <a:bodyPr wrap="none" lIns="101828" tIns="50914" rIns="101828" bIns="50914" anchor="ctr"/>
          <a:lstStyle/>
          <a:p>
            <a:endParaRPr lang="es-E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4429" name="Text Box 13"/>
          <p:cNvSpPr txBox="1">
            <a:spLocks noChangeArrowheads="1"/>
          </p:cNvSpPr>
          <p:nvPr/>
        </p:nvSpPr>
        <p:spPr bwMode="auto">
          <a:xfrm>
            <a:off x="2896430" y="3709062"/>
            <a:ext cx="1744858" cy="65682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101828" tIns="50914" rIns="101828" bIns="509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</a:t>
            </a:r>
            <a:r>
              <a:rPr lang="es-E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Origen  </a:t>
            </a:r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(origen + tradición + características)</a:t>
            </a:r>
          </a:p>
        </p:txBody>
      </p:sp>
      <p:sp>
        <p:nvSpPr>
          <p:cNvPr id="444430" name="Line 14"/>
          <p:cNvSpPr>
            <a:spLocks noChangeShapeType="1"/>
          </p:cNvSpPr>
          <p:nvPr/>
        </p:nvSpPr>
        <p:spPr bwMode="auto">
          <a:xfrm flipH="1">
            <a:off x="4643039" y="2096426"/>
            <a:ext cx="1750" cy="2180642"/>
          </a:xfrm>
          <a:prstGeom prst="line">
            <a:avLst/>
          </a:prstGeom>
          <a:noFill/>
          <a:ln w="12700" cap="rnd">
            <a:solidFill>
              <a:schemeClr val="accent1"/>
            </a:solidFill>
            <a:prstDash val="sysDot"/>
            <a:round/>
            <a:headEnd/>
            <a:tailEnd type="triangle" w="med" len="med"/>
          </a:ln>
        </p:spPr>
        <p:txBody>
          <a:bodyPr wrap="none" lIns="101828" tIns="50914" rIns="101828" bIns="50914" anchor="ctr"/>
          <a:lstStyle/>
          <a:p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4432" name="Line 16"/>
          <p:cNvSpPr>
            <a:spLocks noChangeShapeType="1"/>
          </p:cNvSpPr>
          <p:nvPr/>
        </p:nvSpPr>
        <p:spPr bwMode="auto">
          <a:xfrm flipH="1">
            <a:off x="5437588" y="1107343"/>
            <a:ext cx="0" cy="1555297"/>
          </a:xfrm>
          <a:prstGeom prst="line">
            <a:avLst/>
          </a:prstGeom>
          <a:noFill/>
          <a:ln w="12700" cap="rnd">
            <a:solidFill>
              <a:schemeClr val="accent1"/>
            </a:solidFill>
            <a:prstDash val="sysDot"/>
            <a:round/>
            <a:headEnd/>
            <a:tailEnd type="triangle" w="med" len="med"/>
          </a:ln>
        </p:spPr>
        <p:txBody>
          <a:bodyPr wrap="none" lIns="101828" tIns="50914" rIns="101828" bIns="50914" anchor="ctr"/>
          <a:lstStyle/>
          <a:p>
            <a:endParaRPr lang="es-E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4433" name="Text Box 17"/>
          <p:cNvSpPr txBox="1">
            <a:spLocks noChangeArrowheads="1"/>
          </p:cNvSpPr>
          <p:nvPr/>
        </p:nvSpPr>
        <p:spPr bwMode="auto">
          <a:xfrm>
            <a:off x="3753984" y="7122474"/>
            <a:ext cx="2294440" cy="2874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 lIns="101828" tIns="50914" rIns="101828" bIns="509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Sello Rojo (calidad superior)</a:t>
            </a:r>
          </a:p>
        </p:txBody>
      </p:sp>
      <p:sp>
        <p:nvSpPr>
          <p:cNvPr id="444434" name="Text Box 18"/>
          <p:cNvSpPr txBox="1">
            <a:spLocks noChangeArrowheads="1"/>
          </p:cNvSpPr>
          <p:nvPr/>
        </p:nvSpPr>
        <p:spPr bwMode="auto">
          <a:xfrm>
            <a:off x="5754357" y="5467819"/>
            <a:ext cx="1508594" cy="121081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101828" tIns="50914" rIns="101828" bIns="509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Artesanía agroalimentaria (Manual+fliar+no químico) (Asociación y Dpto Agricultura) </a:t>
            </a:r>
          </a:p>
        </p:txBody>
      </p:sp>
      <p:sp>
        <p:nvSpPr>
          <p:cNvPr id="444435" name="Line 19"/>
          <p:cNvSpPr>
            <a:spLocks noChangeShapeType="1"/>
          </p:cNvSpPr>
          <p:nvPr/>
        </p:nvSpPr>
        <p:spPr bwMode="auto">
          <a:xfrm>
            <a:off x="6548906" y="2082092"/>
            <a:ext cx="3573" cy="2292289"/>
          </a:xfrm>
          <a:prstGeom prst="line">
            <a:avLst/>
          </a:prstGeom>
          <a:noFill/>
          <a:ln w="12700" cap="rnd">
            <a:solidFill>
              <a:schemeClr val="accent1"/>
            </a:solidFill>
            <a:prstDash val="sysDot"/>
            <a:round/>
            <a:headEnd/>
            <a:tailEnd type="triangle" w="med" len="med"/>
          </a:ln>
        </p:spPr>
        <p:txBody>
          <a:bodyPr wrap="none" lIns="101828" tIns="50914" rIns="101828" bIns="50914" anchor="ctr"/>
          <a:lstStyle/>
          <a:p>
            <a:endParaRPr lang="es-E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4436" name="Text Box 20"/>
          <p:cNvSpPr txBox="1">
            <a:spLocks noChangeArrowheads="1"/>
          </p:cNvSpPr>
          <p:nvPr/>
        </p:nvSpPr>
        <p:spPr bwMode="auto">
          <a:xfrm>
            <a:off x="2283892" y="1675350"/>
            <a:ext cx="1190074" cy="47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28" tIns="50914" rIns="101828" bIns="509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Leyes sociales y laborales</a:t>
            </a:r>
          </a:p>
        </p:txBody>
      </p:sp>
      <p:sp>
        <p:nvSpPr>
          <p:cNvPr id="444437" name="Line 21"/>
          <p:cNvSpPr>
            <a:spLocks noChangeShapeType="1"/>
          </p:cNvSpPr>
          <p:nvPr/>
        </p:nvSpPr>
        <p:spPr bwMode="auto">
          <a:xfrm flipH="1">
            <a:off x="2817675" y="2082092"/>
            <a:ext cx="0" cy="3413412"/>
          </a:xfrm>
          <a:prstGeom prst="line">
            <a:avLst/>
          </a:prstGeom>
          <a:noFill/>
          <a:ln w="12700" cap="rnd">
            <a:solidFill>
              <a:schemeClr val="accent1"/>
            </a:solidFill>
            <a:prstDash val="sysDot"/>
            <a:round/>
            <a:headEnd/>
            <a:tailEnd type="triangle" w="med" len="med"/>
          </a:ln>
        </p:spPr>
        <p:txBody>
          <a:bodyPr wrap="none" lIns="101828" tIns="50914" rIns="101828" bIns="50914" anchor="ctr"/>
          <a:lstStyle/>
          <a:p>
            <a:endParaRPr lang="es-E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4438" name="Text Box 22"/>
          <p:cNvSpPr txBox="1">
            <a:spLocks noChangeArrowheads="1"/>
          </p:cNvSpPr>
          <p:nvPr/>
        </p:nvSpPr>
        <p:spPr bwMode="auto">
          <a:xfrm>
            <a:off x="1727944" y="6676311"/>
            <a:ext cx="2088232" cy="47215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 lIns="101828" tIns="50914" rIns="101828" bIns="509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Comercio Justo (Ambiente </a:t>
            </a:r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s-E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Leyes </a:t>
            </a:r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Laborales)</a:t>
            </a:r>
          </a:p>
        </p:txBody>
      </p:sp>
      <p:sp>
        <p:nvSpPr>
          <p:cNvPr id="444439" name="Oval 23"/>
          <p:cNvSpPr>
            <a:spLocks noChangeArrowheads="1"/>
          </p:cNvSpPr>
          <p:nvPr/>
        </p:nvSpPr>
        <p:spPr bwMode="auto">
          <a:xfrm>
            <a:off x="215776" y="845989"/>
            <a:ext cx="1454340" cy="992667"/>
          </a:xfrm>
          <a:prstGeom prst="ellipse">
            <a:avLst/>
          </a:prstGeom>
          <a:solidFill>
            <a:srgbClr val="FF9900">
              <a:alpha val="65881"/>
            </a:srgbClr>
          </a:solidFill>
          <a:ln w="3175" algn="ctr">
            <a:solidFill>
              <a:srgbClr val="E6E60C"/>
            </a:solidFill>
            <a:round/>
            <a:headEnd/>
            <a:tailEnd/>
          </a:ln>
        </p:spPr>
        <p:txBody>
          <a:bodyPr lIns="20045" tIns="50914" rIns="20045" bIns="50914" anchor="ctr"/>
          <a:lstStyle/>
          <a:p>
            <a:pPr algn="ctr"/>
            <a:endParaRPr lang="es-ES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4440" name="Text Box 24"/>
          <p:cNvSpPr txBox="1">
            <a:spLocks noChangeArrowheads="1"/>
          </p:cNvSpPr>
          <p:nvPr/>
        </p:nvSpPr>
        <p:spPr bwMode="auto">
          <a:xfrm>
            <a:off x="215777" y="1125512"/>
            <a:ext cx="1508594" cy="45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0045" tIns="12027" rIns="20045" bIns="1202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Atributos de valor diferenciadores</a:t>
            </a:r>
          </a:p>
        </p:txBody>
      </p:sp>
      <p:sp>
        <p:nvSpPr>
          <p:cNvPr id="444441" name="Oval 25"/>
          <p:cNvSpPr>
            <a:spLocks noChangeArrowheads="1"/>
          </p:cNvSpPr>
          <p:nvPr/>
        </p:nvSpPr>
        <p:spPr bwMode="auto">
          <a:xfrm>
            <a:off x="8216761" y="619969"/>
            <a:ext cx="1548845" cy="1073299"/>
          </a:xfrm>
          <a:prstGeom prst="ellipse">
            <a:avLst/>
          </a:prstGeom>
          <a:solidFill>
            <a:srgbClr val="FF9900">
              <a:alpha val="65881"/>
            </a:srgbClr>
          </a:solidFill>
          <a:ln w="3175" algn="ctr">
            <a:solidFill>
              <a:srgbClr val="E6E60C"/>
            </a:solidFill>
            <a:round/>
            <a:headEnd/>
            <a:tailEnd/>
          </a:ln>
        </p:spPr>
        <p:txBody>
          <a:bodyPr lIns="20045" tIns="50914" rIns="20045" bIns="50914" anchor="ctr"/>
          <a:lstStyle/>
          <a:p>
            <a:pPr algn="ctr"/>
            <a:endParaRPr lang="es-ES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4442" name="Text Box 26"/>
          <p:cNvSpPr txBox="1">
            <a:spLocks noChangeArrowheads="1"/>
          </p:cNvSpPr>
          <p:nvPr/>
        </p:nvSpPr>
        <p:spPr bwMode="auto">
          <a:xfrm>
            <a:off x="8424688" y="892765"/>
            <a:ext cx="1222787" cy="5167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20045" tIns="12027" rIns="20045" bIns="1202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Satisfacción  consumidor</a:t>
            </a:r>
          </a:p>
        </p:txBody>
      </p:sp>
      <p:pic>
        <p:nvPicPr>
          <p:cNvPr id="444444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7583" y="2813153"/>
            <a:ext cx="792800" cy="81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4445" name="Picture 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651" y="3709062"/>
            <a:ext cx="984367" cy="95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3" name="Rectangle 30"/>
          <p:cNvSpPr>
            <a:spLocks noChangeArrowheads="1"/>
          </p:cNvSpPr>
          <p:nvPr/>
        </p:nvSpPr>
        <p:spPr bwMode="auto">
          <a:xfrm>
            <a:off x="0" y="3547399"/>
            <a:ext cx="205709" cy="2874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101828" tIns="50914" rIns="101828" bIns="50914" anchor="ctr">
            <a:spAutoFit/>
          </a:bodyPr>
          <a:lstStyle/>
          <a:p>
            <a:endParaRPr lang="es-ES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4447" name="Picture 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5315" y="3707270"/>
            <a:ext cx="1117336" cy="102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4448" name="Picture 3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69" y="2615339"/>
            <a:ext cx="924864" cy="102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0" name="Rectangle 33"/>
          <p:cNvSpPr>
            <a:spLocks noChangeArrowheads="1"/>
          </p:cNvSpPr>
          <p:nvPr/>
        </p:nvSpPr>
        <p:spPr bwMode="auto">
          <a:xfrm>
            <a:off x="514532" y="3144241"/>
            <a:ext cx="282589" cy="2874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101828" tIns="50914" rIns="101828" bIns="50914" anchor="ctr">
            <a:spAutoFit/>
          </a:bodyPr>
          <a:lstStyle/>
          <a:p>
            <a:r>
              <a:rPr lang="es-E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444450" name="Picture 34" descr="Certification Mark">
            <a:hlinkClick r:id="rId7"/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2341646" y="5391579"/>
            <a:ext cx="934558" cy="1220227"/>
          </a:xfrm>
        </p:spPr>
      </p:pic>
      <p:pic>
        <p:nvPicPr>
          <p:cNvPr id="444451" name="Picture 35" descr="logo_lr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3928995" y="5986461"/>
            <a:ext cx="1476878" cy="1134221"/>
          </a:xfrm>
          <a:noFill/>
        </p:spPr>
      </p:pic>
      <p:sp>
        <p:nvSpPr>
          <p:cNvPr id="444453" name="Text Box 37"/>
          <p:cNvSpPr txBox="1">
            <a:spLocks noChangeArrowheads="1"/>
          </p:cNvSpPr>
          <p:nvPr/>
        </p:nvSpPr>
        <p:spPr bwMode="auto">
          <a:xfrm>
            <a:off x="7043853" y="1693268"/>
            <a:ext cx="1380835" cy="6706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20045" tIns="12027" rIns="20045" bIns="1202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Conformidad</a:t>
            </a:r>
          </a:p>
          <a:p>
            <a:pPr algn="ctr">
              <a:spcBef>
                <a:spcPct val="50000"/>
              </a:spcBef>
            </a:pPr>
            <a:r>
              <a:rPr lang="es-E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Caract</a:t>
            </a:r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Específicas)</a:t>
            </a:r>
          </a:p>
        </p:txBody>
      </p:sp>
      <p:pic>
        <p:nvPicPr>
          <p:cNvPr id="444454" name="Picture 38" descr="Label Atout Qualité">
            <a:hlinkClick r:id="rId10"/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1" cstate="print"/>
          <a:srcRect/>
          <a:stretch>
            <a:fillRect/>
          </a:stretch>
        </p:blipFill>
        <p:spPr>
          <a:xfrm>
            <a:off x="7346957" y="3042289"/>
            <a:ext cx="843552" cy="1365365"/>
          </a:xfrm>
        </p:spPr>
      </p:pic>
      <p:pic>
        <p:nvPicPr>
          <p:cNvPr id="444455" name="Picture 39" descr="Denominación de Origen Protegida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47182" y="2386699"/>
            <a:ext cx="1219827" cy="124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4456" name="Picture 40" descr="Especialidad Tradicional Garantizad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4752349" y="2945388"/>
            <a:ext cx="1465443" cy="122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4457" name="Picture 41" descr="logoa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54114" y="4410647"/>
            <a:ext cx="1331832" cy="10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4459" name="Text Box 43"/>
          <p:cNvSpPr txBox="1">
            <a:spLocks noChangeArrowheads="1"/>
          </p:cNvSpPr>
          <p:nvPr/>
        </p:nvSpPr>
        <p:spPr bwMode="auto">
          <a:xfrm>
            <a:off x="7024936" y="4520755"/>
            <a:ext cx="1508594" cy="29385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101828" tIns="50914" rIns="101828" bIns="509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Cert . específicas</a:t>
            </a:r>
          </a:p>
        </p:txBody>
      </p:sp>
      <p:sp>
        <p:nvSpPr>
          <p:cNvPr id="444460" name="Text Box 44"/>
          <p:cNvSpPr txBox="1">
            <a:spLocks noChangeArrowheads="1"/>
          </p:cNvSpPr>
          <p:nvPr/>
        </p:nvSpPr>
        <p:spPr bwMode="auto">
          <a:xfrm>
            <a:off x="7048475" y="6741101"/>
            <a:ext cx="1508594" cy="47215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101828" tIns="50914" rIns="101828" bIns="509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Fruta fresca (B.P.A.)</a:t>
            </a:r>
          </a:p>
        </p:txBody>
      </p:sp>
      <p:pic>
        <p:nvPicPr>
          <p:cNvPr id="444461" name="Picture 45" descr="left_chile_r1_c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407880" y="5497750"/>
            <a:ext cx="862804" cy="117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4462" name="Line 46"/>
          <p:cNvSpPr>
            <a:spLocks noChangeShapeType="1"/>
          </p:cNvSpPr>
          <p:nvPr/>
        </p:nvSpPr>
        <p:spPr bwMode="auto">
          <a:xfrm>
            <a:off x="7717978" y="2162724"/>
            <a:ext cx="1751" cy="974749"/>
          </a:xfrm>
          <a:prstGeom prst="line">
            <a:avLst/>
          </a:prstGeom>
          <a:noFill/>
          <a:ln w="12700" cap="rnd">
            <a:solidFill>
              <a:schemeClr val="accent1"/>
            </a:solidFill>
            <a:prstDash val="sysDot"/>
            <a:round/>
            <a:headEnd/>
            <a:tailEnd type="triangle" w="med" len="med"/>
          </a:ln>
        </p:spPr>
        <p:txBody>
          <a:bodyPr wrap="none" lIns="101828" tIns="50914" rIns="101828" bIns="50914" anchor="ctr"/>
          <a:lstStyle/>
          <a:p>
            <a:endParaRPr lang="es-E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4463" name="Line 47"/>
          <p:cNvSpPr>
            <a:spLocks noChangeShapeType="1"/>
          </p:cNvSpPr>
          <p:nvPr/>
        </p:nvSpPr>
        <p:spPr bwMode="auto">
          <a:xfrm flipH="1">
            <a:off x="7819485" y="4845073"/>
            <a:ext cx="0" cy="568007"/>
          </a:xfrm>
          <a:prstGeom prst="line">
            <a:avLst/>
          </a:prstGeom>
          <a:noFill/>
          <a:ln w="12700" cap="rnd">
            <a:solidFill>
              <a:schemeClr val="accent1"/>
            </a:solidFill>
            <a:prstDash val="sysDot"/>
            <a:round/>
            <a:headEnd/>
            <a:tailEnd type="triangle" w="med" len="med"/>
          </a:ln>
        </p:spPr>
        <p:txBody>
          <a:bodyPr wrap="none" lIns="101828" tIns="50914" rIns="101828" bIns="50914" anchor="ctr"/>
          <a:lstStyle/>
          <a:p>
            <a:pPr>
              <a:defRPr/>
            </a:pPr>
            <a:endParaRPr lang="en-US" sz="1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4464" name="Picture 48" descr="Logotipo europeo para la agricultura ecológica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66109" y="4683225"/>
            <a:ext cx="1358767" cy="139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4465" name="Text Box 49"/>
          <p:cNvSpPr txBox="1">
            <a:spLocks noChangeArrowheads="1"/>
          </p:cNvSpPr>
          <p:nvPr/>
        </p:nvSpPr>
        <p:spPr bwMode="auto">
          <a:xfrm>
            <a:off x="8505528" y="1757774"/>
            <a:ext cx="1468342" cy="50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28" tIns="50914" rIns="101828" bIns="509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CIUDADES Y PRODUCTOS</a:t>
            </a:r>
            <a:endParaRPr lang="es-ES" sz="13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4468" name="Line 52"/>
          <p:cNvSpPr>
            <a:spLocks noChangeShapeType="1"/>
          </p:cNvSpPr>
          <p:nvPr/>
        </p:nvSpPr>
        <p:spPr bwMode="auto">
          <a:xfrm>
            <a:off x="9168819" y="2418954"/>
            <a:ext cx="1750" cy="406743"/>
          </a:xfrm>
          <a:prstGeom prst="line">
            <a:avLst/>
          </a:prstGeom>
          <a:noFill/>
          <a:ln w="12700" cap="rnd">
            <a:solidFill>
              <a:schemeClr val="accent1"/>
            </a:solidFill>
            <a:prstDash val="sysDot"/>
            <a:round/>
            <a:headEnd/>
            <a:tailEnd type="triangle" w="med" len="med"/>
          </a:ln>
        </p:spPr>
        <p:txBody>
          <a:bodyPr wrap="none" lIns="101828" tIns="50914" rIns="101828" bIns="50914" anchor="ctr"/>
          <a:lstStyle/>
          <a:p>
            <a:endParaRPr lang="es-E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07" name="Rectangle 57"/>
          <p:cNvSpPr>
            <a:spLocks noChangeArrowheads="1"/>
          </p:cNvSpPr>
          <p:nvPr/>
        </p:nvSpPr>
        <p:spPr bwMode="auto">
          <a:xfrm>
            <a:off x="0" y="-189910"/>
            <a:ext cx="205709" cy="3798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13500000">
              <a:srgbClr val="5C7A99"/>
            </a:prstShdw>
          </a:effectLst>
        </p:spPr>
        <p:txBody>
          <a:bodyPr wrap="none" lIns="101828" tIns="50914" rIns="101828" bIns="50914" anchor="ctr">
            <a:spAutoFit/>
          </a:bodyPr>
          <a:lstStyle/>
          <a:p>
            <a:endParaRPr lang="es-ES">
              <a:latin typeface="Tw Cen MT" pitchFamily="34" charset="0"/>
            </a:endParaRPr>
          </a:p>
        </p:txBody>
      </p:sp>
      <p:sp>
        <p:nvSpPr>
          <p:cNvPr id="58" name="Text Box 18"/>
          <p:cNvSpPr txBox="1">
            <a:spLocks noChangeArrowheads="1"/>
          </p:cNvSpPr>
          <p:nvPr/>
        </p:nvSpPr>
        <p:spPr bwMode="auto">
          <a:xfrm>
            <a:off x="4007749" y="5260775"/>
            <a:ext cx="1193574" cy="65682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101828" tIns="50914" rIns="101828" bIns="509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Cataluña (</a:t>
            </a:r>
            <a:r>
              <a:rPr lang="es-E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Dpto</a:t>
            </a:r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Agricultura)</a:t>
            </a:r>
          </a:p>
        </p:txBody>
      </p:sp>
      <p:pic>
        <p:nvPicPr>
          <p:cNvPr id="3130" name="Picture 61" descr="logotip Marca Q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165258" y="4354116"/>
            <a:ext cx="1166555" cy="99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12" name="Rectangle 4"/>
          <p:cNvSpPr>
            <a:spLocks noChangeArrowheads="1"/>
          </p:cNvSpPr>
          <p:nvPr/>
        </p:nvSpPr>
        <p:spPr bwMode="auto">
          <a:xfrm>
            <a:off x="119007" y="53901"/>
            <a:ext cx="9961617" cy="53371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>
            <a:prstShdw prst="shdw17" dist="17961" dir="2700000">
              <a:srgbClr val="FFC000">
                <a:alpha val="70000"/>
              </a:srgbClr>
            </a:prstShdw>
          </a:effectLst>
        </p:spPr>
        <p:txBody>
          <a:bodyPr wrap="square" lIns="60134" tIns="50914" rIns="60134" bIns="50914" anchor="ctr">
            <a:spAutoFit/>
          </a:bodyPr>
          <a:lstStyle/>
          <a:p>
            <a:pPr algn="ctr"/>
            <a:r>
              <a:rPr lang="es-ES" sz="2800" b="1" dirty="0" smtClean="0"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Algunos ejemplos de Sellos </a:t>
            </a:r>
            <a:r>
              <a:rPr lang="es-ES" sz="2800" b="1" dirty="0"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 C</a:t>
            </a:r>
            <a:r>
              <a:rPr lang="es-ES" sz="2800" b="1" dirty="0" smtClean="0"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alidad </a:t>
            </a:r>
            <a:endParaRPr lang="es-ES" sz="2800" b="1" dirty="0"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7275" y="3006229"/>
            <a:ext cx="1445544" cy="113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2810" y="4374381"/>
            <a:ext cx="1333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52 Rectángulo"/>
          <p:cNvSpPr/>
          <p:nvPr/>
        </p:nvSpPr>
        <p:spPr>
          <a:xfrm>
            <a:off x="0" y="0"/>
            <a:ext cx="5758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endParaRPr lang="es-ES" sz="3600" b="1" cap="none" spc="0" dirty="0">
              <a:ln w="18000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38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4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4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4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4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4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4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4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4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4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4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4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4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4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4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4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4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4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4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4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4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4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4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4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4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4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4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4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44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4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4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44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4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4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4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44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4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4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44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4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4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44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44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44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44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44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44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44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44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44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44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44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44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44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44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4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44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44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44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44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44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4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44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44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44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44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4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4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44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4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4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44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44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44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44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44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44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44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4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4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44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44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44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44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44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44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44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44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44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44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44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44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444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44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44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44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44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44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44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44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44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444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4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4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444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44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44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444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44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44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444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44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44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444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44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44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444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44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44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44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44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44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19" grpId="0" animBg="1"/>
      <p:bldP spid="444421" grpId="0"/>
      <p:bldP spid="444422" grpId="0"/>
      <p:bldP spid="444423" grpId="0"/>
      <p:bldP spid="444424" grpId="0"/>
      <p:bldP spid="444425" grpId="0"/>
      <p:bldP spid="444426" grpId="0" animBg="1"/>
      <p:bldP spid="444427" grpId="0"/>
      <p:bldP spid="444428" grpId="0" animBg="1"/>
      <p:bldP spid="444429" grpId="0"/>
      <p:bldP spid="444430" grpId="0" animBg="1"/>
      <p:bldP spid="444432" grpId="0" animBg="1"/>
      <p:bldP spid="444433" grpId="0"/>
      <p:bldP spid="444434" grpId="0"/>
      <p:bldP spid="444435" grpId="0" animBg="1"/>
      <p:bldP spid="444436" grpId="0"/>
      <p:bldP spid="444437" grpId="0" animBg="1"/>
      <p:bldP spid="444438" grpId="0"/>
      <p:bldP spid="444439" grpId="0" animBg="1"/>
      <p:bldP spid="444440" grpId="0"/>
      <p:bldP spid="444441" grpId="0" animBg="1"/>
      <p:bldP spid="444442" grpId="0"/>
      <p:bldP spid="22560" grpId="0"/>
      <p:bldP spid="444453" grpId="0"/>
      <p:bldP spid="444459" grpId="0"/>
      <p:bldP spid="444460" grpId="0"/>
      <p:bldP spid="444462" grpId="0" animBg="1"/>
      <p:bldP spid="444465" grpId="0"/>
      <p:bldP spid="444468" grpId="0" animBg="1"/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3808" y="2162723"/>
            <a:ext cx="1428089" cy="1707602"/>
            <a:chOff x="294" y="754"/>
            <a:chExt cx="2076" cy="1816"/>
          </a:xfrm>
        </p:grpSpPr>
        <p:graphicFrame>
          <p:nvGraphicFramePr>
            <p:cNvPr id="28675" name="Object 3"/>
            <p:cNvGraphicFramePr>
              <a:graphicFrameLocks noChangeAspect="1"/>
            </p:cNvGraphicFramePr>
            <p:nvPr/>
          </p:nvGraphicFramePr>
          <p:xfrm>
            <a:off x="294" y="754"/>
            <a:ext cx="2075" cy="521"/>
          </p:xfrm>
          <a:graphic>
            <a:graphicData uri="http://schemas.openxmlformats.org/presentationml/2006/ole">
              <p:oleObj spid="_x0000_s4574" name="Fotografía de Photo Editor" r:id="rId4" imgW="2905531" imgH="1019048" progId="">
                <p:embed/>
              </p:oleObj>
            </a:graphicData>
          </a:graphic>
        </p:graphicFrame>
        <p:pic>
          <p:nvPicPr>
            <p:cNvPr id="28676" name="Picture 4" descr="champagne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4" y="1253"/>
              <a:ext cx="2076" cy="13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376837" name="Picture 5" descr="COGNA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5816" y="4014341"/>
            <a:ext cx="1239077" cy="203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6838" name="Object 6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2695830576"/>
              </p:ext>
            </p:extLst>
          </p:nvPr>
        </p:nvGraphicFramePr>
        <p:xfrm>
          <a:off x="215776" y="6117264"/>
          <a:ext cx="1669604" cy="1623386"/>
        </p:xfrm>
        <a:graphic>
          <a:graphicData uri="http://schemas.openxmlformats.org/presentationml/2006/ole">
            <p:oleObj spid="_x0000_s4575" name="Fotografía de Photo Editor" r:id="rId7" imgW="1514686" imgH="1438095" progId="">
              <p:embed/>
            </p:oleObj>
          </a:graphicData>
        </a:graphic>
      </p:graphicFrame>
      <p:sp>
        <p:nvSpPr>
          <p:cNvPr id="376842" name="Text Box 10"/>
          <p:cNvSpPr txBox="1">
            <a:spLocks noChangeArrowheads="1"/>
          </p:cNvSpPr>
          <p:nvPr/>
        </p:nvSpPr>
        <p:spPr bwMode="auto">
          <a:xfrm>
            <a:off x="719832" y="1134021"/>
            <a:ext cx="968675" cy="37982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101828" tIns="50914" rIns="101828" bIns="509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Francia</a:t>
            </a:r>
          </a:p>
        </p:txBody>
      </p:sp>
      <p:sp>
        <p:nvSpPr>
          <p:cNvPr id="376843" name="Text Box 11"/>
          <p:cNvSpPr txBox="1">
            <a:spLocks noChangeArrowheads="1"/>
          </p:cNvSpPr>
          <p:nvPr/>
        </p:nvSpPr>
        <p:spPr bwMode="auto">
          <a:xfrm>
            <a:off x="3570624" y="1062013"/>
            <a:ext cx="936614" cy="37982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101828" tIns="50914" rIns="101828" bIns="509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España</a:t>
            </a:r>
          </a:p>
        </p:txBody>
      </p:sp>
      <p:graphicFrame>
        <p:nvGraphicFramePr>
          <p:cNvPr id="37684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89776914"/>
              </p:ext>
            </p:extLst>
          </p:nvPr>
        </p:nvGraphicFramePr>
        <p:xfrm>
          <a:off x="2736056" y="1638077"/>
          <a:ext cx="1344083" cy="899492"/>
        </p:xfrm>
        <a:graphic>
          <a:graphicData uri="http://schemas.openxmlformats.org/presentationml/2006/ole">
            <p:oleObj spid="_x0000_s4576" name="Fotografía de Photo Editor" r:id="rId8" imgW="1428949" imgH="933580" progId="">
              <p:embed/>
            </p:oleObj>
          </a:graphicData>
        </a:graphic>
      </p:graphicFrame>
      <p:pic>
        <p:nvPicPr>
          <p:cNvPr id="376845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4048" y="2574181"/>
            <a:ext cx="1746608" cy="1110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6846" name="Picture 14" descr="icono_6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80072" y="4230365"/>
            <a:ext cx="1725607" cy="1162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6847" name="Picture 15" descr="LogoTurronJiJon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48024" y="3726309"/>
            <a:ext cx="1086817" cy="115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6848" name="Picture 16" descr="foto_parnot12037037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60192" y="5814541"/>
            <a:ext cx="708794" cy="129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6849" name="Picture 17" descr="el_jamo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92040" y="5598517"/>
            <a:ext cx="1354584" cy="1725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6851" name="Rectangle 19"/>
          <p:cNvSpPr>
            <a:spLocks noChangeArrowheads="1"/>
          </p:cNvSpPr>
          <p:nvPr/>
        </p:nvSpPr>
        <p:spPr bwMode="auto">
          <a:xfrm>
            <a:off x="431800" y="125909"/>
            <a:ext cx="9505056" cy="53371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1828" tIns="50914" rIns="101828" bIns="509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Denominación de Origen vinculados a Ciudades Intermedias </a:t>
            </a:r>
            <a:endParaRPr lang="es-E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6840" name="Picture 8" descr="Denominación de Origen Protegida">
            <a:hlinkClick r:id="rId14"/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5" cstate="print"/>
          <a:srcRect/>
          <a:stretch>
            <a:fillRect/>
          </a:stretch>
        </p:blipFill>
        <p:spPr>
          <a:xfrm>
            <a:off x="2232000" y="845989"/>
            <a:ext cx="685632" cy="701972"/>
          </a:xfrm>
        </p:spPr>
      </p:pic>
      <p:pic>
        <p:nvPicPr>
          <p:cNvPr id="27" name="4 Imagen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6376" y="3510285"/>
            <a:ext cx="1494040" cy="1319007"/>
          </a:xfrm>
          <a:prstGeom prst="rect">
            <a:avLst/>
          </a:prstGeom>
        </p:spPr>
      </p:pic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6973640" y="1062013"/>
            <a:ext cx="1821472" cy="37982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101828" tIns="50914" rIns="101828" bIns="509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América Latina </a:t>
            </a:r>
            <a:endParaRPr lang="es-E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86" name="Picture 90" descr="Resultado de imagen para Denominaciones de Origen cafe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8344" y="5166469"/>
            <a:ext cx="2376264" cy="199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92" descr="Resultado de imagen para Denominaciones de Origen tequil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pic>
        <p:nvPicPr>
          <p:cNvPr id="4189" name="Picture 9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4648" y="1638077"/>
            <a:ext cx="1641724" cy="128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0" name="Picture 9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24" y="3870325"/>
            <a:ext cx="1901141" cy="239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2" name="Picture 96" descr="Resultado de imagen para Denominaciones de origen yerba mate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6336" y="1782093"/>
            <a:ext cx="2176441" cy="128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848624" y="2934221"/>
            <a:ext cx="20153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Jalisco, Michoacán Guanajuato Nayarit Tamaulipas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0" y="0"/>
            <a:ext cx="5758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endParaRPr lang="es-ES" sz="3600" b="1" cap="none" spc="0" dirty="0">
              <a:ln w="18000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588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auto">
          <a:xfrm>
            <a:off x="431800" y="125909"/>
            <a:ext cx="9505056" cy="96459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1828" tIns="50914" rIns="101828" bIns="509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Potencial de Bolivia vinculados a sellos de diferenciación en Ciudades Intermedias </a:t>
            </a:r>
            <a:endParaRPr lang="es-E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92" descr="Resultado de imagen para Denominaciones de Origen tequil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4" name="25 Rectángulo"/>
          <p:cNvSpPr/>
          <p:nvPr/>
        </p:nvSpPr>
        <p:spPr>
          <a:xfrm>
            <a:off x="0" y="0"/>
            <a:ext cx="5758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endParaRPr lang="es-ES" sz="3600" b="1" cap="none" spc="0" dirty="0">
              <a:ln w="18000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48978" y="1343275"/>
            <a:ext cx="2667857" cy="37982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101828" tIns="50914" rIns="101828" bIns="509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Denominación de </a:t>
            </a:r>
            <a:r>
              <a:rPr lang="es-ES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Orígen</a:t>
            </a:r>
            <a:endParaRPr lang="es-ES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847193" y="1278037"/>
            <a:ext cx="2674269" cy="37982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101828" tIns="50914" rIns="101828" bIns="509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Indicaciones Geográficas</a:t>
            </a:r>
            <a:endParaRPr lang="es-ES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301728" y="1258256"/>
            <a:ext cx="2073785" cy="37982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101828" tIns="50914" rIns="101828" bIns="509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Marcas Colectivas</a:t>
            </a:r>
            <a:endParaRPr lang="es-ES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034" y="1780801"/>
            <a:ext cx="1424506" cy="21602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4953" y="1924817"/>
            <a:ext cx="5040560" cy="201622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348" y="4025066"/>
            <a:ext cx="2981325" cy="153352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5895" y="1754607"/>
            <a:ext cx="1971675" cy="231457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44799" y="4333018"/>
            <a:ext cx="2892057" cy="216625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5410" y="4124398"/>
            <a:ext cx="1859099" cy="2105804"/>
          </a:xfrm>
          <a:prstGeom prst="rect">
            <a:avLst/>
          </a:prstGeom>
        </p:spPr>
      </p:pic>
      <p:sp>
        <p:nvSpPr>
          <p:cNvPr id="21" name="AutoShape 14" descr="Resultado de imagen para Copoazú Bolivia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389" y="5738533"/>
            <a:ext cx="1608718" cy="2090517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90294" y="6535722"/>
            <a:ext cx="38195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028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829" t="7991" r="31457" b="6931"/>
          <a:stretch/>
        </p:blipFill>
        <p:spPr bwMode="auto">
          <a:xfrm>
            <a:off x="2343349" y="114834"/>
            <a:ext cx="5373134" cy="72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8154071" y="6423493"/>
            <a:ext cx="1871961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" name="Rectángulo 1"/>
          <p:cNvSpPr/>
          <p:nvPr/>
        </p:nvSpPr>
        <p:spPr>
          <a:xfrm>
            <a:off x="2015976" y="1638077"/>
            <a:ext cx="6138095" cy="5040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4" name="CuadroTexto 3"/>
          <p:cNvSpPr txBox="1"/>
          <p:nvPr/>
        </p:nvSpPr>
        <p:spPr>
          <a:xfrm>
            <a:off x="3284823" y="3049840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3200" b="1" dirty="0" smtClean="0"/>
              <a:t>MUCHAS GRACIAS </a:t>
            </a:r>
            <a:endParaRPr lang="es-BO" sz="3200" b="1" dirty="0"/>
          </a:p>
        </p:txBody>
      </p:sp>
    </p:spTree>
    <p:extLst>
      <p:ext uri="{BB962C8B-B14F-4D97-AF65-F5344CB8AC3E}">
        <p14:creationId xmlns:p14="http://schemas.microsoft.com/office/powerpoint/2010/main" xmlns="" val="358715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Contenido</a:t>
            </a:r>
            <a:endParaRPr lang="es-C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79872" y="1998117"/>
            <a:ext cx="7200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es-ES" sz="5400" b="1" cap="none" spc="0" dirty="0">
              <a:ln w="18000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871960" y="2256532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Conceptos y Definiciones</a:t>
            </a:r>
            <a:endParaRPr lang="es-C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079872" y="3438277"/>
            <a:ext cx="7200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es-ES" sz="5400" b="1" cap="none" spc="0" dirty="0">
              <a:ln w="18000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71960" y="3510285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Ciudades Intermedias y Desarrollo Territorial: Visión más allá de lo productivo</a:t>
            </a:r>
            <a:endParaRPr lang="es-C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079872" y="5107235"/>
            <a:ext cx="7200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endParaRPr lang="es-ES" sz="5400" b="1" cap="none" spc="0" dirty="0">
              <a:ln w="18000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871960" y="5179243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Algunos instrumentos que aportan al desarrollo de las Ciudades Intermedias. </a:t>
            </a:r>
            <a:endParaRPr lang="es-C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6443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5144" y="101045"/>
            <a:ext cx="9072563" cy="1290108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Ciudades Intermedias y Desarrollo de los Territorios</a:t>
            </a:r>
            <a:endParaRPr lang="es-C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2" descr="Resultado de imagen para Urban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8" name="AutoShape 4" descr="Resultado de imagen para Urbano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14" name="13 CuadroTexto"/>
          <p:cNvSpPr txBox="1"/>
          <p:nvPr/>
        </p:nvSpPr>
        <p:spPr>
          <a:xfrm>
            <a:off x="504032" y="1206029"/>
            <a:ext cx="9180796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CIs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deben entender las dimensiones urbanas y rurales como separadas. </a:t>
            </a:r>
          </a:p>
          <a:p>
            <a:endParaRPr lang="es-MX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Aglomeraciones urbanas </a:t>
            </a:r>
            <a:r>
              <a:rPr lang="es-MX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continúan siendo definidas </a:t>
            </a:r>
            <a:r>
              <a:rPr lang="es-MX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criterios </a:t>
            </a:r>
            <a:r>
              <a:rPr lang="es-MX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espaciales o </a:t>
            </a:r>
            <a:r>
              <a:rPr lang="es-MX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demográficos</a:t>
            </a:r>
          </a:p>
          <a:p>
            <a:endParaRPr lang="es-MX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Revalorización</a:t>
            </a:r>
            <a:r>
              <a:rPr lang="es-MX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lo rural, en el contexto del </a:t>
            </a:r>
            <a:r>
              <a:rPr lang="es-MX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desarrollo integral </a:t>
            </a:r>
            <a:r>
              <a:rPr lang="es-MX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un territorio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Rural </a:t>
            </a:r>
            <a:r>
              <a:rPr lang="es-MX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s-MX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 igual a atraso</a:t>
            </a:r>
          </a:p>
          <a:p>
            <a:r>
              <a:rPr lang="es-MX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3072" y="0"/>
            <a:ext cx="562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es-ES" sz="3600" b="1" cap="none" spc="0" dirty="0">
              <a:ln w="18000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705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5816" y="-42971"/>
            <a:ext cx="9072563" cy="1290108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MX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Ciudades Intermedias y Desarrollo de los Territorios</a:t>
            </a:r>
            <a:endParaRPr lang="es-C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2" descr="Resultado de imagen para Urban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8" name="AutoShape 4" descr="Resultado de imagen para Urbano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14" name="13 CuadroTexto"/>
          <p:cNvSpPr txBox="1"/>
          <p:nvPr/>
        </p:nvSpPr>
        <p:spPr>
          <a:xfrm>
            <a:off x="504032" y="1445269"/>
            <a:ext cx="9180796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Estructuras públicas, </a:t>
            </a:r>
            <a:r>
              <a:rPr lang="es-MX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curricula</a:t>
            </a:r>
            <a:r>
              <a:rPr lang="es-MX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académica, agencias de cooperación: </a:t>
            </a:r>
            <a:r>
              <a:rPr lang="es-MX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visiones unidimensionales.</a:t>
            </a:r>
          </a:p>
          <a:p>
            <a:endParaRPr lang="es-MX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Después de más de 15 años de experiencias en DT, el tema ocupa </a:t>
            </a:r>
            <a:r>
              <a:rPr lang="es-MX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todavía un lugar periférico</a:t>
            </a:r>
            <a:r>
              <a:rPr lang="es-MX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 las políticas publicas.</a:t>
            </a:r>
          </a:p>
          <a:p>
            <a:endParaRPr lang="es-MX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Búsqueda </a:t>
            </a:r>
            <a:r>
              <a:rPr lang="es-MX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convergencia y alianzas entre sector publico y  privado.</a:t>
            </a:r>
          </a:p>
          <a:p>
            <a:pPr lvl="0"/>
            <a:endParaRPr lang="es-MX" sz="2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MX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3072" y="0"/>
            <a:ext cx="562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es-ES" sz="3600" b="1" cap="none" spc="0" dirty="0">
              <a:ln w="18000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79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032" y="1206029"/>
            <a:ext cx="9072563" cy="1290108"/>
          </a:xfrm>
        </p:spPr>
        <p:txBody>
          <a:bodyPr>
            <a:normAutofit/>
          </a:bodyPr>
          <a:lstStyle/>
          <a:p>
            <a:r>
              <a:rPr lang="es-MX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Concepto Ciudades Intermedias</a:t>
            </a:r>
            <a:endParaRPr lang="es-C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24112" y="2160157"/>
            <a:ext cx="7488608" cy="27842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“Las </a:t>
            </a:r>
            <a:r>
              <a:rPr lang="es-C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ciudades intermedias son urbes que crean </a:t>
            </a:r>
            <a:r>
              <a:rPr lang="es-C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puentes de conexión</a:t>
            </a:r>
            <a:r>
              <a:rPr lang="es-C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importantes </a:t>
            </a:r>
            <a:r>
              <a:rPr lang="es-C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zonas rurales y urbanas</a:t>
            </a:r>
            <a:r>
              <a:rPr lang="es-C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siendo para la población rural la oportunidad de acceder a instalaciones básicas (como escuelas, hospitales, administración, mercados) y también servicios </a:t>
            </a:r>
            <a:r>
              <a:rPr lang="es-C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(Luz, agua, teléfono, etc.)”</a:t>
            </a:r>
          </a:p>
          <a:p>
            <a:pPr marL="0" indent="0" algn="ctr">
              <a:buNone/>
            </a:pPr>
            <a:endParaRPr lang="es-MX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MX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Fuente: 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UCLG : Red Mundial de Ciudades y Gobiernos Locales y Regionales</a:t>
            </a:r>
            <a:endParaRPr lang="es-C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3072" y="0"/>
            <a:ext cx="562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es-ES" sz="3600" b="1" cap="none" spc="0" dirty="0">
              <a:ln w="18000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223888" y="5094461"/>
            <a:ext cx="7488608" cy="1488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s-MX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Incluimos a este concepto elementos de </a:t>
            </a:r>
            <a:r>
              <a:rPr lang="es-MX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Desarrollo Territorial </a:t>
            </a:r>
            <a:r>
              <a:rPr lang="es-MX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generen bienestar a partir de actividades agrícolas y no agrícolas…</a:t>
            </a:r>
            <a:endParaRPr lang="es-CR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47824" y="197917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aporte del Desarrollo Territorial a las Ciudades Intermedias</a:t>
            </a:r>
            <a:endParaRPr lang="es-C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636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ma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45691"/>
            <a:ext cx="10080625" cy="687699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-609" y="6975994"/>
            <a:ext cx="10080625" cy="78123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28" tIns="50914" rIns="101828" bIns="50914" anchor="ctr"/>
          <a:lstStyle>
            <a:lvl1pPr eaLnBrk="0" hangingPunct="0">
              <a:defRPr sz="12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 algn="ctr"/>
            <a:endParaRPr lang="es-ES" altLang="es-C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1858095" y="7013172"/>
            <a:ext cx="1987416" cy="579876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  <a:effectLst/>
        </p:spPr>
        <p:txBody>
          <a:bodyPr wrap="none" lIns="101828" tIns="50914" rIns="101828" bIns="50914">
            <a:spAutoFit/>
          </a:bodyPr>
          <a:lstStyle/>
          <a:p>
            <a:pPr algn="ctr">
              <a:defRPr/>
            </a:pPr>
            <a:r>
              <a:rPr lang="es-CR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Desarrollo</a:t>
            </a:r>
            <a:endParaRPr lang="pt-BR" sz="3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967" name="AutoShape 7"/>
          <p:cNvCxnSpPr>
            <a:cxnSpLocks noChangeShapeType="1"/>
            <a:endCxn id="40966" idx="0"/>
          </p:cNvCxnSpPr>
          <p:nvPr/>
        </p:nvCxnSpPr>
        <p:spPr bwMode="auto">
          <a:xfrm rot="10800000" flipH="1" flipV="1">
            <a:off x="1932119" y="5719480"/>
            <a:ext cx="919683" cy="1293691"/>
          </a:xfrm>
          <a:prstGeom prst="bentConnector4">
            <a:avLst>
              <a:gd name="adj1" fmla="val -24856"/>
              <a:gd name="adj2" fmla="val 60180"/>
            </a:avLst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0968" name="AutoShape 8"/>
          <p:cNvCxnSpPr>
            <a:cxnSpLocks noChangeShapeType="1"/>
            <a:endCxn id="40966" idx="1"/>
          </p:cNvCxnSpPr>
          <p:nvPr/>
        </p:nvCxnSpPr>
        <p:spPr bwMode="auto">
          <a:xfrm rot="10800000" flipH="1" flipV="1">
            <a:off x="800219" y="1188270"/>
            <a:ext cx="1057876" cy="6114840"/>
          </a:xfrm>
          <a:prstGeom prst="bentConnector3">
            <a:avLst>
              <a:gd name="adj1" fmla="val -21609"/>
            </a:avLst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0969" name="AutoShape 9"/>
          <p:cNvCxnSpPr>
            <a:cxnSpLocks noChangeShapeType="1"/>
            <a:endCxn id="40966" idx="1"/>
          </p:cNvCxnSpPr>
          <p:nvPr/>
        </p:nvCxnSpPr>
        <p:spPr bwMode="auto">
          <a:xfrm rot="10800000" flipH="1" flipV="1">
            <a:off x="1579367" y="2082388"/>
            <a:ext cx="278728" cy="5220722"/>
          </a:xfrm>
          <a:prstGeom prst="bentConnector3">
            <a:avLst>
              <a:gd name="adj1" fmla="val -82015"/>
            </a:avLst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0970" name="AutoShape 10"/>
          <p:cNvCxnSpPr>
            <a:cxnSpLocks noChangeShapeType="1"/>
            <a:endCxn id="40966" idx="1"/>
          </p:cNvCxnSpPr>
          <p:nvPr/>
        </p:nvCxnSpPr>
        <p:spPr bwMode="auto">
          <a:xfrm rot="10800000" flipH="1" flipV="1">
            <a:off x="1821993" y="2976504"/>
            <a:ext cx="36102" cy="4326606"/>
          </a:xfrm>
          <a:prstGeom prst="bentConnector3">
            <a:avLst>
              <a:gd name="adj1" fmla="val -633206"/>
            </a:avLst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0971" name="AutoShape 11"/>
          <p:cNvCxnSpPr>
            <a:cxnSpLocks noChangeShapeType="1"/>
            <a:endCxn id="40966" idx="1"/>
          </p:cNvCxnSpPr>
          <p:nvPr/>
        </p:nvCxnSpPr>
        <p:spPr bwMode="auto">
          <a:xfrm rot="10800000" flipV="1">
            <a:off x="1858096" y="3761320"/>
            <a:ext cx="658727" cy="3541790"/>
          </a:xfrm>
          <a:prstGeom prst="bentConnector3">
            <a:avLst>
              <a:gd name="adj1" fmla="val 134703"/>
            </a:avLst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6455323" y="7013172"/>
            <a:ext cx="1818267" cy="579876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  <a:effectLst/>
        </p:spPr>
        <p:txBody>
          <a:bodyPr wrap="none" lIns="101828" tIns="50914" rIns="101828" bIns="50914">
            <a:spAutoFit/>
          </a:bodyPr>
          <a:lstStyle/>
          <a:p>
            <a:pPr algn="ctr">
              <a:defRPr/>
            </a:pPr>
            <a:r>
              <a:rPr lang="es-CR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Bienestar</a:t>
            </a:r>
            <a:endParaRPr lang="pt-BR" sz="3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973" name="AutoShape 13"/>
          <p:cNvCxnSpPr>
            <a:cxnSpLocks noChangeShapeType="1"/>
            <a:stCxn id="40966" idx="3"/>
            <a:endCxn id="40972" idx="1"/>
          </p:cNvCxnSpPr>
          <p:nvPr/>
        </p:nvCxnSpPr>
        <p:spPr bwMode="auto">
          <a:xfrm>
            <a:off x="3845511" y="7303110"/>
            <a:ext cx="2609812" cy="0"/>
          </a:xfrm>
          <a:prstGeom prst="straightConnector1">
            <a:avLst/>
          </a:prstGeom>
          <a:noFill/>
          <a:ln w="104775">
            <a:solidFill>
              <a:schemeClr val="bg1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0976" name="AutoShape 16"/>
          <p:cNvCxnSpPr>
            <a:cxnSpLocks noChangeShapeType="1"/>
          </p:cNvCxnSpPr>
          <p:nvPr/>
        </p:nvCxnSpPr>
        <p:spPr bwMode="auto">
          <a:xfrm>
            <a:off x="3233781" y="1188270"/>
            <a:ext cx="3932665" cy="68936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0979" name="AutoShape 19"/>
          <p:cNvCxnSpPr>
            <a:cxnSpLocks noChangeShapeType="1"/>
          </p:cNvCxnSpPr>
          <p:nvPr/>
        </p:nvCxnSpPr>
        <p:spPr bwMode="auto">
          <a:xfrm>
            <a:off x="3791715" y="2082388"/>
            <a:ext cx="3075400" cy="23199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0982" name="AutoShape 22"/>
          <p:cNvCxnSpPr>
            <a:cxnSpLocks noChangeShapeType="1"/>
          </p:cNvCxnSpPr>
          <p:nvPr/>
        </p:nvCxnSpPr>
        <p:spPr bwMode="auto">
          <a:xfrm>
            <a:off x="4630658" y="2976504"/>
            <a:ext cx="2047987" cy="475678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0985" name="AutoShape 25"/>
          <p:cNvCxnSpPr>
            <a:cxnSpLocks noChangeShapeType="1"/>
          </p:cNvCxnSpPr>
          <p:nvPr/>
        </p:nvCxnSpPr>
        <p:spPr bwMode="auto">
          <a:xfrm>
            <a:off x="5230910" y="3761320"/>
            <a:ext cx="493521" cy="1077729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0988" name="AutoShape 28"/>
          <p:cNvCxnSpPr>
            <a:cxnSpLocks noChangeShapeType="1"/>
          </p:cNvCxnSpPr>
          <p:nvPr/>
        </p:nvCxnSpPr>
        <p:spPr bwMode="auto">
          <a:xfrm>
            <a:off x="5292328" y="5719481"/>
            <a:ext cx="1957696" cy="33442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0989" name="AutoShape 29"/>
          <p:cNvCxnSpPr>
            <a:cxnSpLocks noChangeShapeType="1"/>
            <a:stCxn id="40972" idx="3"/>
          </p:cNvCxnSpPr>
          <p:nvPr/>
        </p:nvCxnSpPr>
        <p:spPr bwMode="auto">
          <a:xfrm flipV="1">
            <a:off x="8273590" y="1257206"/>
            <a:ext cx="1012486" cy="6045904"/>
          </a:xfrm>
          <a:prstGeom prst="bentConnector3">
            <a:avLst>
              <a:gd name="adj1" fmla="val 122578"/>
            </a:avLst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0990" name="AutoShape 30"/>
          <p:cNvCxnSpPr>
            <a:cxnSpLocks noChangeShapeType="1"/>
            <a:endCxn id="40972" idx="3"/>
          </p:cNvCxnSpPr>
          <p:nvPr/>
        </p:nvCxnSpPr>
        <p:spPr bwMode="auto">
          <a:xfrm flipH="1">
            <a:off x="8273590" y="2314378"/>
            <a:ext cx="1189248" cy="4988732"/>
          </a:xfrm>
          <a:prstGeom prst="bentConnector3">
            <a:avLst>
              <a:gd name="adj1" fmla="val -19222"/>
            </a:avLst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0991" name="AutoShape 31"/>
          <p:cNvCxnSpPr>
            <a:cxnSpLocks noChangeShapeType="1"/>
            <a:endCxn id="40972" idx="3"/>
          </p:cNvCxnSpPr>
          <p:nvPr/>
        </p:nvCxnSpPr>
        <p:spPr bwMode="auto">
          <a:xfrm flipH="1">
            <a:off x="8273590" y="3452182"/>
            <a:ext cx="949482" cy="3850928"/>
          </a:xfrm>
          <a:prstGeom prst="bentConnector3">
            <a:avLst>
              <a:gd name="adj1" fmla="val -24076"/>
            </a:avLst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0992" name="AutoShape 32"/>
          <p:cNvCxnSpPr>
            <a:cxnSpLocks noChangeShapeType="1"/>
            <a:endCxn id="40972" idx="3"/>
          </p:cNvCxnSpPr>
          <p:nvPr/>
        </p:nvCxnSpPr>
        <p:spPr bwMode="auto">
          <a:xfrm flipH="1">
            <a:off x="8273590" y="4839049"/>
            <a:ext cx="1189248" cy="2464061"/>
          </a:xfrm>
          <a:prstGeom prst="bentConnector3">
            <a:avLst>
              <a:gd name="adj1" fmla="val -19222"/>
            </a:avLst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0993" name="AutoShape 33"/>
          <p:cNvCxnSpPr>
            <a:cxnSpLocks noChangeShapeType="1"/>
            <a:endCxn id="40972" idx="3"/>
          </p:cNvCxnSpPr>
          <p:nvPr/>
        </p:nvCxnSpPr>
        <p:spPr bwMode="auto">
          <a:xfrm flipH="1">
            <a:off x="8273590" y="6053901"/>
            <a:ext cx="1110492" cy="1249209"/>
          </a:xfrm>
          <a:prstGeom prst="bentConnector3">
            <a:avLst>
              <a:gd name="adj1" fmla="val -20585"/>
            </a:avLst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392" name="Rectangle 34"/>
          <p:cNvSpPr>
            <a:spLocks noGrp="1" noChangeArrowheads="1"/>
          </p:cNvSpPr>
          <p:nvPr>
            <p:ph type="title"/>
          </p:nvPr>
        </p:nvSpPr>
        <p:spPr>
          <a:xfrm>
            <a:off x="216272" y="0"/>
            <a:ext cx="9864353" cy="94607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altLang="es-CR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Ciudades Intermedias: Territorialidad Urbano-Rural</a:t>
            </a:r>
            <a:endParaRPr lang="en-US" altLang="es-CR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-58936" y="127650"/>
            <a:ext cx="562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3600" b="1" spc="50" dirty="0">
              <a:ln w="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94029" y="925335"/>
            <a:ext cx="2370542" cy="57425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Desarrollo político</a:t>
            </a:r>
            <a:endParaRPr lang="es-CR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1563826" y="1816487"/>
            <a:ext cx="2281685" cy="57425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Desarrollo social</a:t>
            </a:r>
            <a:endParaRPr lang="es-CR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1850442" y="2686536"/>
            <a:ext cx="2780216" cy="57425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Desarrollo económico</a:t>
            </a:r>
            <a:endParaRPr lang="es-CR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2566223" y="3479106"/>
            <a:ext cx="2726105" cy="57425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Desarrollo sostenible</a:t>
            </a:r>
            <a:endParaRPr lang="es-CR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1970393" y="5410342"/>
            <a:ext cx="3321935" cy="57425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Desarrollo cultural</a:t>
            </a:r>
            <a:endParaRPr lang="es-CR" sz="2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7166446" y="900307"/>
            <a:ext cx="2207141" cy="776102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Gobernabilidad Democracia</a:t>
            </a:r>
            <a:endParaRPr lang="es-CR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ángulo 46"/>
          <p:cNvSpPr/>
          <p:nvPr/>
        </p:nvSpPr>
        <p:spPr>
          <a:xfrm>
            <a:off x="6944729" y="1908697"/>
            <a:ext cx="2549159" cy="86358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Cohesión social</a:t>
            </a:r>
          </a:p>
          <a:p>
            <a:pPr algn="ctr"/>
            <a:r>
              <a:rPr lang="es-CR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Cohesión territorial</a:t>
            </a:r>
            <a:endParaRPr lang="es-CR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6673913" y="3041359"/>
            <a:ext cx="2549159" cy="86358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Crecimiento Multifuncionalidad</a:t>
            </a:r>
            <a:endParaRPr lang="es-CR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5724431" y="4410163"/>
            <a:ext cx="3659651" cy="86358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Valoración ambiental</a:t>
            </a:r>
            <a:br>
              <a:rPr lang="es-CR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R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Uso sostenible de los recursos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7218502" y="5667713"/>
            <a:ext cx="2155085" cy="86358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Reconocimiento Identidad</a:t>
            </a:r>
            <a:endParaRPr lang="es-CR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710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animBg="1" autoUpdateAnimBg="0"/>
      <p:bldP spid="40972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429" y="198029"/>
            <a:ext cx="9072563" cy="129010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CR" sz="3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Concepción sistémica de la </a:t>
            </a:r>
            <a:br>
              <a:rPr lang="es-CR" sz="3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s-CR" sz="3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Agricultura y la vida rural</a:t>
            </a:r>
          </a:p>
        </p:txBody>
      </p:sp>
      <p:sp>
        <p:nvSpPr>
          <p:cNvPr id="37" name="36 Rectángulo"/>
          <p:cNvSpPr/>
          <p:nvPr/>
        </p:nvSpPr>
        <p:spPr>
          <a:xfrm>
            <a:off x="13072" y="0"/>
            <a:ext cx="562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es-ES" sz="3600" b="1" cap="none" spc="0" dirty="0">
              <a:ln w="18000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35" name="Group 6"/>
          <p:cNvGrpSpPr>
            <a:grpSpLocks/>
          </p:cNvGrpSpPr>
          <p:nvPr/>
        </p:nvGrpSpPr>
        <p:grpSpPr bwMode="auto">
          <a:xfrm>
            <a:off x="4336632" y="2706781"/>
            <a:ext cx="4208462" cy="2732088"/>
            <a:chOff x="2335" y="1566"/>
            <a:chExt cx="2742" cy="1777"/>
          </a:xfrm>
        </p:grpSpPr>
        <p:sp>
          <p:nvSpPr>
            <p:cNvPr id="36" name="Oval 7"/>
            <p:cNvSpPr>
              <a:spLocks noChangeArrowheads="1"/>
            </p:cNvSpPr>
            <p:nvPr/>
          </p:nvSpPr>
          <p:spPr bwMode="auto">
            <a:xfrm>
              <a:off x="2335" y="1895"/>
              <a:ext cx="2742" cy="14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s-VE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3107" y="1566"/>
              <a:ext cx="1498" cy="317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2075" tIns="46038" rIns="92075" bIns="46038">
              <a:spAutoFit/>
            </a:bodyPr>
            <a:lstStyle/>
            <a:p>
              <a:pPr algn="ctr" defTabSz="762000" eaLnBrk="0" hangingPunct="0">
                <a:lnSpc>
                  <a:spcPct val="80000"/>
                </a:lnSpc>
                <a:defRPr/>
              </a:pPr>
              <a:r>
                <a:rPr lang="es-ES_tradnl" sz="16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SISTEMA AGRO ALIMENTARIO</a:t>
              </a:r>
            </a:p>
          </p:txBody>
        </p:sp>
      </p:grpSp>
      <p:sp>
        <p:nvSpPr>
          <p:cNvPr id="39" name="Rectangle 9"/>
          <p:cNvSpPr>
            <a:spLocks noChangeArrowheads="1"/>
          </p:cNvSpPr>
          <p:nvPr/>
        </p:nvSpPr>
        <p:spPr bwMode="auto">
          <a:xfrm>
            <a:off x="6676525" y="5494660"/>
            <a:ext cx="179388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VE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Group 10"/>
          <p:cNvGrpSpPr>
            <a:grpSpLocks/>
          </p:cNvGrpSpPr>
          <p:nvPr/>
        </p:nvGrpSpPr>
        <p:grpSpPr bwMode="auto">
          <a:xfrm>
            <a:off x="4201281" y="3803497"/>
            <a:ext cx="4316412" cy="1427214"/>
            <a:chOff x="2290" y="2257"/>
            <a:chExt cx="2813" cy="929"/>
          </a:xfrm>
        </p:grpSpPr>
        <p:sp>
          <p:nvSpPr>
            <p:cNvPr id="41" name="Rectangle 11"/>
            <p:cNvSpPr>
              <a:spLocks noChangeArrowheads="1"/>
            </p:cNvSpPr>
            <p:nvPr/>
          </p:nvSpPr>
          <p:spPr bwMode="auto">
            <a:xfrm>
              <a:off x="2290" y="2430"/>
              <a:ext cx="1128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defTabSz="762000" eaLnBrk="0" hangingPunct="0">
                <a:lnSpc>
                  <a:spcPct val="80000"/>
                </a:lnSpc>
                <a:defRPr/>
              </a:pPr>
              <a:r>
                <a:rPr lang="es-ES_tradnl" sz="12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s-ES_tradnl" sz="12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ACTIVIDADES</a:t>
              </a:r>
            </a:p>
            <a:p>
              <a:pPr algn="ctr" defTabSz="762000" eaLnBrk="0" hangingPunct="0">
                <a:lnSpc>
                  <a:spcPct val="80000"/>
                </a:lnSpc>
                <a:defRPr/>
              </a:pPr>
              <a:r>
                <a:rPr lang="es-ES_tradnl" sz="12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AGRÍCOLAS</a:t>
              </a:r>
              <a:endParaRPr lang="es-ES_tradnl" sz="1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3447" y="2869"/>
              <a:ext cx="839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defTabSz="762000" eaLnBrk="0" hangingPunct="0">
                <a:lnSpc>
                  <a:spcPct val="80000"/>
                </a:lnSpc>
                <a:defRPr/>
              </a:pPr>
              <a:r>
                <a:rPr lang="es-ES_tradnl" sz="16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AGRO CADENAS</a:t>
              </a:r>
            </a:p>
          </p:txBody>
        </p:sp>
        <p:grpSp>
          <p:nvGrpSpPr>
            <p:cNvPr id="43" name="Group 13"/>
            <p:cNvGrpSpPr>
              <a:grpSpLocks/>
            </p:cNvGrpSpPr>
            <p:nvPr/>
          </p:nvGrpSpPr>
          <p:grpSpPr bwMode="auto">
            <a:xfrm>
              <a:off x="3451" y="2257"/>
              <a:ext cx="1652" cy="716"/>
              <a:chOff x="3405" y="2620"/>
              <a:chExt cx="1652" cy="716"/>
            </a:xfrm>
          </p:grpSpPr>
          <p:sp>
            <p:nvSpPr>
              <p:cNvPr id="44" name="Rectangle 14"/>
              <p:cNvSpPr>
                <a:spLocks noChangeArrowheads="1"/>
              </p:cNvSpPr>
              <p:nvPr/>
            </p:nvSpPr>
            <p:spPr bwMode="auto">
              <a:xfrm>
                <a:off x="4108" y="2766"/>
                <a:ext cx="949" cy="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algn="ctr" defTabSz="762000" eaLnBrk="0" hangingPunct="0">
                  <a:lnSpc>
                    <a:spcPct val="80000"/>
                  </a:lnSpc>
                  <a:defRPr/>
                </a:pPr>
                <a:r>
                  <a:rPr lang="es-ES_tradnl" sz="11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MERCADO</a:t>
                </a:r>
              </a:p>
              <a:p>
                <a:pPr algn="ctr" defTabSz="762000" eaLnBrk="0" hangingPunct="0">
                  <a:lnSpc>
                    <a:spcPct val="80000"/>
                  </a:lnSpc>
                  <a:defRPr/>
                </a:pPr>
                <a:r>
                  <a:rPr lang="es-ES_tradnl" sz="11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NACIONAL &amp; INTERNACIONAL</a:t>
                </a:r>
              </a:p>
            </p:txBody>
          </p:sp>
          <p:grpSp>
            <p:nvGrpSpPr>
              <p:cNvPr id="45" name="Group 15"/>
              <p:cNvGrpSpPr>
                <a:grpSpLocks/>
              </p:cNvGrpSpPr>
              <p:nvPr/>
            </p:nvGrpSpPr>
            <p:grpSpPr bwMode="auto">
              <a:xfrm>
                <a:off x="3405" y="2620"/>
                <a:ext cx="1624" cy="716"/>
                <a:chOff x="3405" y="2620"/>
                <a:chExt cx="1624" cy="716"/>
              </a:xfrm>
            </p:grpSpPr>
            <p:sp>
              <p:nvSpPr>
                <p:cNvPr id="46" name="Oval 16"/>
                <p:cNvSpPr>
                  <a:spLocks noChangeArrowheads="1"/>
                </p:cNvSpPr>
                <p:nvPr/>
              </p:nvSpPr>
              <p:spPr bwMode="auto">
                <a:xfrm>
                  <a:off x="4120" y="2620"/>
                  <a:ext cx="909" cy="716"/>
                </a:xfrm>
                <a:prstGeom prst="ellipse">
                  <a:avLst/>
                </a:prstGeom>
                <a:noFill/>
                <a:ln>
                  <a:headEnd/>
                  <a:tailEnd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>
                    <a:defRPr/>
                  </a:pPr>
                  <a:endParaRPr lang="es-VE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7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3405" y="2955"/>
                  <a:ext cx="711" cy="0"/>
                </a:xfrm>
                <a:prstGeom prst="line">
                  <a:avLst/>
                </a:prstGeom>
                <a:noFill/>
                <a:ln w="25400">
                  <a:noFill/>
                  <a:round/>
                  <a:headEnd type="stealth" w="med" len="lg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48" name="Rectangle 18"/>
          <p:cNvSpPr>
            <a:spLocks noChangeArrowheads="1"/>
          </p:cNvSpPr>
          <p:nvPr/>
        </p:nvSpPr>
        <p:spPr bwMode="auto">
          <a:xfrm>
            <a:off x="3068141" y="5491485"/>
            <a:ext cx="1793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VE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Group 19"/>
          <p:cNvGrpSpPr>
            <a:grpSpLocks/>
          </p:cNvGrpSpPr>
          <p:nvPr/>
        </p:nvGrpSpPr>
        <p:grpSpPr bwMode="auto">
          <a:xfrm>
            <a:off x="1592757" y="3751585"/>
            <a:ext cx="2869206" cy="1500261"/>
            <a:chOff x="683" y="2256"/>
            <a:chExt cx="1869" cy="976"/>
          </a:xfrm>
        </p:grpSpPr>
        <p:sp>
          <p:nvSpPr>
            <p:cNvPr id="50" name="Rectangle 20"/>
            <p:cNvSpPr>
              <a:spLocks noChangeArrowheads="1"/>
            </p:cNvSpPr>
            <p:nvPr/>
          </p:nvSpPr>
          <p:spPr bwMode="auto">
            <a:xfrm>
              <a:off x="1327" y="2915"/>
              <a:ext cx="1225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defTabSz="762000" eaLnBrk="0" hangingPunct="0">
                <a:lnSpc>
                  <a:spcPct val="80000"/>
                </a:lnSpc>
                <a:defRPr/>
              </a:pPr>
              <a:r>
                <a:rPr lang="es-ES_tradnl" sz="16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TERRITORIOS RURALES</a:t>
              </a:r>
            </a:p>
          </p:txBody>
        </p:sp>
        <p:grpSp>
          <p:nvGrpSpPr>
            <p:cNvPr id="51" name="Group 21"/>
            <p:cNvGrpSpPr>
              <a:grpSpLocks/>
            </p:cNvGrpSpPr>
            <p:nvPr/>
          </p:nvGrpSpPr>
          <p:grpSpPr bwMode="auto">
            <a:xfrm>
              <a:off x="683" y="2256"/>
              <a:ext cx="1723" cy="716"/>
              <a:chOff x="683" y="2619"/>
              <a:chExt cx="1723" cy="716"/>
            </a:xfrm>
          </p:grpSpPr>
          <p:sp>
            <p:nvSpPr>
              <p:cNvPr id="52" name="Rectangle 22"/>
              <p:cNvSpPr>
                <a:spLocks noChangeArrowheads="1"/>
              </p:cNvSpPr>
              <p:nvPr/>
            </p:nvSpPr>
            <p:spPr bwMode="auto">
              <a:xfrm>
                <a:off x="683" y="2857"/>
                <a:ext cx="990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algn="ctr" defTabSz="762000" eaLnBrk="0" hangingPunct="0">
                  <a:lnSpc>
                    <a:spcPct val="80000"/>
                  </a:lnSpc>
                  <a:defRPr/>
                </a:pPr>
                <a:r>
                  <a:rPr lang="es-ES_tradnl" sz="12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ACTIVIDADES NO AGRÍCOLAS</a:t>
                </a:r>
              </a:p>
            </p:txBody>
          </p:sp>
          <p:sp>
            <p:nvSpPr>
              <p:cNvPr id="53" name="Oval 23"/>
              <p:cNvSpPr>
                <a:spLocks noChangeArrowheads="1"/>
              </p:cNvSpPr>
              <p:nvPr/>
            </p:nvSpPr>
            <p:spPr bwMode="auto">
              <a:xfrm>
                <a:off x="724" y="2619"/>
                <a:ext cx="910" cy="716"/>
              </a:xfrm>
              <a:prstGeom prst="ellipse">
                <a:avLst/>
              </a:prstGeom>
              <a:noFill/>
              <a:ln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es-VE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Line 24"/>
              <p:cNvSpPr>
                <a:spLocks noChangeShapeType="1"/>
              </p:cNvSpPr>
              <p:nvPr/>
            </p:nvSpPr>
            <p:spPr bwMode="auto">
              <a:xfrm flipH="1">
                <a:off x="1695" y="2977"/>
                <a:ext cx="711" cy="0"/>
              </a:xfrm>
              <a:prstGeom prst="line">
                <a:avLst/>
              </a:prstGeom>
              <a:ln>
                <a:headEnd type="none" w="sm" len="sm"/>
                <a:tailEnd type="stealth" w="med" len="lg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5" name="Group 25"/>
          <p:cNvGrpSpPr>
            <a:grpSpLocks/>
          </p:cNvGrpSpPr>
          <p:nvPr/>
        </p:nvGrpSpPr>
        <p:grpSpPr bwMode="auto">
          <a:xfrm>
            <a:off x="1656853" y="2696095"/>
            <a:ext cx="4144963" cy="2711251"/>
            <a:chOff x="724" y="1930"/>
            <a:chExt cx="2701" cy="1763"/>
          </a:xfrm>
          <a:noFill/>
        </p:grpSpPr>
        <p:sp>
          <p:nvSpPr>
            <p:cNvPr id="56" name="Oval 26"/>
            <p:cNvSpPr>
              <a:spLocks noChangeArrowheads="1"/>
            </p:cNvSpPr>
            <p:nvPr/>
          </p:nvSpPr>
          <p:spPr bwMode="auto">
            <a:xfrm>
              <a:off x="724" y="2274"/>
              <a:ext cx="2701" cy="1419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s-VE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1430" y="1930"/>
              <a:ext cx="1178" cy="317"/>
            </a:xfrm>
            <a:prstGeom prst="rect">
              <a:avLst/>
            </a:prstGeom>
            <a:grpFill/>
            <a:ln>
              <a:noFill/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2075" tIns="46038" rIns="92075" bIns="46038">
              <a:spAutoFit/>
            </a:bodyPr>
            <a:lstStyle/>
            <a:p>
              <a:pPr algn="ctr" defTabSz="762000" eaLnBrk="0" hangingPunct="0">
                <a:lnSpc>
                  <a:spcPct val="80000"/>
                </a:lnSpc>
                <a:defRPr/>
              </a:pPr>
              <a:r>
                <a:rPr lang="es-ES_tradnl" sz="16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SISTEMA RURAL</a:t>
              </a:r>
            </a:p>
          </p:txBody>
        </p:sp>
      </p:grpSp>
      <p:sp>
        <p:nvSpPr>
          <p:cNvPr id="58" name="Oval 3"/>
          <p:cNvSpPr>
            <a:spLocks noChangeArrowheads="1"/>
          </p:cNvSpPr>
          <p:nvPr/>
        </p:nvSpPr>
        <p:spPr bwMode="auto">
          <a:xfrm>
            <a:off x="791840" y="1926109"/>
            <a:ext cx="8355013" cy="443706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VE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2638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032" y="-162123"/>
            <a:ext cx="9072563" cy="1290108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Visión Sistémica: El vínculo entre lo urbano y lo rural</a:t>
            </a:r>
            <a:endParaRPr lang="es-C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Elipse"/>
          <p:cNvSpPr/>
          <p:nvPr/>
        </p:nvSpPr>
        <p:spPr>
          <a:xfrm>
            <a:off x="575816" y="1566069"/>
            <a:ext cx="5400601" cy="3168352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4 Elipse"/>
          <p:cNvSpPr/>
          <p:nvPr/>
        </p:nvSpPr>
        <p:spPr>
          <a:xfrm>
            <a:off x="3888183" y="1566069"/>
            <a:ext cx="5472609" cy="3168352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6" name="5 CuadroTexto"/>
          <p:cNvSpPr txBox="1"/>
          <p:nvPr/>
        </p:nvSpPr>
        <p:spPr>
          <a:xfrm>
            <a:off x="4032200" y="2646189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Nueva Territorialidad</a:t>
            </a:r>
            <a:endParaRPr lang="es-C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2" descr="Resultado de imagen para Urban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8" name="AutoShape 4" descr="Resultado de imagen para Urbano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7864" y="2142133"/>
            <a:ext cx="2952328" cy="20360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5136" y="2094215"/>
            <a:ext cx="2799592" cy="1992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943968" y="178209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Urbano</a:t>
            </a:r>
            <a:endParaRPr lang="es-C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840512" y="178209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Rural</a:t>
            </a:r>
            <a:endParaRPr lang="es-C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9 Flecha abajo"/>
          <p:cNvSpPr/>
          <p:nvPr/>
        </p:nvSpPr>
        <p:spPr>
          <a:xfrm>
            <a:off x="4536256" y="3438277"/>
            <a:ext cx="792088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1" name="10 CuadroTexto"/>
          <p:cNvSpPr txBox="1"/>
          <p:nvPr/>
        </p:nvSpPr>
        <p:spPr>
          <a:xfrm>
            <a:off x="1583928" y="5454501"/>
            <a:ext cx="6696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MX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Identidad, potencialidades, vocaciones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MX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Corresponsabilidad, apropiación de la Población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MX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Competencias administrativas/Descentralización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MX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Conectividad, Redes, Centros de Suministro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MX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Redes sociales más estables y mayor solidaridad</a:t>
            </a:r>
            <a:endParaRPr lang="es-C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916076" y="4920828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Ciudades Intermedias</a:t>
            </a:r>
            <a:endParaRPr lang="es-C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3072" y="0"/>
            <a:ext cx="562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es-ES" sz="3600" b="1" cap="none" spc="0" dirty="0">
              <a:ln w="18000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45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1372"/>
            <a:ext cx="9072563" cy="1290108"/>
          </a:xfrm>
        </p:spPr>
        <p:txBody>
          <a:bodyPr>
            <a:normAutofit/>
          </a:bodyPr>
          <a:lstStyle/>
          <a:p>
            <a:r>
              <a:rPr lang="es-MX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s-MX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Principales Desafíos de la Agricultura Siglo XXI</a:t>
            </a:r>
            <a:endParaRPr lang="es-C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2" descr="Resultado de imagen para Urban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8" name="AutoShape 4" descr="Resultado de imagen para Urbano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14" name="13 CuadroTexto"/>
          <p:cNvSpPr txBox="1"/>
          <p:nvPr/>
        </p:nvSpPr>
        <p:spPr>
          <a:xfrm>
            <a:off x="575816" y="1566069"/>
            <a:ext cx="9180796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s-MX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Fomentar una agricultura mas </a:t>
            </a:r>
            <a:r>
              <a:rPr lang="es-MX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competitiva, sostenible e inclusiva. Climáticamente inteligente. </a:t>
            </a:r>
            <a:r>
              <a:rPr lang="es-MX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MX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Mejorar productividad agrícola, valor agregado, calidad. Demanda creciente, urbana, cada vez mas sofisticada.</a:t>
            </a:r>
          </a:p>
          <a:p>
            <a:pPr marL="457200" indent="-457200">
              <a:buFont typeface="+mj-lt"/>
              <a:buAutoNum type="arabicPeriod"/>
            </a:pPr>
            <a:endParaRPr lang="es-MX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Acabar con el hambre, desnutrición, malnutrición: </a:t>
            </a:r>
            <a:r>
              <a:rPr lang="es-MX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ODS</a:t>
            </a:r>
          </a:p>
          <a:p>
            <a:pPr marL="457200" indent="-457200">
              <a:buFont typeface="+mj-lt"/>
              <a:buAutoNum type="arabicPeriod"/>
            </a:pP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Búsqueda de oportunidades para las zonas rurales para </a:t>
            </a:r>
            <a:r>
              <a:rPr lang="es-MX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disminuir la migración: jóvenes, mujeres.</a:t>
            </a:r>
          </a:p>
          <a:p>
            <a:pPr marL="457200" indent="-457200">
              <a:buFont typeface="+mj-lt"/>
              <a:buAutoNum type="arabicPeriod"/>
            </a:pPr>
            <a:endParaRPr lang="es-MX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Políticas publicas </a:t>
            </a:r>
            <a:r>
              <a:rPr lang="es-MX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multidimensional/multisectorial y gobernanza colaborativa.</a:t>
            </a:r>
          </a:p>
          <a:p>
            <a:pPr marL="457200" indent="-457200">
              <a:buFont typeface="+mj-lt"/>
              <a:buAutoNum type="arabicPeriod"/>
            </a:pPr>
            <a:endParaRPr lang="es-MX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s-MX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s-MX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s-MX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s-C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3072" y="0"/>
            <a:ext cx="562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es-ES" sz="3600" b="1" cap="none" spc="0" dirty="0">
              <a:ln w="18000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4901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5599</TotalTime>
  <Words>796</Words>
  <Application>Microsoft Office PowerPoint</Application>
  <PresentationFormat>Personalizado</PresentationFormat>
  <Paragraphs>230</Paragraphs>
  <Slides>15</Slides>
  <Notes>14</Notes>
  <HiddenSlides>2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7" baseType="lpstr">
      <vt:lpstr>Tema de Office</vt:lpstr>
      <vt:lpstr>Fotografía de Photo Editor</vt:lpstr>
      <vt:lpstr>V ENCUENTRO INTERNACIONAL  “Ciudades Intermedias: Una respuesta a los procesos migratorios” </vt:lpstr>
      <vt:lpstr>Contenido</vt:lpstr>
      <vt:lpstr>Ciudades Intermedias y Desarrollo de los Territorios</vt:lpstr>
      <vt:lpstr> Ciudades Intermedias y Desarrollo de los Territorios</vt:lpstr>
      <vt:lpstr>Concepto Ciudades Intermedias</vt:lpstr>
      <vt:lpstr>Ciudades Intermedias: Territorialidad Urbano-Rural</vt:lpstr>
      <vt:lpstr>Concepción sistémica de la  Agricultura y la vida rural</vt:lpstr>
      <vt:lpstr>Visión Sistémica: El vínculo entre lo urbano y lo rural</vt:lpstr>
      <vt:lpstr>5 Principales Desafíos de la Agricultura Siglo XXI</vt:lpstr>
      <vt:lpstr>Diapositiva 10</vt:lpstr>
      <vt:lpstr>Políticas Publicas Regionales Consejo Agropecuario Centroamericano (CAC)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Monica Montero</dc:creator>
  <cp:lastModifiedBy>HP DM4</cp:lastModifiedBy>
  <cp:revision>254</cp:revision>
  <cp:lastPrinted>2016-12-05T22:08:12Z</cp:lastPrinted>
  <dcterms:created xsi:type="dcterms:W3CDTF">2014-10-28T17:44:12Z</dcterms:created>
  <dcterms:modified xsi:type="dcterms:W3CDTF">2018-04-05T16:34:26Z</dcterms:modified>
</cp:coreProperties>
</file>