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504" r:id="rId3"/>
    <p:sldId id="505" r:id="rId4"/>
    <p:sldId id="500" r:id="rId5"/>
    <p:sldId id="507" r:id="rId6"/>
    <p:sldId id="508" r:id="rId7"/>
    <p:sldId id="509" r:id="rId8"/>
    <p:sldId id="510" r:id="rId9"/>
    <p:sldId id="491" r:id="rId10"/>
    <p:sldId id="458" r:id="rId11"/>
    <p:sldId id="472" r:id="rId12"/>
    <p:sldId id="496" r:id="rId13"/>
    <p:sldId id="495" r:id="rId14"/>
    <p:sldId id="497" r:id="rId15"/>
    <p:sldId id="506" r:id="rId16"/>
    <p:sldId id="498" r:id="rId17"/>
    <p:sldId id="492" r:id="rId18"/>
    <p:sldId id="493" r:id="rId19"/>
  </p:sldIdLst>
  <p:sldSz cx="9144000" cy="5715000" type="screen16x1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1BC26"/>
    <a:srgbClr val="D78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9398" autoAdjust="0"/>
  </p:normalViewPr>
  <p:slideViewPr>
    <p:cSldViewPr>
      <p:cViewPr varScale="1">
        <p:scale>
          <a:sx n="138" d="100"/>
          <a:sy n="138" d="100"/>
        </p:scale>
        <p:origin x="1068" y="11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torrez.DOMINIO\Mis%20documentos\BD_PROYECTOS1704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AREAS URBANAS  CON PLANES DE ORDENAMIENTO URBANO</a:t>
            </a:r>
          </a:p>
        </c:rich>
      </c:tx>
      <c:layout>
        <c:manualLayout>
          <c:xMode val="edge"/>
          <c:yMode val="edge"/>
          <c:x val="0.43368044619422569"/>
          <c:y val="2.870384951881014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277777777777767E-2"/>
          <c:y val="0.3200645231846061"/>
          <c:w val="0.92083333333333361"/>
          <c:h val="0.55034740449110564"/>
        </c:manualLayout>
      </c:layout>
      <c:pie3DChart>
        <c:varyColors val="1"/>
        <c:ser>
          <c:idx val="0"/>
          <c:order val="0"/>
          <c:explosion val="22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Hoja2!$B$21:$B$22</c:f>
              <c:strCache>
                <c:ptCount val="2"/>
                <c:pt idx="0">
                  <c:v>CON POU</c:v>
                </c:pt>
                <c:pt idx="1">
                  <c:v>SIN POU</c:v>
                </c:pt>
              </c:strCache>
            </c:strRef>
          </c:cat>
          <c:val>
            <c:numRef>
              <c:f>Hoja2!$C$21:$C$22</c:f>
              <c:numCache>
                <c:formatCode>General</c:formatCode>
                <c:ptCount val="2"/>
                <c:pt idx="0">
                  <c:v>18</c:v>
                </c:pt>
                <c:pt idx="1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94-4C17-B6CC-A9685118F61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72522659667541878"/>
          <c:y val="0.69421296296295631"/>
          <c:w val="0.22732436570428696"/>
          <c:h val="0.30501356080489939"/>
        </c:manualLayout>
      </c:layout>
      <c:overlay val="0"/>
      <c:txPr>
        <a:bodyPr/>
        <a:lstStyle/>
        <a:p>
          <a:pPr>
            <a:defRPr sz="1200"/>
          </a:pPr>
          <a:endParaRPr lang="es-B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BO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B8D6C-D1CA-4815-A0ED-B95E61E7C7B5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A2A0D-A718-4208-B3B7-B9AE900FD1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818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C51B-B174-4BE3-AAB9-704F55222A20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741F1-760A-4979-96F6-96A0E2870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74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978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563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542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62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7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771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1310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1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9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9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563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41F1-760A-4979-96F6-96A0E28704E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563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58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13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48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695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70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83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760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88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23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37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FD419-F1C5-4CE8-8F9E-70594BA4648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DBA3C-2EDA-4811-8EC5-5189CFA66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79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wmf"/><Relationship Id="rId11" Type="http://schemas.openxmlformats.org/officeDocument/2006/relationships/image" Target="../media/image36.png"/><Relationship Id="rId5" Type="http://schemas.openxmlformats.org/officeDocument/2006/relationships/image" Target="../media/image30.wmf"/><Relationship Id="rId10" Type="http://schemas.openxmlformats.org/officeDocument/2006/relationships/image" Target="../media/image35.jpg"/><Relationship Id="rId4" Type="http://schemas.openxmlformats.org/officeDocument/2006/relationships/image" Target="../media/image29.wmf"/><Relationship Id="rId9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gif"/><Relationship Id="rId10" Type="http://schemas.openxmlformats.org/officeDocument/2006/relationships/image" Target="../media/image48.jpeg"/><Relationship Id="rId4" Type="http://schemas.openxmlformats.org/officeDocument/2006/relationships/image" Target="../media/image42.gif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jpeg"/><Relationship Id="rId7" Type="http://schemas.openxmlformats.org/officeDocument/2006/relationships/hyperlink" Target="mailto:desarrollo.ciudades@oopp.gob.b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sarrollodeciudades.oopp.gob.bo/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58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" y="3145532"/>
            <a:ext cx="5029753" cy="1440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0 Rectángulo"/>
          <p:cNvSpPr/>
          <p:nvPr/>
        </p:nvSpPr>
        <p:spPr>
          <a:xfrm>
            <a:off x="993763" y="4247138"/>
            <a:ext cx="4038220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800" dirty="0">
                <a:solidFill>
                  <a:srgbClr val="0070C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Consolas" pitchFamily="49" charset="0"/>
              </a:rPr>
              <a:t>L A   P A Z   </a:t>
            </a:r>
            <a:r>
              <a:rPr lang="es-ES" sz="800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Consolas" pitchFamily="49" charset="0"/>
              </a:rPr>
              <a:t>– 2 </a:t>
            </a:r>
            <a:r>
              <a:rPr lang="es-ES" sz="800" dirty="0">
                <a:solidFill>
                  <a:srgbClr val="0070C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Consolas" pitchFamily="49" charset="0"/>
              </a:rPr>
              <a:t>0 1 8</a:t>
            </a:r>
          </a:p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800" dirty="0">
                <a:solidFill>
                  <a:srgbClr val="0070C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Consolas" pitchFamily="49" charset="0"/>
              </a:rPr>
              <a:t>V I C E M I N I S T E R I O   D E   V I V I E N D A   Y   U R B A N I S M O</a:t>
            </a:r>
          </a:p>
        </p:txBody>
      </p:sp>
      <p:sp>
        <p:nvSpPr>
          <p:cNvPr id="6" name="10 Rectángulo"/>
          <p:cNvSpPr/>
          <p:nvPr/>
        </p:nvSpPr>
        <p:spPr>
          <a:xfrm>
            <a:off x="5027522" y="3433564"/>
            <a:ext cx="401743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Implementación de la P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olítica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N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acional </a:t>
            </a:r>
            <a:r>
              <a:rPr lang="es-ES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para el </a:t>
            </a:r>
          </a:p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000" b="1" dirty="0" smtClean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Desarrollo Integral </a:t>
            </a:r>
            <a:r>
              <a:rPr lang="es-ES" sz="20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de </a:t>
            </a:r>
            <a:r>
              <a:rPr lang="es-ES" sz="2000" b="1" dirty="0" smtClean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Ciudades</a:t>
            </a:r>
            <a:endParaRPr lang="es-ES" sz="2000" b="1" dirty="0">
              <a:solidFill>
                <a:srgbClr val="0070C0"/>
              </a:solidFill>
              <a:latin typeface="Consolas" pitchFamily="49" charset="0"/>
              <a:ea typeface="Calibri" panose="020F0502020204030204" pitchFamily="34" charset="0"/>
              <a:cs typeface="Consolas" pitchFamily="49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047187" y="3073524"/>
            <a:ext cx="96813" cy="15121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59" b="6606"/>
          <a:stretch/>
        </p:blipFill>
        <p:spPr>
          <a:xfrm>
            <a:off x="2375650" y="0"/>
            <a:ext cx="6804862" cy="213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3244"/>
            <a:ext cx="1773383" cy="7823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311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lecha: a la derecha 5">
            <a:extLst>
              <a:ext uri="{FF2B5EF4-FFF2-40B4-BE49-F238E27FC236}">
                <a16:creationId xmlns:a16="http://schemas.microsoft.com/office/drawing/2014/main" id="{085B8EBF-F103-4367-8FC2-401BE4F97C11}"/>
              </a:ext>
            </a:extLst>
          </p:cNvPr>
          <p:cNvSpPr/>
          <p:nvPr/>
        </p:nvSpPr>
        <p:spPr>
          <a:xfrm>
            <a:off x="4659091" y="931571"/>
            <a:ext cx="252028" cy="4082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81" name="Flecha: a la derecha 5">
            <a:extLst>
              <a:ext uri="{FF2B5EF4-FFF2-40B4-BE49-F238E27FC236}">
                <a16:creationId xmlns:a16="http://schemas.microsoft.com/office/drawing/2014/main" id="{74C9A308-5D72-41B6-AFF9-9D76C375BA0D}"/>
              </a:ext>
            </a:extLst>
          </p:cNvPr>
          <p:cNvSpPr/>
          <p:nvPr/>
        </p:nvSpPr>
        <p:spPr>
          <a:xfrm>
            <a:off x="4659557" y="1913884"/>
            <a:ext cx="252028" cy="4082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82" name="Flecha: a la derecha 5">
            <a:extLst>
              <a:ext uri="{FF2B5EF4-FFF2-40B4-BE49-F238E27FC236}">
                <a16:creationId xmlns:a16="http://schemas.microsoft.com/office/drawing/2014/main" id="{7CE367A9-8D1D-4B02-9791-066523F3E867}"/>
              </a:ext>
            </a:extLst>
          </p:cNvPr>
          <p:cNvSpPr/>
          <p:nvPr/>
        </p:nvSpPr>
        <p:spPr>
          <a:xfrm>
            <a:off x="4652259" y="2822587"/>
            <a:ext cx="252028" cy="4082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83" name="Flecha: a la derecha 5">
            <a:extLst>
              <a:ext uri="{FF2B5EF4-FFF2-40B4-BE49-F238E27FC236}">
                <a16:creationId xmlns:a16="http://schemas.microsoft.com/office/drawing/2014/main" id="{766C4C27-F18A-4C73-B842-3AC70D608F87}"/>
              </a:ext>
            </a:extLst>
          </p:cNvPr>
          <p:cNvSpPr/>
          <p:nvPr/>
        </p:nvSpPr>
        <p:spPr>
          <a:xfrm>
            <a:off x="4646582" y="3795587"/>
            <a:ext cx="252028" cy="4082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84" name="Flecha: a la derecha 5">
            <a:extLst>
              <a:ext uri="{FF2B5EF4-FFF2-40B4-BE49-F238E27FC236}">
                <a16:creationId xmlns:a16="http://schemas.microsoft.com/office/drawing/2014/main" id="{958B13F0-3873-458A-B16B-B0E592CC9B4F}"/>
              </a:ext>
            </a:extLst>
          </p:cNvPr>
          <p:cNvSpPr/>
          <p:nvPr/>
        </p:nvSpPr>
        <p:spPr>
          <a:xfrm>
            <a:off x="4644008" y="4783429"/>
            <a:ext cx="252028" cy="4082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1" name="Rectángulo redondeado 70"/>
          <p:cNvSpPr/>
          <p:nvPr/>
        </p:nvSpPr>
        <p:spPr>
          <a:xfrm>
            <a:off x="313678" y="913284"/>
            <a:ext cx="2304256" cy="448784"/>
          </a:xfrm>
          <a:prstGeom prst="roundRect">
            <a:avLst>
              <a:gd name="adj" fmla="val 9171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lt1"/>
                </a:solidFill>
              </a:rPr>
              <a:t>ACCESO A SUELO URBANO SEGURO</a:t>
            </a:r>
          </a:p>
        </p:txBody>
      </p:sp>
      <p:sp>
        <p:nvSpPr>
          <p:cNvPr id="42" name="Rectángulo redondeado 70"/>
          <p:cNvSpPr/>
          <p:nvPr/>
        </p:nvSpPr>
        <p:spPr>
          <a:xfrm>
            <a:off x="313678" y="1891474"/>
            <a:ext cx="2304256" cy="428849"/>
          </a:xfrm>
          <a:prstGeom prst="roundRect">
            <a:avLst>
              <a:gd name="adj" fmla="val 917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lt1"/>
                </a:solidFill>
              </a:rPr>
              <a:t>ACCESO A SERVICIOS DE CALIDAD</a:t>
            </a:r>
          </a:p>
        </p:txBody>
      </p:sp>
      <p:sp>
        <p:nvSpPr>
          <p:cNvPr id="43" name="Rectángulo redondeado 70"/>
          <p:cNvSpPr/>
          <p:nvPr/>
        </p:nvSpPr>
        <p:spPr>
          <a:xfrm>
            <a:off x="313678" y="2799712"/>
            <a:ext cx="2304256" cy="428849"/>
          </a:xfrm>
          <a:prstGeom prst="roundRect">
            <a:avLst>
              <a:gd name="adj" fmla="val 9171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lt1"/>
                </a:solidFill>
              </a:rPr>
              <a:t>COMPETITIVIDAD Y DESARROLLO ECONÓMICO</a:t>
            </a:r>
          </a:p>
        </p:txBody>
      </p:sp>
      <p:sp>
        <p:nvSpPr>
          <p:cNvPr id="44" name="Rectángulo redondeado 70"/>
          <p:cNvSpPr/>
          <p:nvPr/>
        </p:nvSpPr>
        <p:spPr>
          <a:xfrm>
            <a:off x="313678" y="3757967"/>
            <a:ext cx="2304256" cy="428849"/>
          </a:xfrm>
          <a:prstGeom prst="roundRect">
            <a:avLst>
              <a:gd name="adj" fmla="val 9171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lt1"/>
                </a:solidFill>
              </a:rPr>
              <a:t>GOBERNANZA Y PARTICIPACIÓN</a:t>
            </a:r>
          </a:p>
        </p:txBody>
      </p:sp>
      <p:sp>
        <p:nvSpPr>
          <p:cNvPr id="45" name="Rectángulo redondeado 70"/>
          <p:cNvSpPr/>
          <p:nvPr/>
        </p:nvSpPr>
        <p:spPr>
          <a:xfrm>
            <a:off x="313678" y="4732907"/>
            <a:ext cx="2304256" cy="428849"/>
          </a:xfrm>
          <a:prstGeom prst="roundRect">
            <a:avLst>
              <a:gd name="adj" fmla="val 9171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lt1"/>
                </a:solidFill>
              </a:rPr>
              <a:t>RESILIENCIA Y CAMBIO CLIMÁTICO</a:t>
            </a:r>
          </a:p>
        </p:txBody>
      </p:sp>
      <p:cxnSp>
        <p:nvCxnSpPr>
          <p:cNvPr id="4" name="3 Conector recto"/>
          <p:cNvCxnSpPr>
            <a:cxnSpLocks/>
          </p:cNvCxnSpPr>
          <p:nvPr/>
        </p:nvCxnSpPr>
        <p:spPr>
          <a:xfrm>
            <a:off x="5004048" y="769268"/>
            <a:ext cx="0" cy="453650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>
            <a:cxnSpLocks/>
          </p:cNvCxnSpPr>
          <p:nvPr/>
        </p:nvCxnSpPr>
        <p:spPr>
          <a:xfrm>
            <a:off x="6725846" y="769268"/>
            <a:ext cx="0" cy="453650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255866" y="553244"/>
            <a:ext cx="422198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 Extra Bold" pitchFamily="34" charset="0"/>
                <a:ea typeface="Calibri" panose="020F0502020204030204" pitchFamily="34" charset="0"/>
              </a:rPr>
              <a:t>1.</a:t>
            </a:r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Tw Cen MT Condensed Extra Bold" pitchFamily="34" charset="0"/>
              <a:ea typeface="Calibri" panose="020F0502020204030204" pitchFamily="34" charset="0"/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255866" y="1528235"/>
            <a:ext cx="422198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 Extra Bold" pitchFamily="34" charset="0"/>
                <a:ea typeface="Calibri" panose="020F0502020204030204" pitchFamily="34" charset="0"/>
              </a:rPr>
              <a:t>2.</a:t>
            </a:r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Tw Cen MT Condensed Extra Bold" pitchFamily="34" charset="0"/>
              <a:ea typeface="Calibri" panose="020F0502020204030204" pitchFamily="34" charset="0"/>
            </a:endParaRP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251520" y="2430708"/>
            <a:ext cx="422198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 Extra Bold" pitchFamily="34" charset="0"/>
                <a:ea typeface="Calibri" panose="020F0502020204030204" pitchFamily="34" charset="0"/>
              </a:rPr>
              <a:t>3.</a:t>
            </a:r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Tw Cen MT Condensed Extra Bold" pitchFamily="34" charset="0"/>
              <a:ea typeface="Calibri" panose="020F0502020204030204" pitchFamily="34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251520" y="3394728"/>
            <a:ext cx="422198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 Extra Bold" pitchFamily="34" charset="0"/>
                <a:ea typeface="Calibri" panose="020F0502020204030204" pitchFamily="34" charset="0"/>
              </a:rPr>
              <a:t>4.</a:t>
            </a:r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Tw Cen MT Condensed Extra Bold" pitchFamily="34" charset="0"/>
              <a:ea typeface="Calibri" panose="020F0502020204030204" pitchFamily="34" charset="0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255866" y="4369668"/>
            <a:ext cx="422198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 Extra Bold" pitchFamily="34" charset="0"/>
                <a:ea typeface="Calibri" panose="020F0502020204030204" pitchFamily="34" charset="0"/>
              </a:rPr>
              <a:t>5.</a:t>
            </a:r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Tw Cen MT Condensed Extra Bold" pitchFamily="34" charset="0"/>
              <a:ea typeface="Calibri" panose="020F0502020204030204" pitchFamily="34" charset="0"/>
            </a:endParaRPr>
          </a:p>
        </p:txBody>
      </p:sp>
      <p:sp>
        <p:nvSpPr>
          <p:cNvPr id="55" name="Flecha: a la derecha 5"/>
          <p:cNvSpPr/>
          <p:nvPr/>
        </p:nvSpPr>
        <p:spPr>
          <a:xfrm>
            <a:off x="6804249" y="2857500"/>
            <a:ext cx="252028" cy="4082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33" name="10 Rectángulo"/>
          <p:cNvSpPr/>
          <p:nvPr/>
        </p:nvSpPr>
        <p:spPr>
          <a:xfrm>
            <a:off x="-5296" y="0"/>
            <a:ext cx="4793320" cy="392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I N T E G R A L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7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31" name="10 Rectángulo"/>
          <p:cNvSpPr/>
          <p:nvPr/>
        </p:nvSpPr>
        <p:spPr>
          <a:xfrm>
            <a:off x="134230" y="615960"/>
            <a:ext cx="8902266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Ejes</a:t>
            </a:r>
          </a:p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temáticos</a:t>
            </a:r>
          </a:p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0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y escalas</a:t>
            </a:r>
          </a:p>
        </p:txBody>
      </p:sp>
      <p:sp>
        <p:nvSpPr>
          <p:cNvPr id="24" name="48 Elipse"/>
          <p:cNvSpPr/>
          <p:nvPr/>
        </p:nvSpPr>
        <p:spPr>
          <a:xfrm>
            <a:off x="7236295" y="2425452"/>
            <a:ext cx="1295999" cy="1295999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56 Rectángulo"/>
          <p:cNvSpPr/>
          <p:nvPr/>
        </p:nvSpPr>
        <p:spPr>
          <a:xfrm>
            <a:off x="7236438" y="2737435"/>
            <a:ext cx="1296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BO" sz="14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DESARROLLO INTEGRAL DE CIUDADES</a:t>
            </a:r>
          </a:p>
        </p:txBody>
      </p:sp>
      <p:sp>
        <p:nvSpPr>
          <p:cNvPr id="27" name="56 Rectángulo">
            <a:extLst>
              <a:ext uri="{FF2B5EF4-FFF2-40B4-BE49-F238E27FC236}">
                <a16:creationId xmlns:a16="http://schemas.microsoft.com/office/drawing/2014/main" id="{4C4E9001-1213-48DC-AF08-964235BF0E08}"/>
              </a:ext>
            </a:extLst>
          </p:cNvPr>
          <p:cNvSpPr/>
          <p:nvPr/>
        </p:nvSpPr>
        <p:spPr>
          <a:xfrm>
            <a:off x="5004050" y="1231254"/>
            <a:ext cx="18001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13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La Vivienda y/o Núcleo Productivo</a:t>
            </a:r>
          </a:p>
        </p:txBody>
      </p:sp>
      <p:sp>
        <p:nvSpPr>
          <p:cNvPr id="29" name="56 Rectángulo">
            <a:extLst>
              <a:ext uri="{FF2B5EF4-FFF2-40B4-BE49-F238E27FC236}">
                <a16:creationId xmlns:a16="http://schemas.microsoft.com/office/drawing/2014/main" id="{A1EDCAD2-A562-48A5-A8E2-0E03DC18AFC2}"/>
              </a:ext>
            </a:extLst>
          </p:cNvPr>
          <p:cNvSpPr/>
          <p:nvPr/>
        </p:nvSpPr>
        <p:spPr>
          <a:xfrm>
            <a:off x="5118819" y="3217540"/>
            <a:ext cx="15808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13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Ciudad</a:t>
            </a:r>
          </a:p>
        </p:txBody>
      </p:sp>
      <p:sp>
        <p:nvSpPr>
          <p:cNvPr id="30" name="56 Rectángulo">
            <a:extLst>
              <a:ext uri="{FF2B5EF4-FFF2-40B4-BE49-F238E27FC236}">
                <a16:creationId xmlns:a16="http://schemas.microsoft.com/office/drawing/2014/main" id="{7C7550CE-82F2-42E8-B469-080622747DBE}"/>
              </a:ext>
            </a:extLst>
          </p:cNvPr>
          <p:cNvSpPr/>
          <p:nvPr/>
        </p:nvSpPr>
        <p:spPr>
          <a:xfrm>
            <a:off x="5069971" y="4887821"/>
            <a:ext cx="16622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1300" b="1" dirty="0">
                <a:solidFill>
                  <a:srgbClr val="C00000"/>
                </a:solidFill>
                <a:latin typeface="Consolas" pitchFamily="49" charset="0"/>
                <a:cs typeface="Consolas" pitchFamily="49" charset="0"/>
              </a:rPr>
              <a:t>El Sistema de Ciudades</a:t>
            </a:r>
          </a:p>
        </p:txBody>
      </p:sp>
      <p:grpSp>
        <p:nvGrpSpPr>
          <p:cNvPr id="35" name="4 Grupo">
            <a:extLst>
              <a:ext uri="{FF2B5EF4-FFF2-40B4-BE49-F238E27FC236}">
                <a16:creationId xmlns:a16="http://schemas.microsoft.com/office/drawing/2014/main" id="{2F756489-0118-4431-A007-B7132897ADC8}"/>
              </a:ext>
            </a:extLst>
          </p:cNvPr>
          <p:cNvGrpSpPr/>
          <p:nvPr/>
        </p:nvGrpSpPr>
        <p:grpSpPr>
          <a:xfrm>
            <a:off x="5092626" y="2590323"/>
            <a:ext cx="1580834" cy="603388"/>
            <a:chOff x="2497273" y="1933419"/>
            <a:chExt cx="2791594" cy="985818"/>
          </a:xfrm>
        </p:grpSpPr>
        <p:pic>
          <p:nvPicPr>
            <p:cNvPr id="36" name="Picture 9" descr="C:\Users\mvirreira\AppData\Local\Microsoft\Windows\Temporary Internet Files\Content.IE5\ORN97TF9\MC900239897[1].wmf">
              <a:extLst>
                <a:ext uri="{FF2B5EF4-FFF2-40B4-BE49-F238E27FC236}">
                  <a16:creationId xmlns:a16="http://schemas.microsoft.com/office/drawing/2014/main" id="{06E70389-0985-4750-9363-25BBD481D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184" y="2018382"/>
              <a:ext cx="454154" cy="43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C:\Users\mvirreira\AppData\Local\Microsoft\Windows\Temporary Internet Files\Content.IE5\ORN97TF9\MC900239657[1].wmf">
              <a:extLst>
                <a:ext uri="{FF2B5EF4-FFF2-40B4-BE49-F238E27FC236}">
                  <a16:creationId xmlns:a16="http://schemas.microsoft.com/office/drawing/2014/main" id="{80982AD0-920C-4D5F-AB32-A60F6695C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241" y="2454345"/>
              <a:ext cx="555939" cy="43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1" descr="C:\Users\mvirreira\AppData\Local\Microsoft\Windows\Temporary Internet Files\Content.IE5\ORN97TF9\MC900223648[1].wmf">
              <a:extLst>
                <a:ext uri="{FF2B5EF4-FFF2-40B4-BE49-F238E27FC236}">
                  <a16:creationId xmlns:a16="http://schemas.microsoft.com/office/drawing/2014/main" id="{36F07B42-836D-4217-A592-19A47C7D4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987" y="2454345"/>
              <a:ext cx="487499" cy="43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C:\Users\mvirreira\AppData\Local\Microsoft\Windows\Temporary Internet Files\Content.IE5\ST078F6R\MC900199887[1].wmf">
              <a:extLst>
                <a:ext uri="{FF2B5EF4-FFF2-40B4-BE49-F238E27FC236}">
                  <a16:creationId xmlns:a16="http://schemas.microsoft.com/office/drawing/2014/main" id="{F4ABAA0E-408E-4C03-9A5C-24B8458D6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105" y="2018382"/>
              <a:ext cx="411574" cy="43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8" descr="C:\Users\mvirreira\AppData\Local\Microsoft\Windows\Temporary Internet Files\Content.IE5\VOTBJCZ5\MC900310282[1].wmf">
              <a:extLst>
                <a:ext uri="{FF2B5EF4-FFF2-40B4-BE49-F238E27FC236}">
                  <a16:creationId xmlns:a16="http://schemas.microsoft.com/office/drawing/2014/main" id="{366FD0E6-6582-430D-A478-0CF5923DE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273" y="1933419"/>
              <a:ext cx="490112" cy="43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1" descr="C:\Users\mvirreira\AppData\Local\Microsoft\Windows\Temporary Internet Files\Content.IE5\VOTBJCZ5\MC900311212[1].wmf">
              <a:extLst>
                <a:ext uri="{FF2B5EF4-FFF2-40B4-BE49-F238E27FC236}">
                  <a16:creationId xmlns:a16="http://schemas.microsoft.com/office/drawing/2014/main" id="{4267B7CB-DFAE-49AE-941C-682C36C43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944" y="2421453"/>
              <a:ext cx="720000" cy="49778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5" descr="C:\Users\mvirreira\AppData\Local\Microsoft\Windows\Temporary Internet Files\Content.IE5\ST078F6R\MC900024554[1].wmf">
              <a:extLst>
                <a:ext uri="{FF2B5EF4-FFF2-40B4-BE49-F238E27FC236}">
                  <a16:creationId xmlns:a16="http://schemas.microsoft.com/office/drawing/2014/main" id="{7E291A9B-22C7-4FBC-B2F0-5A63010B3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868" y="1943526"/>
              <a:ext cx="719999" cy="42189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5 Grupo">
            <a:extLst>
              <a:ext uri="{FF2B5EF4-FFF2-40B4-BE49-F238E27FC236}">
                <a16:creationId xmlns:a16="http://schemas.microsoft.com/office/drawing/2014/main" id="{99D96AA3-4467-45E3-A384-BBCB63C9A798}"/>
              </a:ext>
            </a:extLst>
          </p:cNvPr>
          <p:cNvGrpSpPr/>
          <p:nvPr/>
        </p:nvGrpSpPr>
        <p:grpSpPr>
          <a:xfrm>
            <a:off x="5318827" y="1921396"/>
            <a:ext cx="1112451" cy="606698"/>
            <a:chOff x="3851904" y="1407055"/>
            <a:chExt cx="1368168" cy="690343"/>
          </a:xfrm>
        </p:grpSpPr>
        <p:grpSp>
          <p:nvGrpSpPr>
            <p:cNvPr id="59" name="53 Grupo">
              <a:extLst>
                <a:ext uri="{FF2B5EF4-FFF2-40B4-BE49-F238E27FC236}">
                  <a16:creationId xmlns:a16="http://schemas.microsoft.com/office/drawing/2014/main" id="{D0E6EC0C-8848-4D23-881E-3C88B4468D01}"/>
                </a:ext>
              </a:extLst>
            </p:cNvPr>
            <p:cNvGrpSpPr/>
            <p:nvPr/>
          </p:nvGrpSpPr>
          <p:grpSpPr>
            <a:xfrm>
              <a:off x="3851904" y="1407055"/>
              <a:ext cx="1368168" cy="690343"/>
              <a:chOff x="3576638" y="1857375"/>
              <a:chExt cx="1821656" cy="919161"/>
            </a:xfrm>
          </p:grpSpPr>
          <p:sp>
            <p:nvSpPr>
              <p:cNvPr id="61" name="22 Forma libre">
                <a:extLst>
                  <a:ext uri="{FF2B5EF4-FFF2-40B4-BE49-F238E27FC236}">
                    <a16:creationId xmlns:a16="http://schemas.microsoft.com/office/drawing/2014/main" id="{0A58D089-513A-47EF-8A2C-C90BBFCF30BB}"/>
                  </a:ext>
                </a:extLst>
              </p:cNvPr>
              <p:cNvSpPr/>
              <p:nvPr/>
            </p:nvSpPr>
            <p:spPr>
              <a:xfrm>
                <a:off x="3909171" y="1984993"/>
                <a:ext cx="1165280" cy="729338"/>
              </a:xfrm>
              <a:custGeom>
                <a:avLst/>
                <a:gdLst>
                  <a:gd name="connsiteX0" fmla="*/ 0 w 1376219"/>
                  <a:gd name="connsiteY0" fmla="*/ 665019 h 812800"/>
                  <a:gd name="connsiteX1" fmla="*/ 92364 w 1376219"/>
                  <a:gd name="connsiteY1" fmla="*/ 812800 h 812800"/>
                  <a:gd name="connsiteX2" fmla="*/ 1311564 w 1376219"/>
                  <a:gd name="connsiteY2" fmla="*/ 812800 h 812800"/>
                  <a:gd name="connsiteX3" fmla="*/ 1376219 w 1376219"/>
                  <a:gd name="connsiteY3" fmla="*/ 683491 h 812800"/>
                  <a:gd name="connsiteX4" fmla="*/ 1099128 w 1376219"/>
                  <a:gd name="connsiteY4" fmla="*/ 55419 h 812800"/>
                  <a:gd name="connsiteX5" fmla="*/ 979055 w 1376219"/>
                  <a:gd name="connsiteY5" fmla="*/ 9237 h 812800"/>
                  <a:gd name="connsiteX6" fmla="*/ 406400 w 1376219"/>
                  <a:gd name="connsiteY6" fmla="*/ 0 h 812800"/>
                  <a:gd name="connsiteX7" fmla="*/ 277091 w 1376219"/>
                  <a:gd name="connsiteY7" fmla="*/ 83128 h 812800"/>
                  <a:gd name="connsiteX8" fmla="*/ 0 w 1376219"/>
                  <a:gd name="connsiteY8" fmla="*/ 665019 h 812800"/>
                  <a:gd name="connsiteX0" fmla="*/ 0 w 1376219"/>
                  <a:gd name="connsiteY0" fmla="*/ 670069 h 817850"/>
                  <a:gd name="connsiteX1" fmla="*/ 92364 w 1376219"/>
                  <a:gd name="connsiteY1" fmla="*/ 817850 h 817850"/>
                  <a:gd name="connsiteX2" fmla="*/ 1311564 w 1376219"/>
                  <a:gd name="connsiteY2" fmla="*/ 817850 h 817850"/>
                  <a:gd name="connsiteX3" fmla="*/ 1376219 w 1376219"/>
                  <a:gd name="connsiteY3" fmla="*/ 688541 h 817850"/>
                  <a:gd name="connsiteX4" fmla="*/ 1099128 w 1376219"/>
                  <a:gd name="connsiteY4" fmla="*/ 60469 h 817850"/>
                  <a:gd name="connsiteX5" fmla="*/ 974292 w 1376219"/>
                  <a:gd name="connsiteY5" fmla="*/ 0 h 817850"/>
                  <a:gd name="connsiteX6" fmla="*/ 406400 w 1376219"/>
                  <a:gd name="connsiteY6" fmla="*/ 5050 h 817850"/>
                  <a:gd name="connsiteX7" fmla="*/ 277091 w 1376219"/>
                  <a:gd name="connsiteY7" fmla="*/ 88178 h 817850"/>
                  <a:gd name="connsiteX8" fmla="*/ 0 w 1376219"/>
                  <a:gd name="connsiteY8" fmla="*/ 670069 h 817850"/>
                  <a:gd name="connsiteX0" fmla="*/ 0 w 1376219"/>
                  <a:gd name="connsiteY0" fmla="*/ 665019 h 812800"/>
                  <a:gd name="connsiteX1" fmla="*/ 92364 w 1376219"/>
                  <a:gd name="connsiteY1" fmla="*/ 812800 h 812800"/>
                  <a:gd name="connsiteX2" fmla="*/ 1311564 w 1376219"/>
                  <a:gd name="connsiteY2" fmla="*/ 812800 h 812800"/>
                  <a:gd name="connsiteX3" fmla="*/ 1376219 w 1376219"/>
                  <a:gd name="connsiteY3" fmla="*/ 683491 h 812800"/>
                  <a:gd name="connsiteX4" fmla="*/ 1099128 w 1376219"/>
                  <a:gd name="connsiteY4" fmla="*/ 55419 h 812800"/>
                  <a:gd name="connsiteX5" fmla="*/ 979055 w 1376219"/>
                  <a:gd name="connsiteY5" fmla="*/ 4475 h 812800"/>
                  <a:gd name="connsiteX6" fmla="*/ 406400 w 1376219"/>
                  <a:gd name="connsiteY6" fmla="*/ 0 h 812800"/>
                  <a:gd name="connsiteX7" fmla="*/ 277091 w 1376219"/>
                  <a:gd name="connsiteY7" fmla="*/ 83128 h 812800"/>
                  <a:gd name="connsiteX8" fmla="*/ 0 w 1376219"/>
                  <a:gd name="connsiteY8" fmla="*/ 665019 h 812800"/>
                  <a:gd name="connsiteX0" fmla="*/ 0 w 1322914"/>
                  <a:gd name="connsiteY0" fmla="*/ 723654 h 812800"/>
                  <a:gd name="connsiteX1" fmla="*/ 39059 w 1322914"/>
                  <a:gd name="connsiteY1" fmla="*/ 812800 h 812800"/>
                  <a:gd name="connsiteX2" fmla="*/ 1258259 w 1322914"/>
                  <a:gd name="connsiteY2" fmla="*/ 812800 h 812800"/>
                  <a:gd name="connsiteX3" fmla="*/ 1322914 w 1322914"/>
                  <a:gd name="connsiteY3" fmla="*/ 683491 h 812800"/>
                  <a:gd name="connsiteX4" fmla="*/ 1045823 w 1322914"/>
                  <a:gd name="connsiteY4" fmla="*/ 55419 h 812800"/>
                  <a:gd name="connsiteX5" fmla="*/ 925750 w 1322914"/>
                  <a:gd name="connsiteY5" fmla="*/ 4475 h 812800"/>
                  <a:gd name="connsiteX6" fmla="*/ 353095 w 1322914"/>
                  <a:gd name="connsiteY6" fmla="*/ 0 h 812800"/>
                  <a:gd name="connsiteX7" fmla="*/ 223786 w 1322914"/>
                  <a:gd name="connsiteY7" fmla="*/ 83128 h 812800"/>
                  <a:gd name="connsiteX8" fmla="*/ 0 w 1322914"/>
                  <a:gd name="connsiteY8" fmla="*/ 723654 h 812800"/>
                  <a:gd name="connsiteX0" fmla="*/ 0 w 1306922"/>
                  <a:gd name="connsiteY0" fmla="*/ 723654 h 812800"/>
                  <a:gd name="connsiteX1" fmla="*/ 39059 w 1306922"/>
                  <a:gd name="connsiteY1" fmla="*/ 812800 h 812800"/>
                  <a:gd name="connsiteX2" fmla="*/ 1258259 w 1306922"/>
                  <a:gd name="connsiteY2" fmla="*/ 812800 h 812800"/>
                  <a:gd name="connsiteX3" fmla="*/ 1306922 w 1306922"/>
                  <a:gd name="connsiteY3" fmla="*/ 694153 h 812800"/>
                  <a:gd name="connsiteX4" fmla="*/ 1045823 w 1306922"/>
                  <a:gd name="connsiteY4" fmla="*/ 55419 h 812800"/>
                  <a:gd name="connsiteX5" fmla="*/ 925750 w 1306922"/>
                  <a:gd name="connsiteY5" fmla="*/ 4475 h 812800"/>
                  <a:gd name="connsiteX6" fmla="*/ 353095 w 1306922"/>
                  <a:gd name="connsiteY6" fmla="*/ 0 h 812800"/>
                  <a:gd name="connsiteX7" fmla="*/ 223786 w 1306922"/>
                  <a:gd name="connsiteY7" fmla="*/ 83128 h 812800"/>
                  <a:gd name="connsiteX8" fmla="*/ 0 w 1306922"/>
                  <a:gd name="connsiteY8" fmla="*/ 723654 h 812800"/>
                  <a:gd name="connsiteX0" fmla="*/ 0 w 1306922"/>
                  <a:gd name="connsiteY0" fmla="*/ 723654 h 812800"/>
                  <a:gd name="connsiteX1" fmla="*/ 39059 w 1306922"/>
                  <a:gd name="connsiteY1" fmla="*/ 812800 h 812800"/>
                  <a:gd name="connsiteX2" fmla="*/ 1258259 w 1306922"/>
                  <a:gd name="connsiteY2" fmla="*/ 812800 h 812800"/>
                  <a:gd name="connsiteX3" fmla="*/ 1306922 w 1306922"/>
                  <a:gd name="connsiteY3" fmla="*/ 694153 h 812800"/>
                  <a:gd name="connsiteX4" fmla="*/ 1067145 w 1306922"/>
                  <a:gd name="connsiteY4" fmla="*/ 55419 h 812800"/>
                  <a:gd name="connsiteX5" fmla="*/ 925750 w 1306922"/>
                  <a:gd name="connsiteY5" fmla="*/ 4475 h 812800"/>
                  <a:gd name="connsiteX6" fmla="*/ 353095 w 1306922"/>
                  <a:gd name="connsiteY6" fmla="*/ 0 h 812800"/>
                  <a:gd name="connsiteX7" fmla="*/ 223786 w 1306922"/>
                  <a:gd name="connsiteY7" fmla="*/ 83128 h 812800"/>
                  <a:gd name="connsiteX8" fmla="*/ 0 w 1306922"/>
                  <a:gd name="connsiteY8" fmla="*/ 723654 h 812800"/>
                  <a:gd name="connsiteX0" fmla="*/ 0 w 1306922"/>
                  <a:gd name="connsiteY0" fmla="*/ 727175 h 816321"/>
                  <a:gd name="connsiteX1" fmla="*/ 39059 w 1306922"/>
                  <a:gd name="connsiteY1" fmla="*/ 816321 h 816321"/>
                  <a:gd name="connsiteX2" fmla="*/ 1258259 w 1306922"/>
                  <a:gd name="connsiteY2" fmla="*/ 816321 h 816321"/>
                  <a:gd name="connsiteX3" fmla="*/ 1306922 w 1306922"/>
                  <a:gd name="connsiteY3" fmla="*/ 697674 h 816321"/>
                  <a:gd name="connsiteX4" fmla="*/ 1067145 w 1306922"/>
                  <a:gd name="connsiteY4" fmla="*/ 58940 h 816321"/>
                  <a:gd name="connsiteX5" fmla="*/ 971059 w 1306922"/>
                  <a:gd name="connsiteY5" fmla="*/ 0 h 816321"/>
                  <a:gd name="connsiteX6" fmla="*/ 353095 w 1306922"/>
                  <a:gd name="connsiteY6" fmla="*/ 3521 h 816321"/>
                  <a:gd name="connsiteX7" fmla="*/ 223786 w 1306922"/>
                  <a:gd name="connsiteY7" fmla="*/ 86649 h 816321"/>
                  <a:gd name="connsiteX8" fmla="*/ 0 w 1306922"/>
                  <a:gd name="connsiteY8" fmla="*/ 727175 h 816321"/>
                  <a:gd name="connsiteX0" fmla="*/ 0 w 1306922"/>
                  <a:gd name="connsiteY0" fmla="*/ 727175 h 816321"/>
                  <a:gd name="connsiteX1" fmla="*/ 39059 w 1306922"/>
                  <a:gd name="connsiteY1" fmla="*/ 816321 h 816321"/>
                  <a:gd name="connsiteX2" fmla="*/ 1258259 w 1306922"/>
                  <a:gd name="connsiteY2" fmla="*/ 816321 h 816321"/>
                  <a:gd name="connsiteX3" fmla="*/ 1306922 w 1306922"/>
                  <a:gd name="connsiteY3" fmla="*/ 697674 h 816321"/>
                  <a:gd name="connsiteX4" fmla="*/ 1067145 w 1306922"/>
                  <a:gd name="connsiteY4" fmla="*/ 58940 h 816321"/>
                  <a:gd name="connsiteX5" fmla="*/ 971059 w 1306922"/>
                  <a:gd name="connsiteY5" fmla="*/ 0 h 816321"/>
                  <a:gd name="connsiteX6" fmla="*/ 329107 w 1306922"/>
                  <a:gd name="connsiteY6" fmla="*/ 855 h 816321"/>
                  <a:gd name="connsiteX7" fmla="*/ 223786 w 1306922"/>
                  <a:gd name="connsiteY7" fmla="*/ 86649 h 816321"/>
                  <a:gd name="connsiteX8" fmla="*/ 0 w 1306922"/>
                  <a:gd name="connsiteY8" fmla="*/ 727175 h 816321"/>
                  <a:gd name="connsiteX0" fmla="*/ 0 w 1306922"/>
                  <a:gd name="connsiteY0" fmla="*/ 727175 h 816321"/>
                  <a:gd name="connsiteX1" fmla="*/ 39059 w 1306922"/>
                  <a:gd name="connsiteY1" fmla="*/ 816321 h 816321"/>
                  <a:gd name="connsiteX2" fmla="*/ 1258259 w 1306922"/>
                  <a:gd name="connsiteY2" fmla="*/ 816321 h 816321"/>
                  <a:gd name="connsiteX3" fmla="*/ 1306922 w 1306922"/>
                  <a:gd name="connsiteY3" fmla="*/ 697674 h 816321"/>
                  <a:gd name="connsiteX4" fmla="*/ 1067145 w 1306922"/>
                  <a:gd name="connsiteY4" fmla="*/ 58940 h 816321"/>
                  <a:gd name="connsiteX5" fmla="*/ 971059 w 1306922"/>
                  <a:gd name="connsiteY5" fmla="*/ 0 h 816321"/>
                  <a:gd name="connsiteX6" fmla="*/ 329107 w 1306922"/>
                  <a:gd name="connsiteY6" fmla="*/ 855 h 816321"/>
                  <a:gd name="connsiteX7" fmla="*/ 234447 w 1306922"/>
                  <a:gd name="connsiteY7" fmla="*/ 52001 h 816321"/>
                  <a:gd name="connsiteX8" fmla="*/ 0 w 1306922"/>
                  <a:gd name="connsiteY8" fmla="*/ 727175 h 816321"/>
                  <a:gd name="connsiteX0" fmla="*/ 0 w 1304256"/>
                  <a:gd name="connsiteY0" fmla="*/ 727175 h 816321"/>
                  <a:gd name="connsiteX1" fmla="*/ 39059 w 1304256"/>
                  <a:gd name="connsiteY1" fmla="*/ 816321 h 816321"/>
                  <a:gd name="connsiteX2" fmla="*/ 1258259 w 1304256"/>
                  <a:gd name="connsiteY2" fmla="*/ 816321 h 816321"/>
                  <a:gd name="connsiteX3" fmla="*/ 1304256 w 1304256"/>
                  <a:gd name="connsiteY3" fmla="*/ 716331 h 816321"/>
                  <a:gd name="connsiteX4" fmla="*/ 1067145 w 1304256"/>
                  <a:gd name="connsiteY4" fmla="*/ 58940 h 816321"/>
                  <a:gd name="connsiteX5" fmla="*/ 971059 w 1304256"/>
                  <a:gd name="connsiteY5" fmla="*/ 0 h 816321"/>
                  <a:gd name="connsiteX6" fmla="*/ 329107 w 1304256"/>
                  <a:gd name="connsiteY6" fmla="*/ 855 h 816321"/>
                  <a:gd name="connsiteX7" fmla="*/ 234447 w 1304256"/>
                  <a:gd name="connsiteY7" fmla="*/ 52001 h 816321"/>
                  <a:gd name="connsiteX8" fmla="*/ 0 w 1304256"/>
                  <a:gd name="connsiteY8" fmla="*/ 727175 h 8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256" h="816321">
                    <a:moveTo>
                      <a:pt x="0" y="727175"/>
                    </a:moveTo>
                    <a:lnTo>
                      <a:pt x="39059" y="816321"/>
                    </a:lnTo>
                    <a:lnTo>
                      <a:pt x="1258259" y="816321"/>
                    </a:lnTo>
                    <a:lnTo>
                      <a:pt x="1304256" y="716331"/>
                    </a:lnTo>
                    <a:lnTo>
                      <a:pt x="1067145" y="58940"/>
                    </a:lnTo>
                    <a:lnTo>
                      <a:pt x="971059" y="0"/>
                    </a:lnTo>
                    <a:lnTo>
                      <a:pt x="329107" y="855"/>
                    </a:lnTo>
                    <a:lnTo>
                      <a:pt x="234447" y="52001"/>
                    </a:lnTo>
                    <a:lnTo>
                      <a:pt x="0" y="727175"/>
                    </a:ln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70C0"/>
                  </a:solidFill>
                </a:endParaRPr>
              </a:p>
            </p:txBody>
          </p:sp>
          <p:sp>
            <p:nvSpPr>
              <p:cNvPr id="62" name="23 Forma libre">
                <a:extLst>
                  <a:ext uri="{FF2B5EF4-FFF2-40B4-BE49-F238E27FC236}">
                    <a16:creationId xmlns:a16="http://schemas.microsoft.com/office/drawing/2014/main" id="{CCC58F6E-04E5-41B5-BE7F-9E1B8B588EF8}"/>
                  </a:ext>
                </a:extLst>
              </p:cNvPr>
              <p:cNvSpPr/>
              <p:nvPr/>
            </p:nvSpPr>
            <p:spPr>
              <a:xfrm>
                <a:off x="4938712" y="1983581"/>
                <a:ext cx="452437" cy="726282"/>
              </a:xfrm>
              <a:custGeom>
                <a:avLst/>
                <a:gdLst>
                  <a:gd name="connsiteX0" fmla="*/ 0 w 445294"/>
                  <a:gd name="connsiteY0" fmla="*/ 0 h 681038"/>
                  <a:gd name="connsiteX1" fmla="*/ 214313 w 445294"/>
                  <a:gd name="connsiteY1" fmla="*/ 585788 h 681038"/>
                  <a:gd name="connsiteX2" fmla="*/ 333375 w 445294"/>
                  <a:gd name="connsiteY2" fmla="*/ 678656 h 681038"/>
                  <a:gd name="connsiteX3" fmla="*/ 445294 w 445294"/>
                  <a:gd name="connsiteY3" fmla="*/ 681038 h 681038"/>
                  <a:gd name="connsiteX0" fmla="*/ 4762 w 450056"/>
                  <a:gd name="connsiteY0" fmla="*/ 7144 h 688182"/>
                  <a:gd name="connsiteX1" fmla="*/ 0 w 450056"/>
                  <a:gd name="connsiteY1" fmla="*/ 0 h 688182"/>
                  <a:gd name="connsiteX2" fmla="*/ 219075 w 450056"/>
                  <a:gd name="connsiteY2" fmla="*/ 592932 h 688182"/>
                  <a:gd name="connsiteX3" fmla="*/ 338137 w 450056"/>
                  <a:gd name="connsiteY3" fmla="*/ 685800 h 688182"/>
                  <a:gd name="connsiteX4" fmla="*/ 450056 w 450056"/>
                  <a:gd name="connsiteY4" fmla="*/ 688182 h 688182"/>
                  <a:gd name="connsiteX0" fmla="*/ 0 w 445294"/>
                  <a:gd name="connsiteY0" fmla="*/ 73819 h 754857"/>
                  <a:gd name="connsiteX1" fmla="*/ 90488 w 445294"/>
                  <a:gd name="connsiteY1" fmla="*/ 0 h 754857"/>
                  <a:gd name="connsiteX2" fmla="*/ 214313 w 445294"/>
                  <a:gd name="connsiteY2" fmla="*/ 659607 h 754857"/>
                  <a:gd name="connsiteX3" fmla="*/ 333375 w 445294"/>
                  <a:gd name="connsiteY3" fmla="*/ 752475 h 754857"/>
                  <a:gd name="connsiteX4" fmla="*/ 445294 w 445294"/>
                  <a:gd name="connsiteY4" fmla="*/ 754857 h 754857"/>
                  <a:gd name="connsiteX0" fmla="*/ 0 w 445294"/>
                  <a:gd name="connsiteY0" fmla="*/ 0 h 681038"/>
                  <a:gd name="connsiteX1" fmla="*/ 2382 w 445294"/>
                  <a:gd name="connsiteY1" fmla="*/ 33337 h 681038"/>
                  <a:gd name="connsiteX2" fmla="*/ 214313 w 445294"/>
                  <a:gd name="connsiteY2" fmla="*/ 585788 h 681038"/>
                  <a:gd name="connsiteX3" fmla="*/ 333375 w 445294"/>
                  <a:gd name="connsiteY3" fmla="*/ 678656 h 681038"/>
                  <a:gd name="connsiteX4" fmla="*/ 445294 w 445294"/>
                  <a:gd name="connsiteY4" fmla="*/ 681038 h 681038"/>
                  <a:gd name="connsiteX0" fmla="*/ 50006 w 442912"/>
                  <a:gd name="connsiteY0" fmla="*/ 0 h 731044"/>
                  <a:gd name="connsiteX1" fmla="*/ 0 w 442912"/>
                  <a:gd name="connsiteY1" fmla="*/ 83343 h 731044"/>
                  <a:gd name="connsiteX2" fmla="*/ 211931 w 442912"/>
                  <a:gd name="connsiteY2" fmla="*/ 635794 h 731044"/>
                  <a:gd name="connsiteX3" fmla="*/ 330993 w 442912"/>
                  <a:gd name="connsiteY3" fmla="*/ 728662 h 731044"/>
                  <a:gd name="connsiteX4" fmla="*/ 442912 w 442912"/>
                  <a:gd name="connsiteY4" fmla="*/ 731044 h 731044"/>
                  <a:gd name="connsiteX0" fmla="*/ 66675 w 459581"/>
                  <a:gd name="connsiteY0" fmla="*/ 0 h 731044"/>
                  <a:gd name="connsiteX1" fmla="*/ 0 w 459581"/>
                  <a:gd name="connsiteY1" fmla="*/ 64293 h 731044"/>
                  <a:gd name="connsiteX2" fmla="*/ 228600 w 459581"/>
                  <a:gd name="connsiteY2" fmla="*/ 635794 h 731044"/>
                  <a:gd name="connsiteX3" fmla="*/ 347662 w 459581"/>
                  <a:gd name="connsiteY3" fmla="*/ 728662 h 731044"/>
                  <a:gd name="connsiteX4" fmla="*/ 459581 w 459581"/>
                  <a:gd name="connsiteY4" fmla="*/ 731044 h 731044"/>
                  <a:gd name="connsiteX0" fmla="*/ 66675 w 459581"/>
                  <a:gd name="connsiteY0" fmla="*/ 0 h 731044"/>
                  <a:gd name="connsiteX1" fmla="*/ 61913 w 459581"/>
                  <a:gd name="connsiteY1" fmla="*/ 4762 h 731044"/>
                  <a:gd name="connsiteX2" fmla="*/ 0 w 459581"/>
                  <a:gd name="connsiteY2" fmla="*/ 64293 h 731044"/>
                  <a:gd name="connsiteX3" fmla="*/ 228600 w 459581"/>
                  <a:gd name="connsiteY3" fmla="*/ 635794 h 731044"/>
                  <a:gd name="connsiteX4" fmla="*/ 347662 w 459581"/>
                  <a:gd name="connsiteY4" fmla="*/ 728662 h 731044"/>
                  <a:gd name="connsiteX5" fmla="*/ 459581 w 459581"/>
                  <a:gd name="connsiteY5" fmla="*/ 731044 h 731044"/>
                  <a:gd name="connsiteX0" fmla="*/ 66675 w 459581"/>
                  <a:gd name="connsiteY0" fmla="*/ 0 h 731044"/>
                  <a:gd name="connsiteX1" fmla="*/ 109538 w 459581"/>
                  <a:gd name="connsiteY1" fmla="*/ 73818 h 731044"/>
                  <a:gd name="connsiteX2" fmla="*/ 0 w 459581"/>
                  <a:gd name="connsiteY2" fmla="*/ 64293 h 731044"/>
                  <a:gd name="connsiteX3" fmla="*/ 228600 w 459581"/>
                  <a:gd name="connsiteY3" fmla="*/ 635794 h 731044"/>
                  <a:gd name="connsiteX4" fmla="*/ 347662 w 459581"/>
                  <a:gd name="connsiteY4" fmla="*/ 728662 h 731044"/>
                  <a:gd name="connsiteX5" fmla="*/ 459581 w 459581"/>
                  <a:gd name="connsiteY5" fmla="*/ 731044 h 731044"/>
                  <a:gd name="connsiteX0" fmla="*/ 169069 w 459581"/>
                  <a:gd name="connsiteY0" fmla="*/ 0 h 726282"/>
                  <a:gd name="connsiteX1" fmla="*/ 109538 w 459581"/>
                  <a:gd name="connsiteY1" fmla="*/ 69056 h 726282"/>
                  <a:gd name="connsiteX2" fmla="*/ 0 w 459581"/>
                  <a:gd name="connsiteY2" fmla="*/ 59531 h 726282"/>
                  <a:gd name="connsiteX3" fmla="*/ 228600 w 459581"/>
                  <a:gd name="connsiteY3" fmla="*/ 631032 h 726282"/>
                  <a:gd name="connsiteX4" fmla="*/ 347662 w 459581"/>
                  <a:gd name="connsiteY4" fmla="*/ 723900 h 726282"/>
                  <a:gd name="connsiteX5" fmla="*/ 459581 w 459581"/>
                  <a:gd name="connsiteY5" fmla="*/ 726282 h 726282"/>
                  <a:gd name="connsiteX0" fmla="*/ 169069 w 459581"/>
                  <a:gd name="connsiteY0" fmla="*/ 0 h 726282"/>
                  <a:gd name="connsiteX1" fmla="*/ 40482 w 459581"/>
                  <a:gd name="connsiteY1" fmla="*/ 4762 h 726282"/>
                  <a:gd name="connsiteX2" fmla="*/ 0 w 459581"/>
                  <a:gd name="connsiteY2" fmla="*/ 59531 h 726282"/>
                  <a:gd name="connsiteX3" fmla="*/ 228600 w 459581"/>
                  <a:gd name="connsiteY3" fmla="*/ 631032 h 726282"/>
                  <a:gd name="connsiteX4" fmla="*/ 347662 w 459581"/>
                  <a:gd name="connsiteY4" fmla="*/ 723900 h 726282"/>
                  <a:gd name="connsiteX5" fmla="*/ 459581 w 459581"/>
                  <a:gd name="connsiteY5" fmla="*/ 726282 h 726282"/>
                  <a:gd name="connsiteX0" fmla="*/ 161925 w 452437"/>
                  <a:gd name="connsiteY0" fmla="*/ 0 h 726282"/>
                  <a:gd name="connsiteX1" fmla="*/ 33338 w 452437"/>
                  <a:gd name="connsiteY1" fmla="*/ 4762 h 726282"/>
                  <a:gd name="connsiteX2" fmla="*/ 0 w 452437"/>
                  <a:gd name="connsiteY2" fmla="*/ 50006 h 726282"/>
                  <a:gd name="connsiteX3" fmla="*/ 221456 w 452437"/>
                  <a:gd name="connsiteY3" fmla="*/ 631032 h 726282"/>
                  <a:gd name="connsiteX4" fmla="*/ 340518 w 452437"/>
                  <a:gd name="connsiteY4" fmla="*/ 723900 h 726282"/>
                  <a:gd name="connsiteX5" fmla="*/ 452437 w 452437"/>
                  <a:gd name="connsiteY5" fmla="*/ 726282 h 72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437" h="726282">
                    <a:moveTo>
                      <a:pt x="161925" y="0"/>
                    </a:moveTo>
                    <a:lnTo>
                      <a:pt x="33338" y="4762"/>
                    </a:lnTo>
                    <a:lnTo>
                      <a:pt x="0" y="50006"/>
                    </a:lnTo>
                    <a:lnTo>
                      <a:pt x="221456" y="631032"/>
                    </a:lnTo>
                    <a:lnTo>
                      <a:pt x="340518" y="723900"/>
                    </a:lnTo>
                    <a:lnTo>
                      <a:pt x="452437" y="726282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63" name="24 Forma libre">
                <a:extLst>
                  <a:ext uri="{FF2B5EF4-FFF2-40B4-BE49-F238E27FC236}">
                    <a16:creationId xmlns:a16="http://schemas.microsoft.com/office/drawing/2014/main" id="{036FAA66-05EE-4152-A52D-BA0351F1787A}"/>
                  </a:ext>
                </a:extLst>
              </p:cNvPr>
              <p:cNvSpPr/>
              <p:nvPr/>
            </p:nvSpPr>
            <p:spPr>
              <a:xfrm>
                <a:off x="3581401" y="1990725"/>
                <a:ext cx="442912" cy="719138"/>
              </a:xfrm>
              <a:custGeom>
                <a:avLst/>
                <a:gdLst>
                  <a:gd name="connsiteX0" fmla="*/ 0 w 442912"/>
                  <a:gd name="connsiteY0" fmla="*/ 719138 h 719138"/>
                  <a:gd name="connsiteX1" fmla="*/ 114300 w 442912"/>
                  <a:gd name="connsiteY1" fmla="*/ 719138 h 719138"/>
                  <a:gd name="connsiteX2" fmla="*/ 250031 w 442912"/>
                  <a:gd name="connsiteY2" fmla="*/ 628650 h 719138"/>
                  <a:gd name="connsiteX3" fmla="*/ 442912 w 442912"/>
                  <a:gd name="connsiteY3" fmla="*/ 40481 h 719138"/>
                  <a:gd name="connsiteX4" fmla="*/ 402431 w 442912"/>
                  <a:gd name="connsiteY4" fmla="*/ 0 h 719138"/>
                  <a:gd name="connsiteX5" fmla="*/ 319087 w 442912"/>
                  <a:gd name="connsiteY5" fmla="*/ 0 h 71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2912" h="719138">
                    <a:moveTo>
                      <a:pt x="0" y="719138"/>
                    </a:moveTo>
                    <a:lnTo>
                      <a:pt x="114300" y="719138"/>
                    </a:lnTo>
                    <a:lnTo>
                      <a:pt x="250031" y="628650"/>
                    </a:lnTo>
                    <a:lnTo>
                      <a:pt x="442912" y="40481"/>
                    </a:lnTo>
                    <a:lnTo>
                      <a:pt x="402431" y="0"/>
                    </a:lnTo>
                    <a:lnTo>
                      <a:pt x="319087" y="0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64" name="25 Forma libre">
                <a:extLst>
                  <a:ext uri="{FF2B5EF4-FFF2-40B4-BE49-F238E27FC236}">
                    <a16:creationId xmlns:a16="http://schemas.microsoft.com/office/drawing/2014/main" id="{90D32FE4-9C23-4513-9582-53775E02C29B}"/>
                  </a:ext>
                </a:extLst>
              </p:cNvPr>
              <p:cNvSpPr/>
              <p:nvPr/>
            </p:nvSpPr>
            <p:spPr>
              <a:xfrm>
                <a:off x="3910013" y="1857375"/>
                <a:ext cx="166687" cy="97631"/>
              </a:xfrm>
              <a:custGeom>
                <a:avLst/>
                <a:gdLst>
                  <a:gd name="connsiteX0" fmla="*/ 0 w 166687"/>
                  <a:gd name="connsiteY0" fmla="*/ 97631 h 97631"/>
                  <a:gd name="connsiteX1" fmla="*/ 90487 w 166687"/>
                  <a:gd name="connsiteY1" fmla="*/ 97631 h 97631"/>
                  <a:gd name="connsiteX2" fmla="*/ 150018 w 166687"/>
                  <a:gd name="connsiteY2" fmla="*/ 64294 h 97631"/>
                  <a:gd name="connsiteX3" fmla="*/ 166687 w 166687"/>
                  <a:gd name="connsiteY3" fmla="*/ 0 h 9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687" h="97631">
                    <a:moveTo>
                      <a:pt x="0" y="97631"/>
                    </a:moveTo>
                    <a:lnTo>
                      <a:pt x="90487" y="97631"/>
                    </a:lnTo>
                    <a:lnTo>
                      <a:pt x="150018" y="64294"/>
                    </a:lnTo>
                    <a:lnTo>
                      <a:pt x="166687" y="0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65" name="26 Forma libre">
                <a:extLst>
                  <a:ext uri="{FF2B5EF4-FFF2-40B4-BE49-F238E27FC236}">
                    <a16:creationId xmlns:a16="http://schemas.microsoft.com/office/drawing/2014/main" id="{C197438F-F406-4E66-8DB8-DC6EAEAD457E}"/>
                  </a:ext>
                </a:extLst>
              </p:cNvPr>
              <p:cNvSpPr/>
              <p:nvPr/>
            </p:nvSpPr>
            <p:spPr>
              <a:xfrm>
                <a:off x="4136231" y="1859756"/>
                <a:ext cx="700088" cy="88107"/>
              </a:xfrm>
              <a:custGeom>
                <a:avLst/>
                <a:gdLst>
                  <a:gd name="connsiteX0" fmla="*/ 11907 w 700088"/>
                  <a:gd name="connsiteY0" fmla="*/ 0 h 88107"/>
                  <a:gd name="connsiteX1" fmla="*/ 0 w 700088"/>
                  <a:gd name="connsiteY1" fmla="*/ 57150 h 88107"/>
                  <a:gd name="connsiteX2" fmla="*/ 52388 w 700088"/>
                  <a:gd name="connsiteY2" fmla="*/ 88107 h 88107"/>
                  <a:gd name="connsiteX3" fmla="*/ 635794 w 700088"/>
                  <a:gd name="connsiteY3" fmla="*/ 88107 h 88107"/>
                  <a:gd name="connsiteX4" fmla="*/ 700088 w 700088"/>
                  <a:gd name="connsiteY4" fmla="*/ 40482 h 88107"/>
                  <a:gd name="connsiteX5" fmla="*/ 685800 w 700088"/>
                  <a:gd name="connsiteY5" fmla="*/ 4763 h 8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0088" h="88107">
                    <a:moveTo>
                      <a:pt x="11907" y="0"/>
                    </a:moveTo>
                    <a:lnTo>
                      <a:pt x="0" y="57150"/>
                    </a:lnTo>
                    <a:lnTo>
                      <a:pt x="52388" y="88107"/>
                    </a:lnTo>
                    <a:lnTo>
                      <a:pt x="635794" y="88107"/>
                    </a:lnTo>
                    <a:lnTo>
                      <a:pt x="700088" y="40482"/>
                    </a:lnTo>
                    <a:lnTo>
                      <a:pt x="685800" y="4763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66" name="27 Forma libre">
                <a:extLst>
                  <a:ext uri="{FF2B5EF4-FFF2-40B4-BE49-F238E27FC236}">
                    <a16:creationId xmlns:a16="http://schemas.microsoft.com/office/drawing/2014/main" id="{067A3281-6773-48E4-802E-AD8181C49EC6}"/>
                  </a:ext>
                </a:extLst>
              </p:cNvPr>
              <p:cNvSpPr/>
              <p:nvPr/>
            </p:nvSpPr>
            <p:spPr>
              <a:xfrm>
                <a:off x="4881563" y="1869281"/>
                <a:ext cx="202406" cy="61913"/>
              </a:xfrm>
              <a:custGeom>
                <a:avLst/>
                <a:gdLst>
                  <a:gd name="connsiteX0" fmla="*/ 202406 w 202406"/>
                  <a:gd name="connsiteY0" fmla="*/ 61913 h 61913"/>
                  <a:gd name="connsiteX1" fmla="*/ 90487 w 202406"/>
                  <a:gd name="connsiteY1" fmla="*/ 61913 h 61913"/>
                  <a:gd name="connsiteX2" fmla="*/ 21431 w 202406"/>
                  <a:gd name="connsiteY2" fmla="*/ 30957 h 61913"/>
                  <a:gd name="connsiteX3" fmla="*/ 0 w 202406"/>
                  <a:gd name="connsiteY3" fmla="*/ 0 h 6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406" h="61913">
                    <a:moveTo>
                      <a:pt x="202406" y="61913"/>
                    </a:moveTo>
                    <a:lnTo>
                      <a:pt x="90487" y="61913"/>
                    </a:lnTo>
                    <a:lnTo>
                      <a:pt x="21431" y="30957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67" name="28 Forma libre">
                <a:extLst>
                  <a:ext uri="{FF2B5EF4-FFF2-40B4-BE49-F238E27FC236}">
                    <a16:creationId xmlns:a16="http://schemas.microsoft.com/office/drawing/2014/main" id="{A1C92A4F-F5E2-4AB5-AD12-64B5591A23CA}"/>
                  </a:ext>
                </a:extLst>
              </p:cNvPr>
              <p:cNvSpPr/>
              <p:nvPr/>
            </p:nvSpPr>
            <p:spPr>
              <a:xfrm>
                <a:off x="3576638" y="2776536"/>
                <a:ext cx="1821656" cy="0"/>
              </a:xfrm>
              <a:custGeom>
                <a:avLst/>
                <a:gdLst>
                  <a:gd name="connsiteX0" fmla="*/ 0 w 1821656"/>
                  <a:gd name="connsiteY0" fmla="*/ 0 h 0"/>
                  <a:gd name="connsiteX1" fmla="*/ 0 w 1821656"/>
                  <a:gd name="connsiteY1" fmla="*/ 0 h 0"/>
                  <a:gd name="connsiteX2" fmla="*/ 123825 w 1821656"/>
                  <a:gd name="connsiteY2" fmla="*/ 0 h 0"/>
                  <a:gd name="connsiteX3" fmla="*/ 1821656 w 1821656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1656">
                    <a:moveTo>
                      <a:pt x="0" y="0"/>
                    </a:moveTo>
                    <a:lnTo>
                      <a:pt x="0" y="0"/>
                    </a:lnTo>
                    <a:lnTo>
                      <a:pt x="123825" y="0"/>
                    </a:lnTo>
                    <a:lnTo>
                      <a:pt x="1821656" y="0"/>
                    </a:ln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68" name="29 Conector recto">
                <a:extLst>
                  <a:ext uri="{FF2B5EF4-FFF2-40B4-BE49-F238E27FC236}">
                    <a16:creationId xmlns:a16="http://schemas.microsoft.com/office/drawing/2014/main" id="{F66BFEEF-18B0-4DCC-8756-79DE1FE414CE}"/>
                  </a:ext>
                </a:extLst>
              </p:cNvPr>
              <p:cNvCxnSpPr/>
              <p:nvPr/>
            </p:nvCxnSpPr>
            <p:spPr>
              <a:xfrm>
                <a:off x="4024313" y="2297906"/>
                <a:ext cx="93345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30 Conector recto">
                <a:extLst>
                  <a:ext uri="{FF2B5EF4-FFF2-40B4-BE49-F238E27FC236}">
                    <a16:creationId xmlns:a16="http://schemas.microsoft.com/office/drawing/2014/main" id="{732AE8CB-FA2A-4646-BACA-31DEF6C8CFC3}"/>
                  </a:ext>
                </a:extLst>
              </p:cNvPr>
              <p:cNvCxnSpPr/>
              <p:nvPr/>
            </p:nvCxnSpPr>
            <p:spPr>
              <a:xfrm flipV="1">
                <a:off x="4179095" y="1990725"/>
                <a:ext cx="135731" cy="71446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31 Conector recto">
                <a:extLst>
                  <a:ext uri="{FF2B5EF4-FFF2-40B4-BE49-F238E27FC236}">
                    <a16:creationId xmlns:a16="http://schemas.microsoft.com/office/drawing/2014/main" id="{F980D9FF-618D-418C-AC94-29359EF6C4A5}"/>
                  </a:ext>
                </a:extLst>
              </p:cNvPr>
              <p:cNvCxnSpPr/>
              <p:nvPr/>
            </p:nvCxnSpPr>
            <p:spPr>
              <a:xfrm>
                <a:off x="4655344" y="1990725"/>
                <a:ext cx="119058" cy="71447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32 Conector recto">
                <a:extLst>
                  <a:ext uri="{FF2B5EF4-FFF2-40B4-BE49-F238E27FC236}">
                    <a16:creationId xmlns:a16="http://schemas.microsoft.com/office/drawing/2014/main" id="{076F5D7E-DD7D-4E0F-8ABD-0121FE2F3AF9}"/>
                  </a:ext>
                </a:extLst>
              </p:cNvPr>
              <p:cNvCxnSpPr/>
              <p:nvPr/>
            </p:nvCxnSpPr>
            <p:spPr>
              <a:xfrm flipV="1">
                <a:off x="4491811" y="1990725"/>
                <a:ext cx="0" cy="71447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4 Forma libre">
              <a:extLst>
                <a:ext uri="{FF2B5EF4-FFF2-40B4-BE49-F238E27FC236}">
                  <a16:creationId xmlns:a16="http://schemas.microsoft.com/office/drawing/2014/main" id="{1904362E-7A18-4986-BE3A-6046BF2FE25B}"/>
                </a:ext>
              </a:extLst>
            </p:cNvPr>
            <p:cNvSpPr/>
            <p:nvPr/>
          </p:nvSpPr>
          <p:spPr>
            <a:xfrm>
              <a:off x="4537331" y="1734513"/>
              <a:ext cx="212350" cy="307689"/>
            </a:xfrm>
            <a:custGeom>
              <a:avLst/>
              <a:gdLst>
                <a:gd name="connsiteX0" fmla="*/ 0 w 212349"/>
                <a:gd name="connsiteY0" fmla="*/ 0 h 307689"/>
                <a:gd name="connsiteX1" fmla="*/ 164678 w 212349"/>
                <a:gd name="connsiteY1" fmla="*/ 0 h 307689"/>
                <a:gd name="connsiteX2" fmla="*/ 212349 w 212349"/>
                <a:gd name="connsiteY2" fmla="*/ 307689 h 307689"/>
                <a:gd name="connsiteX3" fmla="*/ 0 w 212349"/>
                <a:gd name="connsiteY3" fmla="*/ 307689 h 307689"/>
                <a:gd name="connsiteX4" fmla="*/ 0 w 212349"/>
                <a:gd name="connsiteY4" fmla="*/ 0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349" h="307689">
                  <a:moveTo>
                    <a:pt x="0" y="0"/>
                  </a:moveTo>
                  <a:lnTo>
                    <a:pt x="164678" y="0"/>
                  </a:lnTo>
                  <a:lnTo>
                    <a:pt x="212349" y="307689"/>
                  </a:lnTo>
                  <a:lnTo>
                    <a:pt x="0" y="30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0C0"/>
                </a:solidFill>
              </a:endParaRPr>
            </a:p>
          </p:txBody>
        </p:sp>
      </p:grpSp>
      <p:pic>
        <p:nvPicPr>
          <p:cNvPr id="73" name="2 Imagen">
            <a:extLst>
              <a:ext uri="{FF2B5EF4-FFF2-40B4-BE49-F238E27FC236}">
                <a16:creationId xmlns:a16="http://schemas.microsoft.com/office/drawing/2014/main" id="{65B70A9A-B456-4AF0-A0F0-C8D34C62A1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87"/>
          <a:stretch/>
        </p:blipFill>
        <p:spPr>
          <a:xfrm>
            <a:off x="5399315" y="769268"/>
            <a:ext cx="1067953" cy="4335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1823E9-408D-434F-904E-08D18C055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654" b="21904"/>
          <a:stretch/>
        </p:blipFill>
        <p:spPr>
          <a:xfrm>
            <a:off x="5030242" y="3649588"/>
            <a:ext cx="1682508" cy="1257849"/>
          </a:xfrm>
          <a:prstGeom prst="rect">
            <a:avLst/>
          </a:prstGeom>
        </p:spPr>
      </p:pic>
      <p:sp>
        <p:nvSpPr>
          <p:cNvPr id="75" name="56 Rectángulo">
            <a:extLst>
              <a:ext uri="{FF2B5EF4-FFF2-40B4-BE49-F238E27FC236}">
                <a16:creationId xmlns:a16="http://schemas.microsoft.com/office/drawing/2014/main" id="{2E5E07A3-4652-490A-9D49-DDD1B2582B0D}"/>
              </a:ext>
            </a:extLst>
          </p:cNvPr>
          <p:cNvSpPr/>
          <p:nvPr/>
        </p:nvSpPr>
        <p:spPr>
          <a:xfrm>
            <a:off x="2624018" y="843017"/>
            <a:ext cx="2091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Seguridad jurídica.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Seguridad técnica.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Asequibilidad económica.</a:t>
            </a:r>
          </a:p>
        </p:txBody>
      </p:sp>
      <p:sp>
        <p:nvSpPr>
          <p:cNvPr id="76" name="56 Rectángulo">
            <a:extLst>
              <a:ext uri="{FF2B5EF4-FFF2-40B4-BE49-F238E27FC236}">
                <a16:creationId xmlns:a16="http://schemas.microsoft.com/office/drawing/2014/main" id="{1DA5E992-5B79-4710-B0CF-CF11ED033475}"/>
              </a:ext>
            </a:extLst>
          </p:cNvPr>
          <p:cNvSpPr/>
          <p:nvPr/>
        </p:nvSpPr>
        <p:spPr>
          <a:xfrm>
            <a:off x="2617934" y="1777380"/>
            <a:ext cx="2091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Servicios básicos.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Servicios públicos.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Movilidad urbana.</a:t>
            </a:r>
          </a:p>
        </p:txBody>
      </p:sp>
      <p:sp>
        <p:nvSpPr>
          <p:cNvPr id="77" name="56 Rectángulo">
            <a:extLst>
              <a:ext uri="{FF2B5EF4-FFF2-40B4-BE49-F238E27FC236}">
                <a16:creationId xmlns:a16="http://schemas.microsoft.com/office/drawing/2014/main" id="{F5E4D3F3-9DE1-4FB2-8FDC-8CDB81FC1722}"/>
              </a:ext>
            </a:extLst>
          </p:cNvPr>
          <p:cNvSpPr/>
          <p:nvPr/>
        </p:nvSpPr>
        <p:spPr>
          <a:xfrm>
            <a:off x="2623493" y="2602567"/>
            <a:ext cx="2091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Potencialización de vocaciones urbanas.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Generación de Empleo.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Acceso a oportunidades.</a:t>
            </a:r>
          </a:p>
        </p:txBody>
      </p:sp>
      <p:sp>
        <p:nvSpPr>
          <p:cNvPr id="78" name="56 Rectángulo">
            <a:extLst>
              <a:ext uri="{FF2B5EF4-FFF2-40B4-BE49-F238E27FC236}">
                <a16:creationId xmlns:a16="http://schemas.microsoft.com/office/drawing/2014/main" id="{73A92989-CCF1-48E8-89D8-9FE0DA7BE9EA}"/>
              </a:ext>
            </a:extLst>
          </p:cNvPr>
          <p:cNvSpPr/>
          <p:nvPr/>
        </p:nvSpPr>
        <p:spPr>
          <a:xfrm>
            <a:off x="2620016" y="3649588"/>
            <a:ext cx="2091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Empoderamiento social e Institucionalidad.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Desarrollo Comunitario.</a:t>
            </a:r>
          </a:p>
        </p:txBody>
      </p:sp>
      <p:sp>
        <p:nvSpPr>
          <p:cNvPr id="79" name="56 Rectángulo">
            <a:extLst>
              <a:ext uri="{FF2B5EF4-FFF2-40B4-BE49-F238E27FC236}">
                <a16:creationId xmlns:a16="http://schemas.microsoft.com/office/drawing/2014/main" id="{D9C365AE-F6A7-49CE-990A-2D0ACE76379E}"/>
              </a:ext>
            </a:extLst>
          </p:cNvPr>
          <p:cNvSpPr/>
          <p:nvPr/>
        </p:nvSpPr>
        <p:spPr>
          <a:xfrm>
            <a:off x="2617933" y="4585692"/>
            <a:ext cx="2091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Capacidades de organización social.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Infraestructura.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BO" sz="1200" b="1" dirty="0">
                <a:solidFill>
                  <a:srgbClr val="0070C0"/>
                </a:solidFill>
                <a:cs typeface="Consolas" pitchFamily="49" charset="0"/>
              </a:rPr>
              <a:t>Función ambiental.</a:t>
            </a:r>
          </a:p>
        </p:txBody>
      </p:sp>
    </p:spTree>
    <p:extLst>
      <p:ext uri="{BB962C8B-B14F-4D97-AF65-F5344CB8AC3E}">
        <p14:creationId xmlns:p14="http://schemas.microsoft.com/office/powerpoint/2010/main" val="26187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ctángulo"/>
          <p:cNvSpPr/>
          <p:nvPr/>
        </p:nvSpPr>
        <p:spPr>
          <a:xfrm>
            <a:off x="-5296" y="0"/>
            <a:ext cx="4793320" cy="392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I N T E G R A L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7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10" name="Rectángulo redondeado 70"/>
          <p:cNvSpPr/>
          <p:nvPr/>
        </p:nvSpPr>
        <p:spPr>
          <a:xfrm>
            <a:off x="2199553" y="2679361"/>
            <a:ext cx="3104328" cy="1762315"/>
          </a:xfrm>
          <a:prstGeom prst="roundRect">
            <a:avLst>
              <a:gd name="adj" fmla="val 917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" algn="ctr" fontAlgn="t">
              <a:spcBef>
                <a:spcPts val="200"/>
              </a:spcBef>
              <a:spcAft>
                <a:spcPts val="200"/>
              </a:spcAft>
              <a:defRPr/>
            </a:pPr>
            <a:r>
              <a:rPr lang="es-ES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GENERACIÓN DE INSTRUMENTOS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Estratégicos, institucionales y organizacionales.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Sistema de ciudades y Metrópolis.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Apoyo a las </a:t>
            </a:r>
            <a:r>
              <a:rPr lang="es-ES" sz="11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ETA’s</a:t>
            </a: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 en la planificación y gestión urbana.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Observatorio Urbano.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Instrumentos financieros.</a:t>
            </a:r>
          </a:p>
        </p:txBody>
      </p:sp>
      <p:sp>
        <p:nvSpPr>
          <p:cNvPr id="11" name="Rectángulo redondeado 70"/>
          <p:cNvSpPr/>
          <p:nvPr/>
        </p:nvSpPr>
        <p:spPr>
          <a:xfrm>
            <a:off x="6337597" y="1836701"/>
            <a:ext cx="1512170" cy="804775"/>
          </a:xfrm>
          <a:prstGeom prst="roundRect">
            <a:avLst>
              <a:gd name="adj" fmla="val 917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B050"/>
                </a:solidFill>
                <a:latin typeface="Arial Narrow" panose="020B0606020202030204" pitchFamily="34" charset="0"/>
              </a:rPr>
              <a:t>GENERACIÓN DE CAPACIDADES</a:t>
            </a:r>
          </a:p>
        </p:txBody>
      </p:sp>
      <p:sp>
        <p:nvSpPr>
          <p:cNvPr id="12" name="Rectángulo redondeado 70"/>
          <p:cNvSpPr/>
          <p:nvPr/>
        </p:nvSpPr>
        <p:spPr>
          <a:xfrm>
            <a:off x="1137692" y="1804035"/>
            <a:ext cx="2637570" cy="608728"/>
          </a:xfrm>
          <a:prstGeom prst="roundRect">
            <a:avLst>
              <a:gd name="adj" fmla="val 917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s-E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LEGISLACIÓN URBANA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Marco normativo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multininivel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ángulo redondeado 70"/>
          <p:cNvSpPr/>
          <p:nvPr/>
        </p:nvSpPr>
        <p:spPr>
          <a:xfrm>
            <a:off x="395536" y="887912"/>
            <a:ext cx="3108143" cy="673444"/>
          </a:xfrm>
          <a:prstGeom prst="roundRect">
            <a:avLst>
              <a:gd name="adj" fmla="val 917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s-ES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FORMULACIÓN DE POLÍTICA NACIONAL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Marco estratégico de articulación interinstitucional</a:t>
            </a:r>
          </a:p>
        </p:txBody>
      </p:sp>
      <p:sp>
        <p:nvSpPr>
          <p:cNvPr id="14" name="48 Elipse"/>
          <p:cNvSpPr/>
          <p:nvPr/>
        </p:nvSpPr>
        <p:spPr>
          <a:xfrm>
            <a:off x="6337598" y="1439549"/>
            <a:ext cx="1512170" cy="151217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07504" y="471872"/>
            <a:ext cx="504055" cy="438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dirty="0">
                <a:solidFill>
                  <a:srgbClr val="0070C0"/>
                </a:solidFill>
                <a:latin typeface="Tw Cen MT Condensed Extra Bold" pitchFamily="34" charset="0"/>
                <a:ea typeface="Calibri" panose="020F0502020204030204" pitchFamily="34" charset="0"/>
              </a:rPr>
              <a:t>1.</a:t>
            </a:r>
            <a:endParaRPr lang="es-ES" sz="1600" dirty="0">
              <a:solidFill>
                <a:srgbClr val="0070C0"/>
              </a:solidFill>
              <a:latin typeface="Tw Cen MT Condensed Extra Bold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899592" y="1554822"/>
            <a:ext cx="649475" cy="438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dirty="0">
                <a:solidFill>
                  <a:srgbClr val="002060"/>
                </a:solidFill>
                <a:latin typeface="Tw Cen MT Condensed Extra Bold" pitchFamily="34" charset="0"/>
                <a:ea typeface="Calibri" panose="020F0502020204030204" pitchFamily="34" charset="0"/>
              </a:rPr>
              <a:t>2.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086666" y="2460070"/>
            <a:ext cx="436595" cy="438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dirty="0">
                <a:solidFill>
                  <a:srgbClr val="C00000"/>
                </a:solidFill>
                <a:latin typeface="Tw Cen MT Condensed Extra Bold" pitchFamily="34" charset="0"/>
                <a:ea typeface="Calibri" panose="020F0502020204030204" pitchFamily="34" charset="0"/>
              </a:rPr>
              <a:t>3.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156176" y="1124371"/>
            <a:ext cx="534223" cy="438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dirty="0">
                <a:solidFill>
                  <a:srgbClr val="00B050"/>
                </a:solidFill>
                <a:latin typeface="Tw Cen MT Condensed Extra Bold" pitchFamily="34" charset="0"/>
                <a:ea typeface="Calibri" panose="020F0502020204030204" pitchFamily="34" charset="0"/>
              </a:rPr>
              <a:t>5.</a:t>
            </a:r>
          </a:p>
        </p:txBody>
      </p:sp>
      <p:sp>
        <p:nvSpPr>
          <p:cNvPr id="19" name="Rectángulo redondeado 70">
            <a:extLst>
              <a:ext uri="{FF2B5EF4-FFF2-40B4-BE49-F238E27FC236}">
                <a16:creationId xmlns:a16="http://schemas.microsoft.com/office/drawing/2014/main" id="{DA67D403-5060-4F5B-96AB-B8E3E623273A}"/>
              </a:ext>
            </a:extLst>
          </p:cNvPr>
          <p:cNvSpPr/>
          <p:nvPr/>
        </p:nvSpPr>
        <p:spPr>
          <a:xfrm>
            <a:off x="5483900" y="3630826"/>
            <a:ext cx="3480588" cy="1545641"/>
          </a:xfrm>
          <a:prstGeom prst="roundRect">
            <a:avLst>
              <a:gd name="adj" fmla="val 917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" algn="ctr" fontAlgn="t">
              <a:spcBef>
                <a:spcPts val="200"/>
              </a:spcBef>
              <a:spcAft>
                <a:spcPts val="200"/>
              </a:spcAft>
              <a:defRPr/>
            </a:pP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INTERVENCIONES URBANAS INTEGRALES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IUI en torno a proyectos estratégicos del NCE.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IUI de hábitat y vivienda.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IUI a partir de la inclusión de segmentos sociales.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Ente articulador y gestor de proyectos en IUI.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Articulación con la política de vivienda social.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67642E13-880E-49D3-959A-BE6A4FDC5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011" y="3207174"/>
            <a:ext cx="822255" cy="438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80" tIns="34290" rIns="68580" bIns="3429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dirty="0">
                <a:solidFill>
                  <a:schemeClr val="accent6"/>
                </a:solidFill>
                <a:latin typeface="Tw Cen MT Condensed Extra Bold" pitchFamily="34" charset="0"/>
                <a:ea typeface="Calibri" panose="020F0502020204030204" pitchFamily="34" charset="0"/>
              </a:rPr>
              <a:t>4.</a:t>
            </a:r>
          </a:p>
        </p:txBody>
      </p:sp>
      <p:sp>
        <p:nvSpPr>
          <p:cNvPr id="3" name="Flecha: a la izquierda y derecha 2">
            <a:extLst>
              <a:ext uri="{FF2B5EF4-FFF2-40B4-BE49-F238E27FC236}">
                <a16:creationId xmlns:a16="http://schemas.microsoft.com/office/drawing/2014/main" id="{4CAAF8C0-668B-4E6F-9B8A-8BB415B8B3E0}"/>
              </a:ext>
            </a:extLst>
          </p:cNvPr>
          <p:cNvSpPr/>
          <p:nvPr/>
        </p:nvSpPr>
        <p:spPr>
          <a:xfrm>
            <a:off x="4211961" y="1410293"/>
            <a:ext cx="1584174" cy="146140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3" name="Flecha: a la izquierda y derecha 32">
            <a:extLst>
              <a:ext uri="{FF2B5EF4-FFF2-40B4-BE49-F238E27FC236}">
                <a16:creationId xmlns:a16="http://schemas.microsoft.com/office/drawing/2014/main" id="{92FBC40A-9F2B-4E65-B558-14D3C629FE22}"/>
              </a:ext>
            </a:extLst>
          </p:cNvPr>
          <p:cNvSpPr/>
          <p:nvPr/>
        </p:nvSpPr>
        <p:spPr>
          <a:xfrm>
            <a:off x="4788023" y="2113956"/>
            <a:ext cx="1008111" cy="174580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4" name="Flecha: a la izquierda y derecha 33">
            <a:extLst>
              <a:ext uri="{FF2B5EF4-FFF2-40B4-BE49-F238E27FC236}">
                <a16:creationId xmlns:a16="http://schemas.microsoft.com/office/drawing/2014/main" id="{C35AEB09-356C-4032-AED8-8F34B18724FB}"/>
              </a:ext>
            </a:extLst>
          </p:cNvPr>
          <p:cNvSpPr/>
          <p:nvPr/>
        </p:nvSpPr>
        <p:spPr>
          <a:xfrm>
            <a:off x="5442139" y="2846059"/>
            <a:ext cx="353996" cy="174580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5" name="Flecha: a la izquierda y derecha 34">
            <a:extLst>
              <a:ext uri="{FF2B5EF4-FFF2-40B4-BE49-F238E27FC236}">
                <a16:creationId xmlns:a16="http://schemas.microsoft.com/office/drawing/2014/main" id="{924EA115-D447-41A3-A24C-4C755079F736}"/>
              </a:ext>
            </a:extLst>
          </p:cNvPr>
          <p:cNvSpPr/>
          <p:nvPr/>
        </p:nvSpPr>
        <p:spPr>
          <a:xfrm rot="5400000">
            <a:off x="6951525" y="3163232"/>
            <a:ext cx="353996" cy="174580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9" name="10 Rectángulo"/>
          <p:cNvSpPr/>
          <p:nvPr/>
        </p:nvSpPr>
        <p:spPr>
          <a:xfrm>
            <a:off x="134230" y="337220"/>
            <a:ext cx="890226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Marco</a:t>
            </a:r>
          </a:p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0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funcional</a:t>
            </a:r>
          </a:p>
        </p:txBody>
      </p:sp>
      <p:sp>
        <p:nvSpPr>
          <p:cNvPr id="2" name="Flecha doblada hacia arriba 1"/>
          <p:cNvSpPr/>
          <p:nvPr/>
        </p:nvSpPr>
        <p:spPr>
          <a:xfrm rot="5400000">
            <a:off x="1497586" y="2911397"/>
            <a:ext cx="1115901" cy="288032"/>
          </a:xfrm>
          <a:prstGeom prst="bent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lecha doblada hacia arriba 29"/>
          <p:cNvSpPr/>
          <p:nvPr/>
        </p:nvSpPr>
        <p:spPr>
          <a:xfrm rot="5400000">
            <a:off x="690465" y="1770483"/>
            <a:ext cx="562270" cy="288032"/>
          </a:xfrm>
          <a:prstGeom prst="bent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lecha doblada hacia arriba 30"/>
          <p:cNvSpPr/>
          <p:nvPr/>
        </p:nvSpPr>
        <p:spPr>
          <a:xfrm rot="5400000">
            <a:off x="4390179" y="3831409"/>
            <a:ext cx="483454" cy="1703988"/>
          </a:xfrm>
          <a:prstGeom prst="bentUpArrow">
            <a:avLst>
              <a:gd name="adj1" fmla="val 14130"/>
              <a:gd name="adj2" fmla="val 16304"/>
              <a:gd name="adj3" fmla="val 1413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2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7504" y="553244"/>
            <a:ext cx="450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ESTRUCTURA DE FORMULACIÓN DE LA POLITICA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83567" y="2209429"/>
            <a:ext cx="8256385" cy="942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/>
              <a:t>EQUIPO BASE DE </a:t>
            </a:r>
            <a:r>
              <a:rPr lang="es-BO" b="1" dirty="0" smtClean="0"/>
              <a:t>FORMULACIÓN</a:t>
            </a:r>
            <a:r>
              <a:rPr lang="es-BO" dirty="0" smtClean="0"/>
              <a:t>:</a:t>
            </a:r>
            <a:endParaRPr lang="es-BO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84879"/>
            <a:ext cx="1318148" cy="58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14" y="2384880"/>
            <a:ext cx="1155272" cy="68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211344" y="1201316"/>
            <a:ext cx="4448888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/>
              <a:t>PLATAFORMA DE COORDINACIÓN DEL NCE</a:t>
            </a:r>
          </a:p>
        </p:txBody>
      </p:sp>
      <p:sp>
        <p:nvSpPr>
          <p:cNvPr id="4" name="3 Flecha arriba y abajo"/>
          <p:cNvSpPr/>
          <p:nvPr/>
        </p:nvSpPr>
        <p:spPr>
          <a:xfrm>
            <a:off x="4284722" y="1777381"/>
            <a:ext cx="151066" cy="35470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" name="4 Rectángulo redondeado"/>
          <p:cNvSpPr/>
          <p:nvPr/>
        </p:nvSpPr>
        <p:spPr>
          <a:xfrm>
            <a:off x="539552" y="3937620"/>
            <a:ext cx="3312367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/>
              <a:t>COMITÉ NACIONAL DEL HABITAT</a:t>
            </a:r>
          </a:p>
          <a:p>
            <a:pPr algn="ctr"/>
            <a:r>
              <a:rPr lang="es-BO" sz="1600" dirty="0"/>
              <a:t>(SOCIEDAD CIVIL ORGANIZADA)</a:t>
            </a:r>
          </a:p>
        </p:txBody>
      </p:sp>
      <p:sp>
        <p:nvSpPr>
          <p:cNvPr id="45" name="44 Flecha arriba y abajo"/>
          <p:cNvSpPr/>
          <p:nvPr/>
        </p:nvSpPr>
        <p:spPr>
          <a:xfrm>
            <a:off x="2034029" y="3289548"/>
            <a:ext cx="281736" cy="50011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8" name="47 Rectángulo redondeado"/>
          <p:cNvSpPr/>
          <p:nvPr/>
        </p:nvSpPr>
        <p:spPr>
          <a:xfrm>
            <a:off x="5627586" y="3956382"/>
            <a:ext cx="3312367" cy="91734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/>
              <a:t>COMITÉ TÉCNICO CONSULTIVO</a:t>
            </a:r>
          </a:p>
          <a:p>
            <a:pPr algn="ctr"/>
            <a:r>
              <a:rPr lang="es-BO" sz="1600" dirty="0"/>
              <a:t>(EXPERTOS Y PERSONALIDADES NACIONALES)</a:t>
            </a:r>
          </a:p>
        </p:txBody>
      </p:sp>
      <p:sp>
        <p:nvSpPr>
          <p:cNvPr id="49" name="48 Flecha arriba y abajo"/>
          <p:cNvSpPr/>
          <p:nvPr/>
        </p:nvSpPr>
        <p:spPr>
          <a:xfrm>
            <a:off x="7002033" y="3289548"/>
            <a:ext cx="281736" cy="50011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5" name="14 CuadroTexto"/>
          <p:cNvSpPr txBox="1"/>
          <p:nvPr/>
        </p:nvSpPr>
        <p:spPr>
          <a:xfrm>
            <a:off x="2037620" y="5009029"/>
            <a:ext cx="4910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ACTIVIDADES DE INCLUSIÓN SOCIAL Y COMUNICACIÓN PARA LA POBLACIÓN EN GENERAL</a:t>
            </a:r>
            <a:endParaRPr lang="es-MX" sz="1600" b="1" dirty="0"/>
          </a:p>
        </p:txBody>
      </p:sp>
      <p:sp>
        <p:nvSpPr>
          <p:cNvPr id="6" name="5 Cruz"/>
          <p:cNvSpPr/>
          <p:nvPr/>
        </p:nvSpPr>
        <p:spPr>
          <a:xfrm>
            <a:off x="6817530" y="2584001"/>
            <a:ext cx="261468" cy="226687"/>
          </a:xfrm>
          <a:prstGeom prst="plus">
            <a:avLst>
              <a:gd name="adj" fmla="val 37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26" name="10 Rectángulo"/>
          <p:cNvSpPr/>
          <p:nvPr/>
        </p:nvSpPr>
        <p:spPr>
          <a:xfrm>
            <a:off x="134230" y="625252"/>
            <a:ext cx="852131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I. PROCESO DE FORMULACIÓN DE LA POLITICA</a:t>
            </a:r>
            <a:endParaRPr lang="es-ES" sz="2000" b="1" dirty="0">
              <a:solidFill>
                <a:srgbClr val="0070C0"/>
              </a:solidFill>
              <a:latin typeface="Consolas" pitchFamily="49" charset="0"/>
              <a:ea typeface="Calibri" panose="020F0502020204030204" pitchFamily="34" charset="0"/>
              <a:cs typeface="Consolas" pitchFamily="49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39552" y="2569468"/>
            <a:ext cx="3600400" cy="259228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 redondeado"/>
          <p:cNvSpPr/>
          <p:nvPr/>
        </p:nvSpPr>
        <p:spPr>
          <a:xfrm>
            <a:off x="899592" y="2785492"/>
            <a:ext cx="136815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Marco Conceptual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899592" y="3361556"/>
            <a:ext cx="136815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Marco Normativo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899592" y="3937620"/>
            <a:ext cx="136815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Marco Metodológico</a:t>
            </a:r>
          </a:p>
        </p:txBody>
      </p:sp>
      <p:sp>
        <p:nvSpPr>
          <p:cNvPr id="12" name="11 Cerrar llave"/>
          <p:cNvSpPr/>
          <p:nvPr/>
        </p:nvSpPr>
        <p:spPr>
          <a:xfrm>
            <a:off x="2355360" y="2713484"/>
            <a:ext cx="344432" cy="2348558"/>
          </a:xfrm>
          <a:prstGeom prst="rightBrac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 redondeado"/>
          <p:cNvSpPr/>
          <p:nvPr/>
        </p:nvSpPr>
        <p:spPr>
          <a:xfrm>
            <a:off x="2771800" y="3423692"/>
            <a:ext cx="1224136" cy="369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APROBACIÓN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223628" y="2230914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ETAPA 1: PREPARACIÓN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11560" y="345969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11560" y="4035759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11560" y="288363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4932040" y="2547982"/>
            <a:ext cx="3816424" cy="268578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Rectángulo redondeado"/>
          <p:cNvSpPr/>
          <p:nvPr/>
        </p:nvSpPr>
        <p:spPr>
          <a:xfrm>
            <a:off x="5292080" y="2713484"/>
            <a:ext cx="16561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Mapa de Actores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5292080" y="3289548"/>
            <a:ext cx="16561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Conformación Comités de apoyo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7236296" y="4630522"/>
            <a:ext cx="1368152" cy="4043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dk1"/>
                </a:solidFill>
              </a:rPr>
              <a:t>IDENTIFICACIÓN DE SUBTEMÁTICAS</a:t>
            </a:r>
          </a:p>
        </p:txBody>
      </p:sp>
      <p:sp>
        <p:nvSpPr>
          <p:cNvPr id="23" name="22 Cerrar llave"/>
          <p:cNvSpPr/>
          <p:nvPr/>
        </p:nvSpPr>
        <p:spPr>
          <a:xfrm>
            <a:off x="6963872" y="2641476"/>
            <a:ext cx="344432" cy="1173614"/>
          </a:xfrm>
          <a:prstGeom prst="rightBrac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Rectángulo redondeado"/>
          <p:cNvSpPr/>
          <p:nvPr/>
        </p:nvSpPr>
        <p:spPr>
          <a:xfrm>
            <a:off x="7236296" y="3063652"/>
            <a:ext cx="1224136" cy="369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APROBACIÓN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5328084" y="2209428"/>
            <a:ext cx="277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ETAPA 2: PRE-DIAGNÓSTICO 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5004048" y="3438209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5010187" y="3945749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5004048" y="286214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31 Flecha derecha"/>
          <p:cNvSpPr/>
          <p:nvPr/>
        </p:nvSpPr>
        <p:spPr>
          <a:xfrm>
            <a:off x="4211960" y="228143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Rectángulo redondeado"/>
          <p:cNvSpPr/>
          <p:nvPr/>
        </p:nvSpPr>
        <p:spPr>
          <a:xfrm>
            <a:off x="5292080" y="3865612"/>
            <a:ext cx="1656184" cy="468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lt1"/>
                </a:solidFill>
              </a:rPr>
              <a:t>Articulación sector público NCE</a:t>
            </a:r>
          </a:p>
        </p:txBody>
      </p:sp>
      <p:cxnSp>
        <p:nvCxnSpPr>
          <p:cNvPr id="34" name="33 Conector recto de flecha"/>
          <p:cNvCxnSpPr/>
          <p:nvPr/>
        </p:nvCxnSpPr>
        <p:spPr>
          <a:xfrm flipV="1">
            <a:off x="6948264" y="4099637"/>
            <a:ext cx="288032" cy="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34 Rectángulo redondeado"/>
          <p:cNvSpPr/>
          <p:nvPr/>
        </p:nvSpPr>
        <p:spPr>
          <a:xfrm>
            <a:off x="5220072" y="4657700"/>
            <a:ext cx="1368152" cy="4043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dk1"/>
                </a:solidFill>
              </a:rPr>
              <a:t>DIAGNÓSTICO BASE</a:t>
            </a:r>
          </a:p>
        </p:txBody>
      </p:sp>
      <p:cxnSp>
        <p:nvCxnSpPr>
          <p:cNvPr id="36" name="35 Conector recto de flecha"/>
          <p:cNvCxnSpPr/>
          <p:nvPr/>
        </p:nvCxnSpPr>
        <p:spPr>
          <a:xfrm>
            <a:off x="7812360" y="4369669"/>
            <a:ext cx="0" cy="21602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36 Rectángulo redondeado"/>
          <p:cNvSpPr/>
          <p:nvPr/>
        </p:nvSpPr>
        <p:spPr>
          <a:xfrm>
            <a:off x="7176083" y="3897467"/>
            <a:ext cx="1368152" cy="4043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DOCUMENTOS SECTORIALES</a:t>
            </a:r>
            <a:endParaRPr lang="es-MX" sz="1100" b="1" dirty="0">
              <a:solidFill>
                <a:schemeClr val="dk1"/>
              </a:solidFill>
            </a:endParaRPr>
          </a:p>
        </p:txBody>
      </p:sp>
      <p:cxnSp>
        <p:nvCxnSpPr>
          <p:cNvPr id="38" name="37 Conector recto de flecha"/>
          <p:cNvCxnSpPr/>
          <p:nvPr/>
        </p:nvCxnSpPr>
        <p:spPr>
          <a:xfrm flipH="1">
            <a:off x="6804248" y="4832693"/>
            <a:ext cx="288032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Imagen 2">
            <a:extLst>
              <a:ext uri="{FF2B5EF4-FFF2-40B4-BE49-F238E27FC236}">
                <a16:creationId xmlns:a16="http://schemas.microsoft.com/office/drawing/2014/main" id="{4403FA5D-6FBA-48AB-A0CE-EE83A563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12422" r="10375" b="14931"/>
          <a:stretch/>
        </p:blipFill>
        <p:spPr>
          <a:xfrm>
            <a:off x="1671781" y="1085799"/>
            <a:ext cx="1172027" cy="1123629"/>
          </a:xfrm>
          <a:prstGeom prst="rect">
            <a:avLst/>
          </a:prstGeom>
        </p:spPr>
      </p:pic>
      <p:pic>
        <p:nvPicPr>
          <p:cNvPr id="40" name="Imagen 6">
            <a:extLst>
              <a:ext uri="{FF2B5EF4-FFF2-40B4-BE49-F238E27FC236}">
                <a16:creationId xmlns:a16="http://schemas.microsoft.com/office/drawing/2014/main" id="{DF7BD681-D108-4B60-B36B-204016F03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17265" r="4218" b="34787"/>
          <a:stretch/>
        </p:blipFill>
        <p:spPr>
          <a:xfrm>
            <a:off x="5122261" y="1085799"/>
            <a:ext cx="2895921" cy="1021252"/>
          </a:xfrm>
          <a:prstGeom prst="rect">
            <a:avLst/>
          </a:prstGeom>
        </p:spPr>
      </p:pic>
      <p:sp>
        <p:nvSpPr>
          <p:cNvPr id="41" name="40 Flecha derecha"/>
          <p:cNvSpPr/>
          <p:nvPr/>
        </p:nvSpPr>
        <p:spPr>
          <a:xfrm>
            <a:off x="8316416" y="228143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36 Rectángulo"/>
          <p:cNvSpPr/>
          <p:nvPr/>
        </p:nvSpPr>
        <p:spPr>
          <a:xfrm>
            <a:off x="583708" y="5161756"/>
            <a:ext cx="34122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Contratación del equipo base </a:t>
            </a:r>
          </a:p>
        </p:txBody>
      </p:sp>
      <p:sp>
        <p:nvSpPr>
          <p:cNvPr id="46" name="45 Rectángulo redondeado"/>
          <p:cNvSpPr/>
          <p:nvPr/>
        </p:nvSpPr>
        <p:spPr>
          <a:xfrm>
            <a:off x="899592" y="4513684"/>
            <a:ext cx="136815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Estrategia Comunicación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611560" y="4611823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401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07504" y="2569468"/>
            <a:ext cx="8928992" cy="2664296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26" name="10 Rectángulo"/>
          <p:cNvSpPr/>
          <p:nvPr/>
        </p:nvSpPr>
        <p:spPr>
          <a:xfrm>
            <a:off x="278246" y="481236"/>
            <a:ext cx="443777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Metodología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de intervención:</a:t>
            </a:r>
          </a:p>
        </p:txBody>
      </p:sp>
      <p:sp>
        <p:nvSpPr>
          <p:cNvPr id="2" name="1 Rectángulo redondeado"/>
          <p:cNvSpPr/>
          <p:nvPr/>
        </p:nvSpPr>
        <p:spPr>
          <a:xfrm>
            <a:off x="395535" y="3433564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Organización y Logística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395535" y="4009628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Implementación de talleres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95535" y="4585692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Sistematización</a:t>
            </a:r>
          </a:p>
        </p:txBody>
      </p:sp>
      <p:sp>
        <p:nvSpPr>
          <p:cNvPr id="3" name="2 Cerrar llave"/>
          <p:cNvSpPr/>
          <p:nvPr/>
        </p:nvSpPr>
        <p:spPr>
          <a:xfrm>
            <a:off x="1743821" y="3361555"/>
            <a:ext cx="344432" cy="1800200"/>
          </a:xfrm>
          <a:prstGeom prst="rightBrac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 redondeado"/>
          <p:cNvSpPr/>
          <p:nvPr/>
        </p:nvSpPr>
        <p:spPr>
          <a:xfrm>
            <a:off x="2083994" y="3937620"/>
            <a:ext cx="936104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Ajuste de Diagnóstico 1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123728" y="2212421"/>
            <a:ext cx="514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ETAPA 3: PROCESO DE CONSTRUCCIÓN PARTICIPATIVO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07504" y="4107767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07504" y="468383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07504" y="3531703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8100392" y="2218121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044223"/>
            <a:ext cx="1892075" cy="1194289"/>
          </a:xfrm>
          <a:prstGeom prst="rect">
            <a:avLst/>
          </a:prstGeom>
        </p:spPr>
      </p:pic>
      <p:sp>
        <p:nvSpPr>
          <p:cNvPr id="29" name="28 Rectángulo redondeado"/>
          <p:cNvSpPr/>
          <p:nvPr/>
        </p:nvSpPr>
        <p:spPr>
          <a:xfrm>
            <a:off x="392827" y="2713484"/>
            <a:ext cx="1711033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 TALLERES </a:t>
            </a:r>
            <a:r>
              <a:rPr lang="es-MX" sz="1400" dirty="0" smtClean="0"/>
              <a:t>REGIONALES</a:t>
            </a:r>
            <a:endParaRPr lang="es-MX" sz="1400" dirty="0"/>
          </a:p>
        </p:txBody>
      </p:sp>
      <p:sp>
        <p:nvSpPr>
          <p:cNvPr id="30" name="29 Rectángulo redondeado"/>
          <p:cNvSpPr/>
          <p:nvPr/>
        </p:nvSpPr>
        <p:spPr>
          <a:xfrm>
            <a:off x="3347863" y="3433564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Organización y Logística</a:t>
            </a:r>
          </a:p>
        </p:txBody>
      </p:sp>
      <p:sp>
        <p:nvSpPr>
          <p:cNvPr id="31" name="30 Rectángulo redondeado"/>
          <p:cNvSpPr/>
          <p:nvPr/>
        </p:nvSpPr>
        <p:spPr>
          <a:xfrm>
            <a:off x="3347863" y="4009628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Implementación de talleres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3347863" y="4585692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Sistematización</a:t>
            </a:r>
          </a:p>
        </p:txBody>
      </p:sp>
      <p:sp>
        <p:nvSpPr>
          <p:cNvPr id="33" name="32 Cerrar llave"/>
          <p:cNvSpPr/>
          <p:nvPr/>
        </p:nvSpPr>
        <p:spPr>
          <a:xfrm>
            <a:off x="4696149" y="3361555"/>
            <a:ext cx="344432" cy="1800200"/>
          </a:xfrm>
          <a:prstGeom prst="rightBrac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Rectángulo redondeado"/>
          <p:cNvSpPr/>
          <p:nvPr/>
        </p:nvSpPr>
        <p:spPr>
          <a:xfrm>
            <a:off x="5056189" y="3937620"/>
            <a:ext cx="955971" cy="6105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Ajuste de Diagnóstico 2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3059832" y="4107767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3059832" y="468383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3059832" y="3531703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8" name="37 Rectángulo redondeado"/>
          <p:cNvSpPr/>
          <p:nvPr/>
        </p:nvSpPr>
        <p:spPr>
          <a:xfrm>
            <a:off x="3345156" y="2713484"/>
            <a:ext cx="152321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TALLERES SECTORIALES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6320058" y="3433564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Organización y Logística</a:t>
            </a:r>
          </a:p>
        </p:txBody>
      </p:sp>
      <p:sp>
        <p:nvSpPr>
          <p:cNvPr id="40" name="39 Rectángulo redondeado"/>
          <p:cNvSpPr/>
          <p:nvPr/>
        </p:nvSpPr>
        <p:spPr>
          <a:xfrm>
            <a:off x="6320058" y="4009628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Implementación de talleres</a:t>
            </a:r>
          </a:p>
        </p:txBody>
      </p:sp>
      <p:sp>
        <p:nvSpPr>
          <p:cNvPr id="41" name="40 Rectángulo redondeado"/>
          <p:cNvSpPr/>
          <p:nvPr/>
        </p:nvSpPr>
        <p:spPr>
          <a:xfrm>
            <a:off x="6320058" y="4585692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Sistematización</a:t>
            </a:r>
          </a:p>
        </p:txBody>
      </p:sp>
      <p:sp>
        <p:nvSpPr>
          <p:cNvPr id="42" name="41 Cerrar llave"/>
          <p:cNvSpPr/>
          <p:nvPr/>
        </p:nvSpPr>
        <p:spPr>
          <a:xfrm>
            <a:off x="7668344" y="3361555"/>
            <a:ext cx="344432" cy="1800200"/>
          </a:xfrm>
          <a:prstGeom prst="rightBrac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42 Rectángulo redondeado"/>
          <p:cNvSpPr/>
          <p:nvPr/>
        </p:nvSpPr>
        <p:spPr>
          <a:xfrm>
            <a:off x="8028384" y="3937620"/>
            <a:ext cx="936104" cy="6105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Ajuste de Diagnóstico 3</a:t>
            </a:r>
          </a:p>
        </p:txBody>
      </p:sp>
      <p:sp>
        <p:nvSpPr>
          <p:cNvPr id="44" name="43 CuadroTexto"/>
          <p:cNvSpPr txBox="1"/>
          <p:nvPr/>
        </p:nvSpPr>
        <p:spPr>
          <a:xfrm>
            <a:off x="6032027" y="4107767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6032027" y="468383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6032027" y="3531703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46 Rectángulo redondeado"/>
          <p:cNvSpPr/>
          <p:nvPr/>
        </p:nvSpPr>
        <p:spPr>
          <a:xfrm>
            <a:off x="6317351" y="2713484"/>
            <a:ext cx="152321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 TALLERES FOCALIZADOS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51" y="790595"/>
            <a:ext cx="1973538" cy="1427526"/>
          </a:xfrm>
          <a:prstGeom prst="rect">
            <a:avLst/>
          </a:prstGeom>
        </p:spPr>
      </p:pic>
      <p:grpSp>
        <p:nvGrpSpPr>
          <p:cNvPr id="62" name="61 Grupo"/>
          <p:cNvGrpSpPr/>
          <p:nvPr/>
        </p:nvGrpSpPr>
        <p:grpSpPr>
          <a:xfrm>
            <a:off x="4371912" y="1143289"/>
            <a:ext cx="1337337" cy="996155"/>
            <a:chOff x="2789802" y="1082421"/>
            <a:chExt cx="1337337" cy="996155"/>
          </a:xfrm>
        </p:grpSpPr>
        <p:pic>
          <p:nvPicPr>
            <p:cNvPr id="48" name="47 Imagen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44" y="1170570"/>
              <a:ext cx="922570" cy="900811"/>
            </a:xfrm>
            <a:prstGeom prst="rect">
              <a:avLst/>
            </a:prstGeom>
          </p:spPr>
        </p:pic>
        <p:pic>
          <p:nvPicPr>
            <p:cNvPr id="50" name="49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6" t="15027" r="11373" b="13072"/>
            <a:stretch/>
          </p:blipFill>
          <p:spPr>
            <a:xfrm>
              <a:off x="2789802" y="1082421"/>
              <a:ext cx="324035" cy="430203"/>
            </a:xfrm>
            <a:prstGeom prst="rect">
              <a:avLst/>
            </a:prstGeom>
          </p:spPr>
        </p:pic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465" y="1701643"/>
              <a:ext cx="132566" cy="376933"/>
            </a:xfrm>
            <a:prstGeom prst="rect">
              <a:avLst/>
            </a:prstGeom>
          </p:spPr>
        </p:pic>
        <p:pic>
          <p:nvPicPr>
            <p:cNvPr id="52" name="51 Imagen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641" y="1748213"/>
              <a:ext cx="202498" cy="288340"/>
            </a:xfrm>
            <a:prstGeom prst="rect">
              <a:avLst/>
            </a:prstGeom>
          </p:spPr>
        </p:pic>
        <p:pic>
          <p:nvPicPr>
            <p:cNvPr id="54" name="53 Imagen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7" t="5827" r="23971" b="11387"/>
            <a:stretch/>
          </p:blipFill>
          <p:spPr>
            <a:xfrm>
              <a:off x="3803067" y="1169050"/>
              <a:ext cx="303694" cy="513983"/>
            </a:xfrm>
            <a:prstGeom prst="rect">
              <a:avLst/>
            </a:prstGeom>
          </p:spPr>
        </p:pic>
      </p:grpSp>
      <p:grpSp>
        <p:nvGrpSpPr>
          <p:cNvPr id="61" name="60 Grupo"/>
          <p:cNvGrpSpPr/>
          <p:nvPr/>
        </p:nvGrpSpPr>
        <p:grpSpPr>
          <a:xfrm>
            <a:off x="2771800" y="1037444"/>
            <a:ext cx="1431387" cy="1113294"/>
            <a:chOff x="4355976" y="1020144"/>
            <a:chExt cx="1431387" cy="1113294"/>
          </a:xfrm>
        </p:grpSpPr>
        <p:pic>
          <p:nvPicPr>
            <p:cNvPr id="55" name="54 Imagen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952" y="1232627"/>
              <a:ext cx="922570" cy="900811"/>
            </a:xfrm>
            <a:prstGeom prst="rect">
              <a:avLst/>
            </a:prstGeom>
          </p:spPr>
        </p:pic>
        <p:pic>
          <p:nvPicPr>
            <p:cNvPr id="56" name="55 Imagen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6" r="1"/>
            <a:stretch/>
          </p:blipFill>
          <p:spPr>
            <a:xfrm>
              <a:off x="4355976" y="1175941"/>
              <a:ext cx="328744" cy="384659"/>
            </a:xfrm>
            <a:prstGeom prst="rect">
              <a:avLst/>
            </a:prstGeom>
          </p:spPr>
        </p:pic>
        <p:pic>
          <p:nvPicPr>
            <p:cNvPr id="57" name="56 Imagen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2" t="9687" r="16327" b="7867"/>
            <a:stretch/>
          </p:blipFill>
          <p:spPr>
            <a:xfrm>
              <a:off x="5251625" y="1137072"/>
              <a:ext cx="461793" cy="320900"/>
            </a:xfrm>
            <a:prstGeom prst="rect">
              <a:avLst/>
            </a:prstGeom>
          </p:spPr>
        </p:pic>
        <p:pic>
          <p:nvPicPr>
            <p:cNvPr id="58" name="57 Imagen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5" r="4596" b="19801"/>
            <a:stretch/>
          </p:blipFill>
          <p:spPr>
            <a:xfrm>
              <a:off x="4769209" y="1020144"/>
              <a:ext cx="504056" cy="212483"/>
            </a:xfrm>
            <a:prstGeom prst="rect">
              <a:avLst/>
            </a:prstGeom>
          </p:spPr>
        </p:pic>
        <p:pic>
          <p:nvPicPr>
            <p:cNvPr id="59" name="58 Imagen"/>
            <p:cNvPicPr>
              <a:picLocks noChangeAspect="1"/>
            </p:cNvPicPr>
            <p:nvPr/>
          </p:nvPicPr>
          <p:blipFill rotWithShape="1"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1" t="3247" r="15800" b="9314"/>
            <a:stretch/>
          </p:blipFill>
          <p:spPr>
            <a:xfrm>
              <a:off x="4362132" y="1675778"/>
              <a:ext cx="230224" cy="325077"/>
            </a:xfrm>
            <a:prstGeom prst="rect">
              <a:avLst/>
            </a:prstGeom>
          </p:spPr>
        </p:pic>
        <p:pic>
          <p:nvPicPr>
            <p:cNvPr id="60" name="59 Imagen"/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6" t="4860" r="9382" b="4180"/>
            <a:stretch/>
          </p:blipFill>
          <p:spPr>
            <a:xfrm>
              <a:off x="5456452" y="1633364"/>
              <a:ext cx="330911" cy="375242"/>
            </a:xfrm>
            <a:prstGeom prst="rect">
              <a:avLst/>
            </a:prstGeom>
          </p:spPr>
        </p:pic>
      </p:grpSp>
      <p:sp>
        <p:nvSpPr>
          <p:cNvPr id="63" name="62 CuadroTexto"/>
          <p:cNvSpPr txBox="1"/>
          <p:nvPr/>
        </p:nvSpPr>
        <p:spPr>
          <a:xfrm>
            <a:off x="2123728" y="2686625"/>
            <a:ext cx="81194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" b="1" dirty="0">
                <a:solidFill>
                  <a:schemeClr val="accent6"/>
                </a:solidFill>
              </a:rPr>
              <a:t>- LA PAZ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ORURO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POTOSI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COCHABAMBA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CHUQUISACA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TARIJA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PANDO 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BENI </a:t>
            </a:r>
          </a:p>
          <a:p>
            <a:r>
              <a:rPr lang="es-MX" sz="700" b="1" dirty="0">
                <a:solidFill>
                  <a:schemeClr val="accent6"/>
                </a:solidFill>
              </a:rPr>
              <a:t>- SANTA CRUZ</a:t>
            </a:r>
          </a:p>
        </p:txBody>
      </p:sp>
      <p:sp>
        <p:nvSpPr>
          <p:cNvPr id="64" name="63 CuadroTexto"/>
          <p:cNvSpPr txBox="1"/>
          <p:nvPr/>
        </p:nvSpPr>
        <p:spPr>
          <a:xfrm>
            <a:off x="4860032" y="2692596"/>
            <a:ext cx="12688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" b="1" dirty="0">
                <a:solidFill>
                  <a:srgbClr val="92D050"/>
                </a:solidFill>
              </a:rPr>
              <a:t>- SUELO</a:t>
            </a:r>
          </a:p>
          <a:p>
            <a:r>
              <a:rPr lang="es-MX" sz="700" b="1" dirty="0">
                <a:solidFill>
                  <a:srgbClr val="92D050"/>
                </a:solidFill>
              </a:rPr>
              <a:t>- SERVICIOS</a:t>
            </a:r>
          </a:p>
          <a:p>
            <a:r>
              <a:rPr lang="es-MX" sz="700" b="1" dirty="0">
                <a:solidFill>
                  <a:srgbClr val="92D050"/>
                </a:solidFill>
              </a:rPr>
              <a:t>- DESARROLLO ECONOMICO</a:t>
            </a:r>
          </a:p>
          <a:p>
            <a:r>
              <a:rPr lang="es-MX" sz="700" b="1" dirty="0">
                <a:solidFill>
                  <a:srgbClr val="92D050"/>
                </a:solidFill>
              </a:rPr>
              <a:t>- GOBERNANZA</a:t>
            </a:r>
          </a:p>
          <a:p>
            <a:r>
              <a:rPr lang="es-MX" sz="700" b="1" dirty="0">
                <a:solidFill>
                  <a:srgbClr val="92D050"/>
                </a:solidFill>
              </a:rPr>
              <a:t>- MEDIO AMBIENTE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7854021" y="2713484"/>
            <a:ext cx="10384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 JÓVENES</a:t>
            </a:r>
          </a:p>
          <a:p>
            <a:r>
              <a:rPr lang="es-MX" sz="7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 MUJERES</a:t>
            </a:r>
          </a:p>
          <a:p>
            <a:r>
              <a:rPr lang="es-MX" sz="7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 ADULTOS MAYORES</a:t>
            </a:r>
          </a:p>
          <a:p>
            <a:r>
              <a:rPr lang="es-MX" sz="7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 P. CON CAPACIDADES DIFERENTES</a:t>
            </a:r>
          </a:p>
        </p:txBody>
      </p:sp>
    </p:spTree>
    <p:extLst>
      <p:ext uri="{BB962C8B-B14F-4D97-AF65-F5344CB8AC3E}">
        <p14:creationId xmlns:p14="http://schemas.microsoft.com/office/powerpoint/2010/main" val="30811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187624" y="3009921"/>
            <a:ext cx="6264696" cy="2223843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339752" y="646738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PROCESO </a:t>
            </a:r>
            <a:r>
              <a:rPr lang="es-MX" sz="1600" b="1" dirty="0"/>
              <a:t>DE CONSTRUCCIÓN PARTICIPATIVO</a:t>
            </a:r>
          </a:p>
        </p:txBody>
      </p:sp>
      <p:sp>
        <p:nvSpPr>
          <p:cNvPr id="6" name="5 Flecha derecha"/>
          <p:cNvSpPr/>
          <p:nvPr/>
        </p:nvSpPr>
        <p:spPr>
          <a:xfrm rot="5400000">
            <a:off x="3972639" y="4198053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37 Rectángulo redondeado"/>
          <p:cNvSpPr/>
          <p:nvPr/>
        </p:nvSpPr>
        <p:spPr>
          <a:xfrm>
            <a:off x="1979712" y="3297953"/>
            <a:ext cx="4561919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Arial Narrow" pitchFamily="34" charset="0"/>
              </a:rPr>
              <a:t>Foro Urbano Nacional</a:t>
            </a:r>
            <a:endParaRPr lang="es-MX" sz="2400" b="1" dirty="0">
              <a:latin typeface="Arial Narrow" pitchFamily="34" charset="0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2123728" y="4369668"/>
            <a:ext cx="4561919" cy="86409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Arial Narrow" pitchFamily="34" charset="0"/>
              </a:rPr>
              <a:t>30 y 31 de Octubre</a:t>
            </a:r>
            <a:endParaRPr lang="es-MX" sz="2400" b="1" dirty="0">
              <a:latin typeface="Arial Narrow" pitchFamily="34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2604995" y="1026368"/>
            <a:ext cx="3383360" cy="1903140"/>
            <a:chOff x="2604995" y="786220"/>
            <a:chExt cx="3383360" cy="1903140"/>
          </a:xfrm>
        </p:grpSpPr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95" y="786220"/>
              <a:ext cx="3383360" cy="1903140"/>
            </a:xfrm>
            <a:prstGeom prst="rect">
              <a:avLst/>
            </a:prstGeom>
          </p:spPr>
        </p:pic>
        <p:sp>
          <p:nvSpPr>
            <p:cNvPr id="18" name="17 Rectángulo"/>
            <p:cNvSpPr/>
            <p:nvPr/>
          </p:nvSpPr>
          <p:spPr>
            <a:xfrm>
              <a:off x="2771800" y="1129308"/>
              <a:ext cx="395195" cy="23869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MX" sz="500" dirty="0" smtClean="0"/>
                <a:t>Jóvenes en Ciudades</a:t>
              </a:r>
              <a:endParaRPr lang="es-MX" sz="500" dirty="0"/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3274165" y="945959"/>
              <a:ext cx="395195" cy="25535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MX" sz="500" dirty="0" smtClean="0"/>
                <a:t>Adulto Mayores en Ciudades</a:t>
              </a:r>
              <a:endParaRPr lang="es-MX" sz="500" dirty="0"/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3712722" y="962260"/>
              <a:ext cx="395195" cy="25535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MX" sz="500" dirty="0" smtClean="0"/>
                <a:t>Profesionales en Ciudades</a:t>
              </a:r>
              <a:endParaRPr lang="es-MX" sz="500" dirty="0"/>
            </a:p>
          </p:txBody>
        </p:sp>
        <p:sp>
          <p:nvSpPr>
            <p:cNvPr id="68" name="67 Rectángulo"/>
            <p:cNvSpPr/>
            <p:nvPr/>
          </p:nvSpPr>
          <p:spPr>
            <a:xfrm>
              <a:off x="4188663" y="945958"/>
              <a:ext cx="395195" cy="25535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MX" sz="500" dirty="0" smtClean="0"/>
                <a:t> Empresarios en Ciudades</a:t>
              </a:r>
              <a:endParaRPr lang="es-MX" sz="500" dirty="0"/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4644008" y="945957"/>
              <a:ext cx="395195" cy="25535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MX" sz="500" dirty="0" smtClean="0"/>
                <a:t>Mujeres en Ciudades</a:t>
              </a:r>
              <a:endParaRPr lang="es-MX" sz="500" dirty="0"/>
            </a:p>
          </p:txBody>
        </p:sp>
        <p:sp>
          <p:nvSpPr>
            <p:cNvPr id="70" name="69 Rectángulo"/>
            <p:cNvSpPr/>
            <p:nvPr/>
          </p:nvSpPr>
          <p:spPr>
            <a:xfrm>
              <a:off x="5015480" y="1166925"/>
              <a:ext cx="395195" cy="25535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MX" sz="500" dirty="0" smtClean="0"/>
                <a:t>Niños  en Ciudades</a:t>
              </a:r>
              <a:endParaRPr lang="es-MX" sz="500" dirty="0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5472949" y="1129309"/>
              <a:ext cx="395195" cy="33059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MX" sz="500" dirty="0" smtClean="0"/>
                <a:t>Personas con Capacidades Diferentes en Ciudades</a:t>
              </a:r>
              <a:endParaRPr lang="es-MX" sz="500" dirty="0"/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68"/>
          <a:stretch/>
        </p:blipFill>
        <p:spPr>
          <a:xfrm>
            <a:off x="7055676" y="-2592"/>
            <a:ext cx="2016223" cy="12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26" name="10 Rectángulo"/>
          <p:cNvSpPr/>
          <p:nvPr/>
        </p:nvSpPr>
        <p:spPr>
          <a:xfrm>
            <a:off x="107504" y="409228"/>
            <a:ext cx="443777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Metodología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de intervención: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539552" y="2836014"/>
            <a:ext cx="3600400" cy="268578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Rectángulo redondeado"/>
          <p:cNvSpPr/>
          <p:nvPr/>
        </p:nvSpPr>
        <p:spPr>
          <a:xfrm>
            <a:off x="915200" y="3721596"/>
            <a:ext cx="156856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Socialización a los Comité de apoyo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2801662" y="4901430"/>
            <a:ext cx="1266282" cy="4043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PRESENTACIÓN VICEMINISTROS</a:t>
            </a:r>
            <a:endParaRPr lang="es-MX" sz="1100" b="1" dirty="0">
              <a:solidFill>
                <a:schemeClr val="dk1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2801662" y="3796797"/>
            <a:ext cx="1266282" cy="369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RETRO ALIMENTACIÓN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11560" y="2497460"/>
            <a:ext cx="3852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ETAPA 4: REDACCIÓN DE LA POLÍTICA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11560" y="3865612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617699" y="4493939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611560" y="3217540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27 Rectángulo redondeado"/>
          <p:cNvSpPr/>
          <p:nvPr/>
        </p:nvSpPr>
        <p:spPr>
          <a:xfrm>
            <a:off x="899592" y="3062781"/>
            <a:ext cx="1584176" cy="586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Redacción Primer Documento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2490750" y="4009627"/>
            <a:ext cx="288032" cy="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28 Flecha derecha"/>
          <p:cNvSpPr/>
          <p:nvPr/>
        </p:nvSpPr>
        <p:spPr>
          <a:xfrm>
            <a:off x="4355976" y="255872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5550" r="1772" b="5505"/>
          <a:stretch/>
        </p:blipFill>
        <p:spPr>
          <a:xfrm>
            <a:off x="1322459" y="881346"/>
            <a:ext cx="1765533" cy="1627133"/>
          </a:xfrm>
          <a:prstGeom prst="rect">
            <a:avLst/>
          </a:prstGeom>
        </p:spPr>
      </p:pic>
      <p:sp>
        <p:nvSpPr>
          <p:cNvPr id="30" name="29 Rectángulo redondeado"/>
          <p:cNvSpPr/>
          <p:nvPr/>
        </p:nvSpPr>
        <p:spPr>
          <a:xfrm>
            <a:off x="915200" y="4873724"/>
            <a:ext cx="156856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Redacción de la Política</a:t>
            </a:r>
          </a:p>
        </p:txBody>
      </p:sp>
      <p:sp>
        <p:nvSpPr>
          <p:cNvPr id="31" name="30 Rectángulo redondeado"/>
          <p:cNvSpPr/>
          <p:nvPr/>
        </p:nvSpPr>
        <p:spPr>
          <a:xfrm>
            <a:off x="915200" y="4297765"/>
            <a:ext cx="156856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Ajuste de las recomendaciones 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611560" y="4971863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33" name="32 Conector recto de flecha"/>
          <p:cNvCxnSpPr/>
          <p:nvPr/>
        </p:nvCxnSpPr>
        <p:spPr>
          <a:xfrm flipV="1">
            <a:off x="2490750" y="5139605"/>
            <a:ext cx="288032" cy="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33 Rectángulo redondeado"/>
          <p:cNvSpPr/>
          <p:nvPr/>
        </p:nvSpPr>
        <p:spPr>
          <a:xfrm>
            <a:off x="4932040" y="2836014"/>
            <a:ext cx="3600400" cy="2443626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Rectángulo redondeado"/>
          <p:cNvSpPr/>
          <p:nvPr/>
        </p:nvSpPr>
        <p:spPr>
          <a:xfrm>
            <a:off x="7194150" y="4441676"/>
            <a:ext cx="1122266" cy="4043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APROBACIÓN MEDIANTE RM</a:t>
            </a:r>
            <a:endParaRPr lang="es-MX" sz="1100" b="1" dirty="0">
              <a:solidFill>
                <a:schemeClr val="dk1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7194150" y="3855740"/>
            <a:ext cx="1122266" cy="369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DEBATE EXTERNO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5004048" y="2497460"/>
            <a:ext cx="3852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ETAPA 5: SOCIALIZACIÓN Y APROBACIÓN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5004048" y="3865612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5004048" y="4493939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5004048" y="3217540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43" name="42 Conector recto de flecha"/>
          <p:cNvCxnSpPr/>
          <p:nvPr/>
        </p:nvCxnSpPr>
        <p:spPr>
          <a:xfrm flipV="1">
            <a:off x="6883238" y="4068570"/>
            <a:ext cx="288032" cy="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V="1">
            <a:off x="6883238" y="4679851"/>
            <a:ext cx="288032" cy="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48 Rectángulo redondeado"/>
          <p:cNvSpPr/>
          <p:nvPr/>
        </p:nvSpPr>
        <p:spPr>
          <a:xfrm>
            <a:off x="5368347" y="3145532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Organización y Logística</a:t>
            </a:r>
          </a:p>
        </p:txBody>
      </p:sp>
      <p:sp>
        <p:nvSpPr>
          <p:cNvPr id="50" name="49 Rectángulo redondeado"/>
          <p:cNvSpPr/>
          <p:nvPr/>
        </p:nvSpPr>
        <p:spPr>
          <a:xfrm>
            <a:off x="5368347" y="3721596"/>
            <a:ext cx="1435901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Implementación del Foro Nacional</a:t>
            </a:r>
          </a:p>
        </p:txBody>
      </p:sp>
      <p:sp>
        <p:nvSpPr>
          <p:cNvPr id="51" name="50 Rectángulo redondeado"/>
          <p:cNvSpPr/>
          <p:nvPr/>
        </p:nvSpPr>
        <p:spPr>
          <a:xfrm>
            <a:off x="5368347" y="4441676"/>
            <a:ext cx="14359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Sistematización</a:t>
            </a: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47" y="1007620"/>
            <a:ext cx="2609717" cy="13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46" name="10 Rectángulo"/>
          <p:cNvSpPr/>
          <p:nvPr/>
        </p:nvSpPr>
        <p:spPr>
          <a:xfrm>
            <a:off x="5508104" y="615960"/>
            <a:ext cx="350166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sz="24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Inclusión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y</a:t>
            </a:r>
            <a:r>
              <a:rPr lang="es-ES" sz="24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participación</a:t>
            </a:r>
          </a:p>
        </p:txBody>
      </p:sp>
      <p:sp>
        <p:nvSpPr>
          <p:cNvPr id="41" name="48 Elipse"/>
          <p:cNvSpPr/>
          <p:nvPr/>
        </p:nvSpPr>
        <p:spPr>
          <a:xfrm>
            <a:off x="611560" y="2677480"/>
            <a:ext cx="1692188" cy="169218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56 Rectángulo"/>
          <p:cNvSpPr/>
          <p:nvPr/>
        </p:nvSpPr>
        <p:spPr>
          <a:xfrm>
            <a:off x="611560" y="3004418"/>
            <a:ext cx="1692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BO" sz="16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FORO DESARROLLO INTEGRAL DE CIUDADES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35" y="3705169"/>
            <a:ext cx="592491" cy="592491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2778553" y="3073524"/>
            <a:ext cx="234026" cy="2880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59" y="2973855"/>
            <a:ext cx="503779" cy="5037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13" y="1848021"/>
            <a:ext cx="1108698" cy="865463"/>
          </a:xfrm>
          <a:prstGeom prst="rect">
            <a:avLst/>
          </a:prstGeom>
        </p:spPr>
      </p:pic>
      <p:sp>
        <p:nvSpPr>
          <p:cNvPr id="45" name="11 Rectángulo"/>
          <p:cNvSpPr/>
          <p:nvPr/>
        </p:nvSpPr>
        <p:spPr>
          <a:xfrm>
            <a:off x="4572000" y="1724531"/>
            <a:ext cx="382361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/>
            <a:endParaRPr lang="es-BO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es-B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Reuniones de trabajo focalizado, según cronograma y temas a dar a conocer.</a:t>
            </a:r>
          </a:p>
          <a:p>
            <a:pPr marL="342900" indent="-342900">
              <a:buAutoNum type="arabicPeriod"/>
            </a:pP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</a:pP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B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Foro virtual: </a:t>
            </a:r>
          </a:p>
          <a:p>
            <a:r>
              <a:rPr lang="es-B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hlinkClick r:id="rId6"/>
              </a:rPr>
              <a:t>https://desarrollodeciudades.oopp.gob.bo/</a:t>
            </a:r>
            <a:r>
              <a:rPr lang="es-B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AutoNum type="arabicPeriod"/>
            </a:pP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</a:pP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B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Email: </a:t>
            </a:r>
            <a:r>
              <a:rPr lang="es-B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hlinkClick r:id="rId7"/>
              </a:rPr>
              <a:t>desarrollo.ciudades@oopp.gob.bo</a:t>
            </a: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</a:pP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</a:pP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B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EVENTO FORO </a:t>
            </a:r>
            <a:r>
              <a:rPr lang="es-B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URBANO</a:t>
            </a:r>
            <a:endParaRPr lang="es-BO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Flecha derecha 46"/>
          <p:cNvSpPr/>
          <p:nvPr/>
        </p:nvSpPr>
        <p:spPr>
          <a:xfrm>
            <a:off x="2781782" y="2136736"/>
            <a:ext cx="234026" cy="2880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 derecha 47"/>
          <p:cNvSpPr/>
          <p:nvPr/>
        </p:nvSpPr>
        <p:spPr>
          <a:xfrm>
            <a:off x="2778145" y="3829608"/>
            <a:ext cx="234026" cy="2880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59" y="4525194"/>
            <a:ext cx="763001" cy="50663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9" name="Flecha derecha 48"/>
          <p:cNvSpPr/>
          <p:nvPr/>
        </p:nvSpPr>
        <p:spPr>
          <a:xfrm>
            <a:off x="2773407" y="4602160"/>
            <a:ext cx="234026" cy="2880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8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8393" r="6024" b="14199"/>
          <a:stretch/>
        </p:blipFill>
        <p:spPr bwMode="auto">
          <a:xfrm>
            <a:off x="-36512" y="407803"/>
            <a:ext cx="9180512" cy="493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10 Rectángulo"/>
          <p:cNvSpPr/>
          <p:nvPr/>
        </p:nvSpPr>
        <p:spPr>
          <a:xfrm>
            <a:off x="3203848" y="328954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Muchas gracias…</a:t>
            </a:r>
            <a:endParaRPr lang="es-E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nsolas" pitchFamily="49" charset="0"/>
              <a:ea typeface="Calibri" panose="020F0502020204030204" pitchFamily="34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3 Imagen" descr="fotonoticia_20140212023040_500-500x250.jpg">
            <a:extLst>
              <a:ext uri="{FF2B5EF4-FFF2-40B4-BE49-F238E27FC236}">
                <a16:creationId xmlns:a16="http://schemas.microsoft.com/office/drawing/2014/main" id="{E9A78924-9C69-4122-A41B-56E467AE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533" y="3325690"/>
            <a:ext cx="3384467" cy="2008311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AF3BAF5-4ECC-4A51-B839-7C2FC58AA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07" y="461492"/>
            <a:ext cx="8645236" cy="271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>
              <a:tabLst>
                <a:tab pos="2025254" algn="ctr"/>
                <a:tab pos="4050506" algn="r"/>
              </a:tabLst>
            </a:pPr>
            <a:r>
              <a:rPr lang="es-ES" sz="3200" b="1" i="1" dirty="0" smtClean="0">
                <a:solidFill>
                  <a:schemeClr val="accent1"/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Bolivia</a:t>
            </a:r>
            <a:r>
              <a:rPr lang="es-ES" sz="3200" b="1" i="1" dirty="0">
                <a:solidFill>
                  <a:schemeClr val="accent1"/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país predominantemente urbano</a:t>
            </a:r>
          </a:p>
          <a:p>
            <a:pPr algn="just" defTabSz="685800">
              <a:tabLst>
                <a:tab pos="2025254" algn="ctr"/>
                <a:tab pos="4050506" algn="r"/>
              </a:tabLst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algn="just" defTabSz="685800">
              <a:tabLst>
                <a:tab pos="2025254" algn="ctr"/>
                <a:tab pos="4050506" algn="r"/>
              </a:tabLst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 acuerdo al Censo Nacional de Población y Vivienda 2012, </a:t>
            </a:r>
            <a:r>
              <a:rPr lang="es-ES" sz="2000" b="1" dirty="0">
                <a:solidFill>
                  <a:schemeClr val="accent1"/>
                </a:solidFill>
                <a:latin typeface="Arial Narrow" pitchFamily="34" charset="0"/>
              </a:rPr>
              <a:t>de los 10,027,254 habitantes de Bolivia, el 67.33% habita en áreas urbanas.</a:t>
            </a:r>
            <a:r>
              <a:rPr lang="es-ES" sz="2000" b="1" dirty="0">
                <a:solidFill>
                  <a:schemeClr val="accent5"/>
                </a:solidFill>
                <a:latin typeface="Arial Narrow" pitchFamily="34" charset="0"/>
              </a:rPr>
              <a:t> </a:t>
            </a:r>
            <a:endParaRPr lang="es-ES" sz="2000" b="1" dirty="0" smtClean="0">
              <a:solidFill>
                <a:schemeClr val="accent5"/>
              </a:solidFill>
              <a:latin typeface="Arial Narrow" pitchFamily="34" charset="0"/>
            </a:endParaRPr>
          </a:p>
          <a:p>
            <a:pPr algn="just" defTabSz="685800">
              <a:tabLst>
                <a:tab pos="2025254" algn="ctr"/>
                <a:tab pos="4050506" algn="r"/>
              </a:tabLst>
            </a:pPr>
            <a:endParaRPr lang="es-ES" sz="2000" b="1" dirty="0">
              <a:solidFill>
                <a:schemeClr val="accent5"/>
              </a:solidFill>
              <a:latin typeface="Arial Narrow" pitchFamily="34" charset="0"/>
            </a:endParaRPr>
          </a:p>
          <a:p>
            <a:pPr algn="just" defTabSz="685800">
              <a:tabLst>
                <a:tab pos="2025254" algn="ctr"/>
                <a:tab pos="4050506" algn="r"/>
              </a:tabLst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Asimismo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, éstas áreas </a:t>
            </a:r>
            <a:r>
              <a:rPr lang="es-ES" sz="2000" b="1" dirty="0">
                <a:solidFill>
                  <a:schemeClr val="accent1"/>
                </a:solidFill>
                <a:latin typeface="Arial Narrow" pitchFamily="34" charset="0"/>
              </a:rPr>
              <a:t>concentran las principales problemáticas socioeconómicas del país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(marginalidad, acceso a servicios, riesgo, inseguridad, contaminación ambiental, pobreza,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entre otros)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9" name="9 Conector recto">
            <a:extLst>
              <a:ext uri="{FF2B5EF4-FFF2-40B4-BE49-F238E27FC236}">
                <a16:creationId xmlns:a16="http://schemas.microsoft.com/office/drawing/2014/main" id="{6B424897-36BE-4EF2-9002-CC8661115B7F}"/>
              </a:ext>
            </a:extLst>
          </p:cNvPr>
          <p:cNvCxnSpPr/>
          <p:nvPr/>
        </p:nvCxnSpPr>
        <p:spPr>
          <a:xfrm>
            <a:off x="0" y="5333998"/>
            <a:ext cx="9144000" cy="13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4 Conector recto">
            <a:extLst>
              <a:ext uri="{FF2B5EF4-FFF2-40B4-BE49-F238E27FC236}">
                <a16:creationId xmlns:a16="http://schemas.microsoft.com/office/drawing/2014/main" id="{114A935B-808C-451C-AB6F-9DBC8B0FEAE5}"/>
              </a:ext>
            </a:extLst>
          </p:cNvPr>
          <p:cNvCxnSpPr/>
          <p:nvPr/>
        </p:nvCxnSpPr>
        <p:spPr>
          <a:xfrm>
            <a:off x="0" y="3323434"/>
            <a:ext cx="9144000" cy="13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5">
            <a:extLst>
              <a:ext uri="{FF2B5EF4-FFF2-40B4-BE49-F238E27FC236}">
                <a16:creationId xmlns:a16="http://schemas.microsoft.com/office/drawing/2014/main" id="{C228F7B7-35FE-4C81-A92C-66EC296F4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70521" r="10098" b="5319"/>
          <a:stretch/>
        </p:blipFill>
        <p:spPr>
          <a:xfrm>
            <a:off x="69105" y="3364591"/>
            <a:ext cx="5461901" cy="1962463"/>
          </a:xfrm>
          <a:prstGeom prst="rect">
            <a:avLst/>
          </a:prstGeom>
        </p:spPr>
      </p:pic>
      <p:sp>
        <p:nvSpPr>
          <p:cNvPr id="1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</p:spTree>
    <p:extLst>
      <p:ext uri="{BB962C8B-B14F-4D97-AF65-F5344CB8AC3E}">
        <p14:creationId xmlns:p14="http://schemas.microsoft.com/office/powerpoint/2010/main" val="24385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">
            <a:extLst>
              <a:ext uri="{FF2B5EF4-FFF2-40B4-BE49-F238E27FC236}">
                <a16:creationId xmlns:a16="http://schemas.microsoft.com/office/drawing/2014/main" id="{23FC6BB2-BC52-4ED5-B0EE-1FFD1C072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07" y="697260"/>
            <a:ext cx="5631665" cy="20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>
              <a:tabLst>
                <a:tab pos="2025254" algn="ctr"/>
                <a:tab pos="4050506" algn="r"/>
              </a:tabLst>
            </a:pPr>
            <a:r>
              <a:rPr lang="es-E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Crecimiento de las áreas urbanas</a:t>
            </a:r>
            <a:r>
              <a:rPr lang="es-ES" sz="3200" b="1" i="1" dirty="0">
                <a:solidFill>
                  <a:schemeClr val="accent5"/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3200" b="1" i="1" dirty="0">
                <a:solidFill>
                  <a:schemeClr val="accent1"/>
                </a:solidFill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planificación</a:t>
            </a:r>
          </a:p>
          <a:p>
            <a:pPr defTabSz="685800">
              <a:tabLst>
                <a:tab pos="2025254" algn="ctr"/>
                <a:tab pos="4050506" algn="r"/>
              </a:tabLst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algn="just" defTabSz="685800">
              <a:tabLst>
                <a:tab pos="2025254" algn="ctr"/>
                <a:tab pos="4050506" algn="r"/>
              </a:tabLst>
            </a:pP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Sólo el </a:t>
            </a:r>
            <a:r>
              <a:rPr lang="es-ES" sz="2100" b="1" dirty="0">
                <a:solidFill>
                  <a:schemeClr val="accent1"/>
                </a:solidFill>
                <a:latin typeface="Arial Narrow" pitchFamily="34" charset="0"/>
              </a:rPr>
              <a:t>11%</a:t>
            </a:r>
            <a:r>
              <a:rPr lang="es-ES" sz="2100" dirty="0">
                <a:solidFill>
                  <a:schemeClr val="accent1"/>
                </a:solidFill>
                <a:latin typeface="Arial Narrow" pitchFamily="34" charset="0"/>
              </a:rPr>
              <a:t> </a:t>
            </a:r>
            <a:r>
              <a:rPr lang="es-E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 los municipios de Bolivia cuenta con algún instrumento de planificación urbana.</a:t>
            </a:r>
          </a:p>
        </p:txBody>
      </p:sp>
      <p:graphicFrame>
        <p:nvGraphicFramePr>
          <p:cNvPr id="47" name="5 Gráfico">
            <a:extLst>
              <a:ext uri="{FF2B5EF4-FFF2-40B4-BE49-F238E27FC236}">
                <a16:creationId xmlns:a16="http://schemas.microsoft.com/office/drawing/2014/main" id="{14FBC982-DBA2-420F-8B79-F3C8F8DD5E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135020"/>
              </p:ext>
            </p:extLst>
          </p:nvPr>
        </p:nvGraphicFramePr>
        <p:xfrm>
          <a:off x="783771" y="2944084"/>
          <a:ext cx="4572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2" name="AutoShape 2" descr="http://www.opinion.com.bo/opinion/articulos/2012/0813/fotos/012351_6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60" y="-22820"/>
            <a:ext cx="3115340" cy="210544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76" y="1993404"/>
            <a:ext cx="3121923" cy="2492272"/>
          </a:xfrm>
          <a:prstGeom prst="rect">
            <a:avLst/>
          </a:prstGeom>
        </p:spPr>
      </p:pic>
      <p:pic>
        <p:nvPicPr>
          <p:cNvPr id="37" name="16 Imagen" descr="fotonoticia_20140212023040_500-500x250.jpg">
            <a:extLst>
              <a:ext uri="{FF2B5EF4-FFF2-40B4-BE49-F238E27FC236}">
                <a16:creationId xmlns:a16="http://schemas.microsoft.com/office/drawing/2014/main" id="{9F23E3D2-7304-4344-8A0C-065F20C09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076" y="4149992"/>
            <a:ext cx="3121923" cy="17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sp>
        <p:nvSpPr>
          <p:cNvPr id="28" name="36 Rectángulo"/>
          <p:cNvSpPr/>
          <p:nvPr/>
        </p:nvSpPr>
        <p:spPr>
          <a:xfrm>
            <a:off x="2819868" y="2418189"/>
            <a:ext cx="6360644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En el </a:t>
            </a:r>
            <a:r>
              <a:rPr lang="es-BO" sz="1600" b="1" dirty="0">
                <a:solidFill>
                  <a:schemeClr val="accent1"/>
                </a:solidFill>
                <a:latin typeface="Arial Narrow" pitchFamily="34" charset="0"/>
                <a:cs typeface="Consolas" pitchFamily="49" charset="0"/>
              </a:rPr>
              <a:t>Alto, La Paz, </a:t>
            </a:r>
            <a:r>
              <a:rPr lang="es-BO" sz="1600" b="1" dirty="0" err="1">
                <a:solidFill>
                  <a:schemeClr val="accent1"/>
                </a:solidFill>
                <a:latin typeface="Arial Narrow" pitchFamily="34" charset="0"/>
                <a:cs typeface="Consolas" pitchFamily="49" charset="0"/>
              </a:rPr>
              <a:t>Cochambamba</a:t>
            </a:r>
            <a:r>
              <a:rPr lang="es-BO" sz="1600" b="1" dirty="0">
                <a:solidFill>
                  <a:schemeClr val="accent1"/>
                </a:solidFill>
                <a:latin typeface="Arial Narrow" pitchFamily="34" charset="0"/>
                <a:cs typeface="Consolas" pitchFamily="49" charset="0"/>
              </a:rPr>
              <a:t> y Santa Cruz </a:t>
            </a: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se produce el </a:t>
            </a:r>
            <a:r>
              <a:rPr lang="es-BO" sz="1600" b="1" dirty="0">
                <a:solidFill>
                  <a:schemeClr val="accent1"/>
                </a:solidFill>
                <a:latin typeface="Arial Narrow" pitchFamily="34" charset="0"/>
                <a:cs typeface="Consolas" pitchFamily="49" charset="0"/>
              </a:rPr>
              <a:t>48% del PIB boliviano </a:t>
            </a: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(PNUD 2016</a:t>
            </a:r>
            <a:r>
              <a:rPr lang="es-BO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).</a:t>
            </a:r>
          </a:p>
          <a:p>
            <a:pPr marL="179388" indent="-179388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s-BO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Consolas" pitchFamily="49" charset="0"/>
            </a:endParaRPr>
          </a:p>
          <a:p>
            <a:pPr marL="179388" indent="-179388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Las </a:t>
            </a:r>
            <a:r>
              <a:rPr lang="es-BO" sz="1600" b="1" dirty="0">
                <a:solidFill>
                  <a:schemeClr val="accent1"/>
                </a:solidFill>
                <a:latin typeface="Arial Narrow" pitchFamily="34" charset="0"/>
                <a:cs typeface="Consolas" pitchFamily="49" charset="0"/>
              </a:rPr>
              <a:t>ciudades tienen los promedios de educación por hogar más altos del país </a:t>
            </a: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La Paz (12 años), Cochabamba (10,8 años), Santa Cruz (10,7 años</a:t>
            </a:r>
            <a:r>
              <a:rPr lang="es-BO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s-BO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Consolas" pitchFamily="49" charset="0"/>
            </a:endParaRPr>
          </a:p>
          <a:p>
            <a:pPr marL="179388" indent="-179388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s-BO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Las </a:t>
            </a:r>
            <a:r>
              <a:rPr lang="es-BO" sz="1600" b="1" dirty="0">
                <a:solidFill>
                  <a:schemeClr val="accent1"/>
                </a:solidFill>
                <a:latin typeface="Arial Narrow" pitchFamily="34" charset="0"/>
                <a:cs typeface="Consolas" pitchFamily="49" charset="0"/>
              </a:rPr>
              <a:t>ciudades tienen una mayor parte de su población en la clase media(55%)</a:t>
            </a: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 generando nuevas demandas en un medio urbano</a:t>
            </a:r>
            <a:r>
              <a:rPr lang="es-BO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s-BO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Consolas" pitchFamily="49" charset="0"/>
            </a:endParaRPr>
          </a:p>
          <a:p>
            <a:pPr marL="179388" indent="-179388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Los </a:t>
            </a:r>
            <a:r>
              <a:rPr lang="es-BO" sz="1600" b="1" dirty="0">
                <a:solidFill>
                  <a:schemeClr val="accent1"/>
                </a:solidFill>
                <a:latin typeface="Arial Narrow" pitchFamily="34" charset="0"/>
                <a:cs typeface="Consolas" pitchFamily="49" charset="0"/>
              </a:rPr>
              <a:t>jóvenes están principalmente en las áreas urbanas </a:t>
            </a:r>
            <a:r>
              <a:rPr lang="es-B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(31% en todo el país) y en La Paz el 28% de la Población es Joven,  El Alto (30%), Santa Cruz (32</a:t>
            </a:r>
            <a:r>
              <a:rPr lang="es-BO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itchFamily="49" charset="0"/>
              </a:rPr>
              <a:t>%).</a:t>
            </a:r>
            <a:endParaRPr lang="es-BO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Consolas" pitchFamily="49" charset="0"/>
            </a:endParaRPr>
          </a:p>
        </p:txBody>
      </p:sp>
      <p:sp>
        <p:nvSpPr>
          <p:cNvPr id="29" name="2 Marcador de contenido"/>
          <p:cNvSpPr txBox="1">
            <a:spLocks/>
          </p:cNvSpPr>
          <p:nvPr/>
        </p:nvSpPr>
        <p:spPr>
          <a:xfrm>
            <a:off x="134230" y="553243"/>
            <a:ext cx="5860605" cy="1440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s-BO" sz="1800" b="1" dirty="0" smtClean="0">
                <a:solidFill>
                  <a:schemeClr val="accent1"/>
                </a:solidFill>
                <a:latin typeface="Arial Narrow" pitchFamily="34" charset="0"/>
                <a:cs typeface="Consolas" panose="020B0609020204030204" pitchFamily="49" charset="0"/>
              </a:rPr>
              <a:t>Las 3</a:t>
            </a:r>
            <a:r>
              <a:rPr lang="es-BO" sz="1800" dirty="0" smtClean="0">
                <a:solidFill>
                  <a:schemeClr val="accent1"/>
                </a:solidFill>
                <a:latin typeface="Arial Narrow" pitchFamily="34" charset="0"/>
                <a:cs typeface="Consolas" panose="020B0609020204030204" pitchFamily="49" charset="0"/>
              </a:rPr>
              <a:t> </a:t>
            </a:r>
            <a:r>
              <a:rPr lang="es-BO" sz="1800" b="1" dirty="0">
                <a:solidFill>
                  <a:schemeClr val="accent1"/>
                </a:solidFill>
                <a:latin typeface="Arial Narrow" pitchFamily="34" charset="0"/>
                <a:cs typeface="Consolas" panose="020B0609020204030204" pitchFamily="49" charset="0"/>
              </a:rPr>
              <a:t>áreas metropolitanas </a:t>
            </a:r>
            <a:r>
              <a:rPr lang="es-BO" sz="1800" b="1" dirty="0" smtClean="0">
                <a:solidFill>
                  <a:schemeClr val="accent1"/>
                </a:solidFill>
                <a:latin typeface="Arial Narrow" pitchFamily="34" charset="0"/>
                <a:cs typeface="Consolas" panose="020B0609020204030204" pitchFamily="49" charset="0"/>
              </a:rPr>
              <a:t>concentran el 48%</a:t>
            </a:r>
            <a:r>
              <a:rPr lang="es-BO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anose="020B0609020204030204" pitchFamily="49" charset="0"/>
              </a:rPr>
              <a:t> de la </a:t>
            </a:r>
            <a:r>
              <a:rPr lang="es-BO" sz="1800" b="1" dirty="0" smtClean="0">
                <a:solidFill>
                  <a:schemeClr val="accent1"/>
                </a:solidFill>
                <a:latin typeface="Arial Narrow" pitchFamily="34" charset="0"/>
                <a:cs typeface="Consolas" panose="020B0609020204030204" pitchFamily="49" charset="0"/>
              </a:rPr>
              <a:t>población.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s-BO" sz="14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s-BO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anose="020B0609020204030204" pitchFamily="49" charset="0"/>
              </a:rPr>
              <a:t>Existen </a:t>
            </a:r>
            <a:r>
              <a:rPr lang="es-BO" sz="1600" b="1" dirty="0">
                <a:solidFill>
                  <a:schemeClr val="accent1"/>
                </a:solidFill>
                <a:latin typeface="Arial Narrow" pitchFamily="34" charset="0"/>
                <a:cs typeface="Consolas" panose="020B0609020204030204" pitchFamily="49" charset="0"/>
              </a:rPr>
              <a:t>56 centros urbanos con mas de 10.000 </a:t>
            </a:r>
            <a:r>
              <a:rPr lang="es-BO" sz="1600" b="1" dirty="0" smtClean="0">
                <a:solidFill>
                  <a:schemeClr val="accent1"/>
                </a:solidFill>
                <a:latin typeface="Arial Narrow" pitchFamily="34" charset="0"/>
                <a:cs typeface="Consolas" panose="020B0609020204030204" pitchFamily="49" charset="0"/>
              </a:rPr>
              <a:t>Habitantes </a:t>
            </a:r>
            <a:r>
              <a:rPr lang="es-BO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Consolas" panose="020B0609020204030204" pitchFamily="49" charset="0"/>
              </a:rPr>
              <a:t>y su crecimiento es mayor que el de las tres áreas metropolitanas.</a:t>
            </a:r>
            <a:endParaRPr lang="es-BO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Consolas" panose="020B0609020204030204" pitchFamily="49" charset="0"/>
            </a:endParaRPr>
          </a:p>
        </p:txBody>
      </p:sp>
      <p:sp>
        <p:nvSpPr>
          <p:cNvPr id="23" name="10 Rectángulo"/>
          <p:cNvSpPr/>
          <p:nvPr/>
        </p:nvSpPr>
        <p:spPr>
          <a:xfrm>
            <a:off x="3590614" y="1921396"/>
            <a:ext cx="443777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2000" b="1" dirty="0" smtClean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Oportunidades</a:t>
            </a:r>
            <a:endParaRPr lang="es-ES" sz="2000" b="1" dirty="0">
              <a:solidFill>
                <a:schemeClr val="tx1">
                  <a:lumMod val="50000"/>
                  <a:lumOff val="50000"/>
                </a:schemeClr>
              </a:solidFill>
              <a:latin typeface="Consolas" pitchFamily="49" charset="0"/>
              <a:ea typeface="Calibri" panose="020F0502020204030204" pitchFamily="34" charset="0"/>
              <a:cs typeface="Consolas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35" y="0"/>
            <a:ext cx="3173893" cy="192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32" y="4107400"/>
            <a:ext cx="2857500" cy="160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/>
          <a:stretch/>
        </p:blipFill>
        <p:spPr>
          <a:xfrm flipH="1">
            <a:off x="-27855" y="1921397"/>
            <a:ext cx="2847723" cy="21860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0062" y="2048857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Cochabamba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940152" y="-32112"/>
            <a:ext cx="7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La Paz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825" y="757194"/>
            <a:ext cx="3595007" cy="93132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BO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Entre el 2015 y 2017 el PIB per </a:t>
            </a:r>
            <a:r>
              <a:rPr lang="es-BO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capita</a:t>
            </a:r>
            <a:r>
              <a:rPr lang="es-BO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se ha incrementado de </a:t>
            </a:r>
            <a:r>
              <a:rPr lang="es-BO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1.037$us a 3.390 pasando de ser un país de ingresos bajos a un país de </a:t>
            </a:r>
            <a:r>
              <a:rPr lang="es-BO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ingresos de renta media baja</a:t>
            </a:r>
            <a:endParaRPr lang="es-BO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182" y="1222858"/>
            <a:ext cx="5143066" cy="4080164"/>
          </a:xfrm>
          <a:prstGeom prst="rect">
            <a:avLst/>
          </a:prstGeom>
        </p:spPr>
      </p:pic>
      <p:sp>
        <p:nvSpPr>
          <p:cNvPr id="5" name="10 Rectángulo"/>
          <p:cNvSpPr/>
          <p:nvPr/>
        </p:nvSpPr>
        <p:spPr>
          <a:xfrm>
            <a:off x="0" y="4194"/>
            <a:ext cx="3432972" cy="314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tabLst>
                <a:tab pos="1518941" algn="ctr"/>
                <a:tab pos="3037880" algn="r"/>
              </a:tabLst>
              <a:defRPr/>
            </a:pP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514350">
              <a:spcBef>
                <a:spcPts val="225"/>
              </a:spcBef>
              <a:tabLst>
                <a:tab pos="1518941" algn="ctr"/>
                <a:tab pos="3037880" algn="r"/>
              </a:tabLst>
              <a:defRPr/>
            </a:pPr>
            <a:r>
              <a:rPr lang="es-ES" sz="45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pic>
        <p:nvPicPr>
          <p:cNvPr id="1026" name="Picture 2" descr="Resultado de imagen para BOLIVIA DESARRO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25" y="3479635"/>
            <a:ext cx="3386138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25" y="1692685"/>
            <a:ext cx="3386138" cy="157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825" y="757194"/>
            <a:ext cx="3595007" cy="21817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BO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Bolivia ha tenido un </a:t>
            </a:r>
            <a:r>
              <a:rPr lang="es-BO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signifcativa</a:t>
            </a:r>
            <a:r>
              <a:rPr lang="es-BO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reducción de la pobreza extrema (de 37.7% a 17.1%).</a:t>
            </a:r>
          </a:p>
          <a:p>
            <a:pPr marL="0" indent="0" algn="just">
              <a:buNone/>
            </a:pPr>
            <a:r>
              <a:rPr lang="es-BO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También ha reducido la desigualdad la diferencia del 10% mas rico al 10% mas pobre es ahora 47 veces (en 2005 era 128 veces).</a:t>
            </a:r>
          </a:p>
          <a:p>
            <a:pPr marL="0" indent="0" algn="just">
              <a:buNone/>
            </a:pPr>
            <a:r>
              <a:rPr lang="es-BO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Ha incrementado significativamente la cantidad de clase media (del 35% al 58%)</a:t>
            </a:r>
          </a:p>
          <a:p>
            <a:pPr marL="0" indent="0" algn="just">
              <a:buNone/>
            </a:pPr>
            <a:endParaRPr lang="es-BO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10 Rectángulo"/>
          <p:cNvSpPr/>
          <p:nvPr/>
        </p:nvSpPr>
        <p:spPr>
          <a:xfrm>
            <a:off x="3239" y="0"/>
            <a:ext cx="3432972" cy="314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tabLst>
                <a:tab pos="1518941" algn="ctr"/>
                <a:tab pos="3037880" algn="r"/>
              </a:tabLst>
              <a:defRPr/>
            </a:pP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514350">
              <a:spcBef>
                <a:spcPts val="225"/>
              </a:spcBef>
              <a:tabLst>
                <a:tab pos="1518941" algn="ctr"/>
                <a:tab pos="3037880" algn="r"/>
              </a:tabLst>
              <a:defRPr/>
            </a:pPr>
            <a:r>
              <a:rPr lang="es-ES" sz="45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73" y="2938925"/>
            <a:ext cx="3806437" cy="21758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670" y="706763"/>
            <a:ext cx="3597668" cy="21814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670" y="3238848"/>
            <a:ext cx="3843371" cy="20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825" y="857207"/>
            <a:ext cx="4645775" cy="223603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Hasta el 2001 menos del 25% de la Red Vial Fundamental (1.098 Km.) se encontraba construida, al 2017 el 63% de las carreteras están pavimentadas o en construcción (4.792 Km.)</a:t>
            </a:r>
          </a:p>
          <a:p>
            <a:pPr marL="0" indent="0" algn="just">
              <a:buNone/>
            </a:pPr>
            <a:endParaRPr lang="es-ES" sz="165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0" indent="0" algn="just">
              <a:buNone/>
            </a:pPr>
            <a:r>
              <a:rPr lang="es-E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Se invirtieron 3.726 millones de dólares aumentando la cobertura del país del 27% en el 2005 al 85% en el 2017</a:t>
            </a:r>
          </a:p>
          <a:p>
            <a:pPr marL="0" indent="0" algn="just">
              <a:buNone/>
            </a:pP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Entre 2005 y 2017 se invirtieron más de 3.400 millones en proyectos energéticos, incrementando la cobertura nacional de electricidad de 67% a 91%</a:t>
            </a:r>
          </a:p>
          <a:p>
            <a:pPr marL="0" indent="0" algn="just"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0" indent="0" algn="just">
              <a:buNone/>
            </a:pPr>
            <a:endParaRPr lang="es-BO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10 Rectángulo"/>
          <p:cNvSpPr/>
          <p:nvPr/>
        </p:nvSpPr>
        <p:spPr>
          <a:xfrm>
            <a:off x="0" y="0"/>
            <a:ext cx="3432972" cy="314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tabLst>
                <a:tab pos="1518941" algn="ctr"/>
                <a:tab pos="3037880" algn="r"/>
              </a:tabLst>
              <a:defRPr/>
            </a:pP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514350">
              <a:spcBef>
                <a:spcPts val="225"/>
              </a:spcBef>
              <a:tabLst>
                <a:tab pos="1518941" algn="ctr"/>
                <a:tab pos="3037880" algn="r"/>
              </a:tabLst>
              <a:defRPr/>
            </a:pPr>
            <a:r>
              <a:rPr lang="es-ES" sz="45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25" y="3169748"/>
            <a:ext cx="2007524" cy="2219498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2313017" y="4067521"/>
            <a:ext cx="480060" cy="467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135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337" y="3169747"/>
            <a:ext cx="2356084" cy="221949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994" y="997235"/>
            <a:ext cx="3196829" cy="1795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994" y="3065189"/>
            <a:ext cx="3196829" cy="20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825" y="857207"/>
            <a:ext cx="5409164" cy="2236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En el censo del 1992 Bolivia por primera vez tiene mas población urbana que rural.</a:t>
            </a:r>
          </a:p>
          <a:p>
            <a:pPr marL="0" indent="0" algn="just">
              <a:buNone/>
            </a:pPr>
            <a:endParaRPr lang="es-ES" sz="165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0" indent="0" algn="just">
              <a:buNone/>
            </a:pPr>
            <a:r>
              <a:rPr lang="es-E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 acuerdo al censo 2012 existen 59 centros urbanos (capitales de municipio) con población mayor a 10,000 habitantes.</a:t>
            </a:r>
          </a:p>
          <a:p>
            <a:pPr marL="0" indent="0" algn="just">
              <a:buNone/>
            </a:pPr>
            <a:r>
              <a:rPr lang="es-E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La mayor cantidad de ciudades de este tamaño se encuentra en Santa Cruz</a:t>
            </a:r>
          </a:p>
          <a:p>
            <a:pPr marL="0" indent="0" algn="just">
              <a:buNone/>
            </a:pPr>
            <a:endParaRPr lang="es-ES" sz="165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0" indent="0" algn="just"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0" indent="0" algn="just"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marL="0" indent="0" algn="just">
              <a:buNone/>
            </a:pPr>
            <a:endParaRPr lang="es-BO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10 Rectángulo"/>
          <p:cNvSpPr/>
          <p:nvPr/>
        </p:nvSpPr>
        <p:spPr>
          <a:xfrm>
            <a:off x="0" y="0"/>
            <a:ext cx="3432972" cy="314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tabLst>
                <a:tab pos="1518941" algn="ctr"/>
                <a:tab pos="3037880" algn="r"/>
              </a:tabLst>
              <a:defRPr/>
            </a:pP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82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514350">
              <a:spcBef>
                <a:spcPts val="225"/>
              </a:spcBef>
              <a:tabLst>
                <a:tab pos="1518941" algn="ctr"/>
                <a:tab pos="3037880" algn="r"/>
              </a:tabLst>
              <a:defRPr/>
            </a:pPr>
            <a:r>
              <a:rPr lang="es-ES" sz="45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455" y="3093244"/>
            <a:ext cx="5342534" cy="2257425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V="1">
            <a:off x="5943600" y="508671"/>
            <a:ext cx="1" cy="4636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5943600" y="1101602"/>
            <a:ext cx="3128963" cy="71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Rectángulo redondeado 15"/>
          <p:cNvSpPr/>
          <p:nvPr/>
        </p:nvSpPr>
        <p:spPr>
          <a:xfrm>
            <a:off x="6722269" y="901576"/>
            <a:ext cx="1928813" cy="142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050" dirty="0"/>
              <a:t>Mas  de 500,000 habitantes</a:t>
            </a:r>
            <a:endParaRPr lang="es-BO" sz="1050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6281936" y="337220"/>
            <a:ext cx="2654896" cy="514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Cochabamba, El Alto</a:t>
            </a:r>
          </a:p>
          <a:p>
            <a:pPr algn="ctr"/>
            <a:r>
              <a:rPr lang="es-ES" sz="900" dirty="0"/>
              <a:t>La Paz, Santa Cruz de la Sierra</a:t>
            </a:r>
            <a:endParaRPr lang="es-ES" sz="900" dirty="0"/>
          </a:p>
        </p:txBody>
      </p:sp>
      <p:cxnSp>
        <p:nvCxnSpPr>
          <p:cNvPr id="18" name="Conector recto 17"/>
          <p:cNvCxnSpPr/>
          <p:nvPr/>
        </p:nvCxnSpPr>
        <p:spPr>
          <a:xfrm flipV="1">
            <a:off x="5986462" y="2330327"/>
            <a:ext cx="3128963" cy="71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Rectángulo redondeado 18"/>
          <p:cNvSpPr/>
          <p:nvPr/>
        </p:nvSpPr>
        <p:spPr>
          <a:xfrm>
            <a:off x="6765132" y="2130301"/>
            <a:ext cx="1693069" cy="142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050" dirty="0"/>
              <a:t>Mas  de 50,000 habitantes</a:t>
            </a:r>
            <a:endParaRPr lang="es-BO" sz="1050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6324798" y="1565945"/>
            <a:ext cx="2654896" cy="514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 err="1"/>
              <a:t>Riberalta</a:t>
            </a:r>
            <a:r>
              <a:rPr lang="es-ES" sz="900" dirty="0"/>
              <a:t>, Trinidad, Sucre, </a:t>
            </a:r>
            <a:r>
              <a:rPr lang="es-ES" sz="900" dirty="0" err="1"/>
              <a:t>Colcapirhua</a:t>
            </a:r>
            <a:r>
              <a:rPr lang="es-ES" sz="900" dirty="0"/>
              <a:t>, Quillacollo, Sacaba, Viacha, Oruro, Potosí, La Guardia, Montero, </a:t>
            </a:r>
            <a:r>
              <a:rPr lang="es-ES" sz="900" dirty="0" err="1"/>
              <a:t>Warnes</a:t>
            </a:r>
            <a:r>
              <a:rPr lang="es-ES" sz="900" dirty="0"/>
              <a:t>, Tarija, Yacuiba</a:t>
            </a:r>
          </a:p>
        </p:txBody>
      </p:sp>
      <p:cxnSp>
        <p:nvCxnSpPr>
          <p:cNvPr id="21" name="Conector recto 20"/>
          <p:cNvCxnSpPr/>
          <p:nvPr/>
        </p:nvCxnSpPr>
        <p:spPr>
          <a:xfrm flipV="1">
            <a:off x="6043612" y="3830514"/>
            <a:ext cx="3128963" cy="71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ángulo redondeado 21"/>
          <p:cNvSpPr/>
          <p:nvPr/>
        </p:nvSpPr>
        <p:spPr>
          <a:xfrm>
            <a:off x="6822282" y="3630489"/>
            <a:ext cx="1693069" cy="142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050" dirty="0"/>
              <a:t>Mas  de 15,000 habitantes</a:t>
            </a:r>
            <a:endParaRPr lang="es-BO" sz="1050" dirty="0"/>
          </a:p>
        </p:txBody>
      </p:sp>
      <p:sp>
        <p:nvSpPr>
          <p:cNvPr id="23" name="Rectángulo redondeado 22"/>
          <p:cNvSpPr/>
          <p:nvPr/>
        </p:nvSpPr>
        <p:spPr>
          <a:xfrm>
            <a:off x="6323212" y="2548210"/>
            <a:ext cx="2654896" cy="9715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 err="1"/>
              <a:t>Guayaramerín</a:t>
            </a:r>
            <a:r>
              <a:rPr lang="es-ES" sz="900" dirty="0"/>
              <a:t>, San Borja, Punata, </a:t>
            </a:r>
            <a:r>
              <a:rPr lang="es-ES" sz="900" dirty="0" err="1"/>
              <a:t>Tiquipaya</a:t>
            </a:r>
            <a:r>
              <a:rPr lang="es-ES" sz="900" dirty="0"/>
              <a:t>, </a:t>
            </a:r>
            <a:r>
              <a:rPr lang="es-ES" sz="900" dirty="0" err="1"/>
              <a:t>Vinto</a:t>
            </a:r>
            <a:r>
              <a:rPr lang="es-ES" sz="900" dirty="0"/>
              <a:t>, Achocalla, Huanuni, Cobija, </a:t>
            </a:r>
            <a:r>
              <a:rPr lang="es-ES" sz="900" dirty="0" err="1"/>
              <a:t>Llallagua</a:t>
            </a:r>
            <a:r>
              <a:rPr lang="es-ES" sz="900" dirty="0"/>
              <a:t>, Tupiza, </a:t>
            </a:r>
          </a:p>
          <a:p>
            <a:pPr algn="ctr"/>
            <a:r>
              <a:rPr lang="es-ES" sz="900" dirty="0"/>
              <a:t>Uyuni, </a:t>
            </a:r>
            <a:r>
              <a:rPr lang="es-ES" sz="900" dirty="0" err="1"/>
              <a:t>Villazón</a:t>
            </a:r>
            <a:r>
              <a:rPr lang="es-ES" sz="900" dirty="0"/>
              <a:t>, </a:t>
            </a:r>
            <a:r>
              <a:rPr lang="es-ES" sz="900" dirty="0" err="1"/>
              <a:t>Ascención</a:t>
            </a:r>
            <a:r>
              <a:rPr lang="es-ES" sz="900" dirty="0"/>
              <a:t> de </a:t>
            </a:r>
            <a:r>
              <a:rPr lang="es-ES" sz="900" dirty="0" err="1"/>
              <a:t>Guarayos</a:t>
            </a:r>
            <a:r>
              <a:rPr lang="es-ES" sz="900" dirty="0"/>
              <a:t>,</a:t>
            </a:r>
          </a:p>
          <a:p>
            <a:pPr algn="ctr"/>
            <a:r>
              <a:rPr lang="es-ES" sz="900" dirty="0" err="1"/>
              <a:t>Camiri</a:t>
            </a:r>
            <a:r>
              <a:rPr lang="es-ES" sz="900" dirty="0"/>
              <a:t>, </a:t>
            </a:r>
            <a:r>
              <a:rPr lang="es-ES" sz="900" dirty="0" err="1"/>
              <a:t>Cotoca</a:t>
            </a:r>
            <a:r>
              <a:rPr lang="es-ES" sz="900" dirty="0"/>
              <a:t>, El Torno, Mineros, Puerto </a:t>
            </a:r>
            <a:r>
              <a:rPr lang="es-ES" sz="900" dirty="0" err="1"/>
              <a:t>Quijarro</a:t>
            </a:r>
            <a:endParaRPr lang="es-ES" sz="900" dirty="0"/>
          </a:p>
          <a:p>
            <a:pPr algn="ctr"/>
            <a:r>
              <a:rPr lang="es-ES" sz="900" dirty="0"/>
              <a:t>Puerto Suarez, San Ignacio de Velasco, San Julián, </a:t>
            </a:r>
            <a:r>
              <a:rPr lang="es-ES" sz="900" dirty="0" err="1"/>
              <a:t>Yapacani</a:t>
            </a:r>
            <a:r>
              <a:rPr lang="es-ES" sz="900" dirty="0"/>
              <a:t>, Bermejo, Villa Montes</a:t>
            </a:r>
          </a:p>
        </p:txBody>
      </p:sp>
      <p:cxnSp>
        <p:nvCxnSpPr>
          <p:cNvPr id="24" name="Conector recto 23"/>
          <p:cNvCxnSpPr/>
          <p:nvPr/>
        </p:nvCxnSpPr>
        <p:spPr>
          <a:xfrm flipV="1">
            <a:off x="6065044" y="5202114"/>
            <a:ext cx="3128963" cy="71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ángulo redondeado 24"/>
          <p:cNvSpPr/>
          <p:nvPr/>
        </p:nvSpPr>
        <p:spPr>
          <a:xfrm>
            <a:off x="6843713" y="5002089"/>
            <a:ext cx="1693069" cy="142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050" dirty="0"/>
              <a:t>Mas  de 10,000 habitantes</a:t>
            </a:r>
            <a:endParaRPr lang="es-BO" sz="1050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6344643" y="3919810"/>
            <a:ext cx="2654896" cy="9715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 err="1"/>
              <a:t>Rurrenabaque</a:t>
            </a:r>
            <a:r>
              <a:rPr lang="es-ES" sz="900" dirty="0"/>
              <a:t>, San Ignacio, Santa Ana de Yacuma</a:t>
            </a:r>
          </a:p>
          <a:p>
            <a:pPr algn="ctr"/>
            <a:r>
              <a:rPr lang="es-ES" sz="900" dirty="0"/>
              <a:t>Monteagudo, </a:t>
            </a:r>
            <a:r>
              <a:rPr lang="es-ES" sz="900" dirty="0" err="1"/>
              <a:t>Cliza,Entre</a:t>
            </a:r>
            <a:r>
              <a:rPr lang="es-ES" sz="900" dirty="0"/>
              <a:t> </a:t>
            </a:r>
            <a:r>
              <a:rPr lang="es-ES" sz="900" dirty="0" err="1"/>
              <a:t>Rios</a:t>
            </a:r>
            <a:r>
              <a:rPr lang="es-ES" sz="900" dirty="0"/>
              <a:t>, Puerto Villarroel,</a:t>
            </a:r>
          </a:p>
          <a:p>
            <a:pPr algn="ctr"/>
            <a:r>
              <a:rPr lang="es-ES" sz="900" dirty="0" err="1"/>
              <a:t>Sipe</a:t>
            </a:r>
            <a:r>
              <a:rPr lang="es-ES" sz="900" dirty="0"/>
              <a:t> </a:t>
            </a:r>
            <a:r>
              <a:rPr lang="es-ES" sz="900" dirty="0" err="1"/>
              <a:t>Sipe</a:t>
            </a:r>
            <a:r>
              <a:rPr lang="es-ES" sz="900" dirty="0"/>
              <a:t>, </a:t>
            </a:r>
            <a:r>
              <a:rPr lang="es-ES" sz="900" dirty="0" err="1"/>
              <a:t>Caranavi</a:t>
            </a:r>
            <a:r>
              <a:rPr lang="es-ES" sz="900" dirty="0"/>
              <a:t>, Patacamaya, </a:t>
            </a:r>
            <a:r>
              <a:rPr lang="es-ES" sz="900" dirty="0" err="1"/>
              <a:t>Sica</a:t>
            </a:r>
            <a:r>
              <a:rPr lang="es-ES" sz="900" dirty="0"/>
              <a:t> </a:t>
            </a:r>
            <a:r>
              <a:rPr lang="es-ES" sz="900" dirty="0" err="1"/>
              <a:t>Sica</a:t>
            </a:r>
            <a:r>
              <a:rPr lang="es-ES" sz="900" dirty="0"/>
              <a:t>, Challapata, Portachuelo, Roboré, San Carlos, </a:t>
            </a:r>
          </a:p>
          <a:p>
            <a:pPr algn="ctr"/>
            <a:r>
              <a:rPr lang="es-ES" sz="900" dirty="0"/>
              <a:t>San </a:t>
            </a:r>
            <a:r>
              <a:rPr lang="es-ES" sz="900" dirty="0" err="1"/>
              <a:t>Jose</a:t>
            </a:r>
            <a:r>
              <a:rPr lang="es-ES" sz="900" dirty="0"/>
              <a:t> de Chiquitos, </a:t>
            </a:r>
            <a:r>
              <a:rPr lang="es-ES" sz="900" dirty="0" err="1"/>
              <a:t>Vallegrande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963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1785D5A0-85E5-4C74-AB0A-9F841C648B63}"/>
              </a:ext>
            </a:extLst>
          </p:cNvPr>
          <p:cNvSpPr/>
          <p:nvPr/>
        </p:nvSpPr>
        <p:spPr>
          <a:xfrm>
            <a:off x="1" y="2527778"/>
            <a:ext cx="9144000" cy="135288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69C447A-50E7-4D30-A195-6D05D5B51796}"/>
              </a:ext>
            </a:extLst>
          </p:cNvPr>
          <p:cNvSpPr/>
          <p:nvPr/>
        </p:nvSpPr>
        <p:spPr>
          <a:xfrm>
            <a:off x="0" y="3952887"/>
            <a:ext cx="9143999" cy="135288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B4568D5-F06C-4546-AAEC-2CCEB5036279}"/>
              </a:ext>
            </a:extLst>
          </p:cNvPr>
          <p:cNvSpPr/>
          <p:nvPr/>
        </p:nvSpPr>
        <p:spPr>
          <a:xfrm>
            <a:off x="1" y="1102669"/>
            <a:ext cx="9144000" cy="135288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5" name="Rectángulo: esquinas redondeadas 14"/>
          <p:cNvSpPr/>
          <p:nvPr/>
        </p:nvSpPr>
        <p:spPr>
          <a:xfrm>
            <a:off x="7188097" y="4051079"/>
            <a:ext cx="1845505" cy="1156503"/>
          </a:xfrm>
          <a:prstGeom prst="roundRect">
            <a:avLst>
              <a:gd name="adj" fmla="val 5960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01316"/>
            <a:ext cx="1152128" cy="115212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61" y="1219025"/>
            <a:ext cx="1944217" cy="111670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641476"/>
            <a:ext cx="1152128" cy="115212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438944" y="615960"/>
            <a:ext cx="859465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tabLst>
                <a:tab pos="2025254" algn="ctr"/>
                <a:tab pos="4050506" algn="r"/>
              </a:tabLst>
              <a:defRPr/>
            </a:pPr>
            <a:r>
              <a:rPr lang="es-ES" b="1" dirty="0">
                <a:solidFill>
                  <a:schemeClr val="accent1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A N T E C E D E N T E S   G L O B A L E 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971600" y="1195964"/>
            <a:ext cx="4752528" cy="100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BO" sz="1600" b="1" dirty="0">
                <a:solidFill>
                  <a:schemeClr val="accent6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1. OBJETIVOS DE DESARROLLO SOSTENIBLE</a:t>
            </a:r>
          </a:p>
          <a:p>
            <a:pPr>
              <a:spcBef>
                <a:spcPts val="300"/>
              </a:spcBef>
            </a:pPr>
            <a:r>
              <a:rPr lang="es-ES" sz="900" dirty="0">
                <a:latin typeface="Consolas" pitchFamily="49" charset="0"/>
                <a:cs typeface="Consolas" pitchFamily="49" charset="0"/>
              </a:rPr>
              <a:t>Los líderes mundiales adoptaron un conjunto de objetivos globales para erradicar la pobreza, proteger el planeta y asegurar la prosperidad para todos, nueva agenda de desarrollo sostenible; </a:t>
            </a:r>
            <a:r>
              <a:rPr lang="es-ES" sz="900" b="1" dirty="0">
                <a:solidFill>
                  <a:schemeClr val="accent6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El Objetivo 11 corresponde al desarrollo de ciudades y comunidades sostenibles.</a:t>
            </a:r>
            <a:endParaRPr lang="es-BO" sz="900" b="1" dirty="0">
              <a:solidFill>
                <a:schemeClr val="accent6">
                  <a:lumMod val="7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971600" y="2608886"/>
            <a:ext cx="475252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BO" sz="1600" b="1" dirty="0">
                <a:solidFill>
                  <a:schemeClr val="accent3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2. HÁBITAT III</a:t>
            </a:r>
          </a:p>
          <a:p>
            <a:r>
              <a:rPr lang="es-BO" sz="900" dirty="0">
                <a:latin typeface="Consolas" pitchFamily="49" charset="0"/>
                <a:cs typeface="Consolas" pitchFamily="49" charset="0"/>
              </a:rPr>
              <a:t>Es la Tercera Conferencia de las </a:t>
            </a:r>
            <a:r>
              <a:rPr lang="es-BO" sz="900" b="1" dirty="0">
                <a:latin typeface="Consolas" pitchFamily="49" charset="0"/>
                <a:cs typeface="Consolas" pitchFamily="49" charset="0"/>
              </a:rPr>
              <a:t>NNUU</a:t>
            </a:r>
            <a:r>
              <a:rPr lang="es-BO" sz="900" dirty="0">
                <a:latin typeface="Consolas" pitchFamily="49" charset="0"/>
                <a:cs typeface="Consolas" pitchFamily="49" charset="0"/>
              </a:rPr>
              <a:t> sobre la Vivienda y el Desarrollo Urbano Sostenible realizado en Quito Ecuador, donde </a:t>
            </a:r>
            <a:r>
              <a:rPr lang="es-BO" sz="900" b="1" dirty="0">
                <a:solidFill>
                  <a:schemeClr val="accent3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Bolivia participó con su Informe País: «Construyendo Comunidades Urbanas para Vivir Bien en el Siglo XXI». </a:t>
            </a:r>
            <a:r>
              <a:rPr lang="es-BO" sz="900" dirty="0">
                <a:latin typeface="Consolas" pitchFamily="49" charset="0"/>
                <a:cs typeface="Consolas" pitchFamily="49" charset="0"/>
              </a:rPr>
              <a:t>Se definió una </a:t>
            </a:r>
            <a:r>
              <a:rPr lang="es-BO" sz="900" b="1" dirty="0">
                <a:latin typeface="Consolas" pitchFamily="49" charset="0"/>
                <a:cs typeface="Consolas" pitchFamily="49" charset="0"/>
              </a:rPr>
              <a:t>Nueva Agenda Urbana Mundial – </a:t>
            </a:r>
            <a:r>
              <a:rPr lang="es-BO" sz="900" b="1" dirty="0">
                <a:solidFill>
                  <a:schemeClr val="accent3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NAU</a:t>
            </a:r>
            <a:r>
              <a:rPr lang="es-BO" sz="900" dirty="0">
                <a:latin typeface="Consolas" pitchFamily="49" charset="0"/>
                <a:cs typeface="Consolas" pitchFamily="49" charset="0"/>
              </a:rPr>
              <a:t>.</a:t>
            </a: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7" t="7950" r="21776" b="24066"/>
          <a:stretch/>
        </p:blipFill>
        <p:spPr>
          <a:xfrm>
            <a:off x="5877261" y="2641476"/>
            <a:ext cx="1226170" cy="1125783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 rot="16200000">
            <a:off x="-266242" y="1363613"/>
            <a:ext cx="1352885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tabLst>
                <a:tab pos="2025254" algn="ctr"/>
                <a:tab pos="4050506" algn="r"/>
              </a:tabLst>
              <a:defRPr/>
            </a:pP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itchFamily="34" charset="0"/>
              <a:ea typeface="Calibri" panose="020F0502020204030204" pitchFamily="34" charset="0"/>
              <a:cs typeface="Consolas" pitchFamily="49" charset="0"/>
            </a:endParaRPr>
          </a:p>
          <a:p>
            <a:pPr algn="ctr" defTabSz="685800">
              <a:tabLst>
                <a:tab pos="2025254" algn="ctr"/>
                <a:tab pos="4050506" algn="r"/>
              </a:tabLst>
              <a:defRPr/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  <a:ea typeface="Calibri" panose="020F0502020204030204" pitchFamily="34" charset="0"/>
                <a:cs typeface="Consolas" pitchFamily="49" charset="0"/>
              </a:rPr>
              <a:t>2015</a:t>
            </a:r>
          </a:p>
        </p:txBody>
      </p:sp>
      <p:sp>
        <p:nvSpPr>
          <p:cNvPr id="19" name="18 Rectángulo"/>
          <p:cNvSpPr/>
          <p:nvPr/>
        </p:nvSpPr>
        <p:spPr>
          <a:xfrm rot="16200000">
            <a:off x="-266242" y="2796356"/>
            <a:ext cx="1352885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tabLst>
                <a:tab pos="2025254" algn="ctr"/>
                <a:tab pos="4050506" algn="r"/>
              </a:tabLst>
              <a:defRPr/>
            </a:pP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itchFamily="34" charset="0"/>
              <a:ea typeface="Calibri" panose="020F0502020204030204" pitchFamily="34" charset="0"/>
              <a:cs typeface="Consolas" pitchFamily="49" charset="0"/>
            </a:endParaRPr>
          </a:p>
          <a:p>
            <a:pPr algn="ctr" defTabSz="685800">
              <a:tabLst>
                <a:tab pos="2025254" algn="ctr"/>
                <a:tab pos="4050506" algn="r"/>
              </a:tabLst>
              <a:defRPr/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  <a:ea typeface="Calibri" panose="020F0502020204030204" pitchFamily="34" charset="0"/>
                <a:cs typeface="Consolas" pitchFamily="49" charset="0"/>
              </a:rPr>
              <a:t>2016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971600" y="4019522"/>
            <a:ext cx="4752528" cy="114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BO" sz="16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3. CEPAL/MINURVI/ONU-HÁBITAT</a:t>
            </a:r>
          </a:p>
          <a:p>
            <a:pPr>
              <a:spcAft>
                <a:spcPts val="300"/>
              </a:spcAft>
            </a:pPr>
            <a:r>
              <a:rPr lang="es-BO" sz="900" dirty="0">
                <a:latin typeface="Consolas" pitchFamily="49" charset="0"/>
                <a:cs typeface="Consolas" pitchFamily="49" charset="0"/>
              </a:rPr>
              <a:t>Junio 22-23, Buenos Aires-Argentina XXVI Asamblea MINURVI: </a:t>
            </a:r>
          </a:p>
          <a:p>
            <a:pPr marL="177800" indent="-177800">
              <a:buFontTx/>
              <a:buChar char="-"/>
            </a:pPr>
            <a:r>
              <a:rPr lang="es-BO" sz="900" dirty="0">
                <a:latin typeface="Consolas" pitchFamily="49" charset="0"/>
                <a:cs typeface="Consolas" pitchFamily="49" charset="0"/>
              </a:rPr>
              <a:t>Plan de Acción Regional – </a:t>
            </a:r>
            <a:r>
              <a:rPr lang="es-BO" sz="9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PAR</a:t>
            </a:r>
            <a:r>
              <a:rPr lang="es-BO" sz="900" dirty="0">
                <a:latin typeface="Consolas" pitchFamily="49" charset="0"/>
                <a:cs typeface="Consolas" pitchFamily="49" charset="0"/>
              </a:rPr>
              <a:t>, </a:t>
            </a:r>
            <a:r>
              <a:rPr lang="es-BO" sz="900" b="1" dirty="0">
                <a:latin typeface="Consolas" pitchFamily="49" charset="0"/>
                <a:cs typeface="Consolas" pitchFamily="49" charset="0"/>
              </a:rPr>
              <a:t>Bolivia participó en su elaboración y aprobación</a:t>
            </a:r>
            <a:r>
              <a:rPr lang="es-BO" sz="900" dirty="0">
                <a:latin typeface="Consolas" pitchFamily="49" charset="0"/>
                <a:cs typeface="Consolas" pitchFamily="49" charset="0"/>
              </a:rPr>
              <a:t> (Marzo, Abril, Junio).</a:t>
            </a:r>
          </a:p>
          <a:p>
            <a:pPr marL="177800" indent="-177800">
              <a:buFontTx/>
              <a:buChar char="-"/>
            </a:pPr>
            <a:r>
              <a:rPr lang="es-BO" sz="900" dirty="0">
                <a:latin typeface="Consolas" pitchFamily="49" charset="0"/>
                <a:cs typeface="Consolas" pitchFamily="49" charset="0"/>
              </a:rPr>
              <a:t>Plan de Acción Nacional – </a:t>
            </a:r>
            <a:r>
              <a:rPr lang="es-BO" sz="9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PAN</a:t>
            </a:r>
            <a:r>
              <a:rPr lang="es-BO" sz="900" dirty="0">
                <a:latin typeface="Consolas" pitchFamily="49" charset="0"/>
                <a:cs typeface="Consolas" pitchFamily="49" charset="0"/>
              </a:rPr>
              <a:t>, a elaborar por cada país.</a:t>
            </a:r>
          </a:p>
          <a:p>
            <a:pPr marL="177800" indent="-177800">
              <a:buFontTx/>
              <a:buChar char="-"/>
            </a:pPr>
            <a:r>
              <a:rPr lang="es-BO" sz="900" dirty="0">
                <a:latin typeface="Consolas" pitchFamily="49" charset="0"/>
                <a:cs typeface="Consolas" pitchFamily="49" charset="0"/>
              </a:rPr>
              <a:t>Plan de Acción Local – </a:t>
            </a:r>
            <a:r>
              <a:rPr lang="es-BO" sz="900" b="1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PAL</a:t>
            </a:r>
            <a:r>
              <a:rPr lang="es-BO" sz="900" dirty="0">
                <a:latin typeface="Consolas" pitchFamily="49" charset="0"/>
                <a:cs typeface="Consolas" pitchFamily="49" charset="0"/>
              </a:rPr>
              <a:t>, a elaborar por cada municipio.</a:t>
            </a:r>
          </a:p>
        </p:txBody>
      </p:sp>
      <p:sp>
        <p:nvSpPr>
          <p:cNvPr id="23" name="22 Rectángulo"/>
          <p:cNvSpPr/>
          <p:nvPr/>
        </p:nvSpPr>
        <p:spPr>
          <a:xfrm rot="16200000">
            <a:off x="-266229" y="4213841"/>
            <a:ext cx="135286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tabLst>
                <a:tab pos="2025254" algn="ctr"/>
                <a:tab pos="4050506" algn="r"/>
              </a:tabLst>
              <a:defRPr/>
            </a:pP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itchFamily="34" charset="0"/>
              <a:ea typeface="Calibri" panose="020F0502020204030204" pitchFamily="34" charset="0"/>
              <a:cs typeface="Consolas" pitchFamily="49" charset="0"/>
            </a:endParaRPr>
          </a:p>
          <a:p>
            <a:pPr algn="ctr" defTabSz="685800">
              <a:tabLst>
                <a:tab pos="2025254" algn="ctr"/>
                <a:tab pos="4050506" algn="r"/>
              </a:tabLst>
              <a:defRPr/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  <a:ea typeface="Calibri" panose="020F0502020204030204" pitchFamily="34" charset="0"/>
                <a:cs typeface="Consolas" pitchFamily="49" charset="0"/>
              </a:rPr>
              <a:t>2017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21752" r="32208" b="8442"/>
          <a:stretch/>
        </p:blipFill>
        <p:spPr bwMode="auto">
          <a:xfrm>
            <a:off x="5987558" y="4055455"/>
            <a:ext cx="99505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5877261" y="4051079"/>
            <a:ext cx="1226171" cy="115650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7188096" y="4310076"/>
            <a:ext cx="1845505" cy="6771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tabLst>
                <a:tab pos="2025254" algn="ctr"/>
                <a:tab pos="4050506" algn="r"/>
              </a:tabLst>
              <a:defRPr/>
            </a:pP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ea typeface="Calibri" panose="020F0502020204030204" pitchFamily="34" charset="0"/>
                <a:cs typeface="Consolas" pitchFamily="49" charset="0"/>
              </a:rPr>
              <a:t>PLAN DE ACCIÓN NACIONAL DE BOLIVIA</a:t>
            </a:r>
          </a:p>
          <a:p>
            <a:pPr defTabSz="685800">
              <a:tabLst>
                <a:tab pos="2025254" algn="ctr"/>
                <a:tab pos="4050506" algn="r"/>
              </a:tabLst>
              <a:defRPr/>
            </a:pPr>
            <a:endParaRPr lang="es-ES" sz="900" b="1" dirty="0">
              <a:solidFill>
                <a:srgbClr val="0070C0"/>
              </a:solidFill>
              <a:latin typeface="Arial Narrow" pitchFamily="34" charset="0"/>
              <a:ea typeface="Calibri" panose="020F0502020204030204" pitchFamily="34" charset="0"/>
              <a:cs typeface="Consolas" pitchFamily="49" charset="0"/>
            </a:endParaRPr>
          </a:p>
          <a:p>
            <a:pPr algn="ctr"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rgbClr val="0070C0"/>
                </a:solidFill>
                <a:latin typeface="Arial Narrow" pitchFamily="34" charset="0"/>
                <a:ea typeface="Calibri" panose="020F0502020204030204" pitchFamily="34" charset="0"/>
                <a:cs typeface="Consolas" pitchFamily="49" charset="0"/>
              </a:rPr>
              <a:t>DESARROLLO DE CIUDADES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5878496" y="2641476"/>
            <a:ext cx="1224936" cy="115212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10 Rectángulo"/>
          <p:cNvSpPr/>
          <p:nvPr/>
        </p:nvSpPr>
        <p:spPr>
          <a:xfrm>
            <a:off x="-5296" y="0"/>
            <a:ext cx="4577296" cy="40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tabLst>
                <a:tab pos="2025254" algn="ctr"/>
                <a:tab pos="4050506" algn="r"/>
              </a:tabLst>
              <a:defRPr/>
            </a:pP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D E S A R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R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L </a:t>
            </a:r>
            <a:r>
              <a:rPr lang="es-E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L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 O   D E   C I U D A D E S</a:t>
            </a:r>
          </a:p>
          <a:p>
            <a:pPr defTabSz="685800">
              <a:spcBef>
                <a:spcPts val="300"/>
              </a:spcBef>
              <a:tabLst>
                <a:tab pos="2025254" algn="ctr"/>
                <a:tab pos="4050506" algn="r"/>
              </a:tabLst>
              <a:defRPr/>
            </a:pPr>
            <a:r>
              <a:rPr lang="es-ES" sz="600" b="1" dirty="0">
                <a:solidFill>
                  <a:srgbClr val="0070C0"/>
                </a:solidFill>
                <a:latin typeface="Consolas" pitchFamily="49" charset="0"/>
                <a:ea typeface="Calibri" panose="020F0502020204030204" pitchFamily="34" charset="0"/>
                <a:cs typeface="Consolas" pitchFamily="49" charset="0"/>
              </a:rPr>
              <a:t>Vivienda, Ciudad y Sistemas de Ciudades</a:t>
            </a:r>
          </a:p>
        </p:txBody>
      </p:sp>
    </p:spTree>
    <p:extLst>
      <p:ext uri="{BB962C8B-B14F-4D97-AF65-F5344CB8AC3E}">
        <p14:creationId xmlns:p14="http://schemas.microsoft.com/office/powerpoint/2010/main" val="2701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14584</TotalTime>
  <Words>1908</Words>
  <Application>Microsoft Office PowerPoint</Application>
  <PresentationFormat>Presentación en pantalla (16:10)</PresentationFormat>
  <Paragraphs>296</Paragraphs>
  <Slides>18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Arial Rounded MT Bold</vt:lpstr>
      <vt:lpstr>Calibri</vt:lpstr>
      <vt:lpstr>Consolas</vt:lpstr>
      <vt:lpstr>Franklin Gothic Medium</vt:lpstr>
      <vt:lpstr>Tw Cen MT Condensed Extra Bold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Abraham Apaza</dc:creator>
  <cp:lastModifiedBy>Administrador</cp:lastModifiedBy>
  <cp:revision>898</cp:revision>
  <cp:lastPrinted>2018-03-06T14:49:29Z</cp:lastPrinted>
  <dcterms:created xsi:type="dcterms:W3CDTF">2017-04-25T20:47:22Z</dcterms:created>
  <dcterms:modified xsi:type="dcterms:W3CDTF">2018-10-29T18:53:11Z</dcterms:modified>
</cp:coreProperties>
</file>