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43" r:id="rId2"/>
    <p:sldId id="424" r:id="rId3"/>
    <p:sldId id="444" r:id="rId4"/>
    <p:sldId id="463" r:id="rId5"/>
    <p:sldId id="464" r:id="rId6"/>
    <p:sldId id="454" r:id="rId7"/>
    <p:sldId id="458" r:id="rId8"/>
    <p:sldId id="459" r:id="rId9"/>
    <p:sldId id="460" r:id="rId10"/>
    <p:sldId id="461" r:id="rId11"/>
    <p:sldId id="455" r:id="rId12"/>
    <p:sldId id="456" r:id="rId13"/>
    <p:sldId id="465" r:id="rId14"/>
    <p:sldId id="466" r:id="rId15"/>
    <p:sldId id="467" r:id="rId16"/>
    <p:sldId id="469" r:id="rId17"/>
    <p:sldId id="470" r:id="rId18"/>
    <p:sldId id="471" r:id="rId19"/>
    <p:sldId id="473" r:id="rId20"/>
    <p:sldId id="474" r:id="rId21"/>
    <p:sldId id="482" r:id="rId22"/>
    <p:sldId id="478" r:id="rId23"/>
    <p:sldId id="475" r:id="rId24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EBA84B5-103F-4295-8159-535573CF938C}">
          <p14:sldIdLst>
            <p14:sldId id="443"/>
            <p14:sldId id="424"/>
            <p14:sldId id="444"/>
            <p14:sldId id="463"/>
            <p14:sldId id="464"/>
          </p14:sldIdLst>
        </p14:section>
        <p14:section name="Sección sin título" id="{DA0E3D0E-8F5C-430D-8B0B-1EC609C62D1D}">
          <p14:sldIdLst>
            <p14:sldId id="454"/>
            <p14:sldId id="458"/>
            <p14:sldId id="459"/>
            <p14:sldId id="460"/>
            <p14:sldId id="461"/>
            <p14:sldId id="455"/>
            <p14:sldId id="456"/>
            <p14:sldId id="465"/>
            <p14:sldId id="466"/>
            <p14:sldId id="467"/>
            <p14:sldId id="469"/>
            <p14:sldId id="470"/>
            <p14:sldId id="471"/>
            <p14:sldId id="473"/>
            <p14:sldId id="474"/>
            <p14:sldId id="482"/>
            <p14:sldId id="478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aki Kinjo" initials="CK" lastIdx="2" clrIdx="0">
    <p:extLst>
      <p:ext uri="{19B8F6BF-5375-455C-9EA6-DF929625EA0E}">
        <p15:presenceInfo xmlns:p15="http://schemas.microsoft.com/office/powerpoint/2012/main" userId="41075c0085614b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73" autoAdjust="0"/>
    <p:restoredTop sz="92866" autoAdjust="0"/>
  </p:normalViewPr>
  <p:slideViewPr>
    <p:cSldViewPr snapToGrid="0">
      <p:cViewPr varScale="1">
        <p:scale>
          <a:sx n="74" d="100"/>
          <a:sy n="74" d="100"/>
        </p:scale>
        <p:origin x="8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74186-C2E6-4980-8097-358B2A51DF1A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2EE2E-5C34-4362-AD81-60B3A608F9E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026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C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E2B6E-031C-4DAB-9D85-66BDCBEA33CB}" type="slidenum">
              <a:rPr lang="es-CR" smtClean="0"/>
              <a:pPr/>
              <a:t>16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9928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6056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9750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6006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turos Posi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sted-image.pdf"/>
          <p:cNvPicPr/>
          <p:nvPr/>
        </p:nvPicPr>
        <p:blipFill>
          <a:blip r:embed="rId2" cstate="print">
            <a:alphaModFix amt="60000"/>
            <a:extLst/>
          </a:blip>
          <a:srcRect l="1176" t="6511" r="1176" b="6511"/>
          <a:stretch>
            <a:fillRect/>
          </a:stretch>
        </p:blipFill>
        <p:spPr>
          <a:xfrm>
            <a:off x="-21005" y="-2896"/>
            <a:ext cx="12234009" cy="686379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/>
        </p:nvSpPr>
        <p:spPr>
          <a:xfrm>
            <a:off x="8064500" y="0"/>
            <a:ext cx="4127500" cy="3429000"/>
          </a:xfrm>
          <a:prstGeom prst="rect">
            <a:avLst/>
          </a:prstGeom>
          <a:gradFill>
            <a:gsLst>
              <a:gs pos="0">
                <a:srgbClr val="FFC627"/>
              </a:gs>
              <a:gs pos="100000">
                <a:srgbClr val="00C08A"/>
              </a:gs>
            </a:gsLst>
            <a:lin ang="1008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>
                <a:solidFill>
                  <a:srgbClr val="FFFFFF"/>
                </a:solidFill>
              </a:defRPr>
            </a:pPr>
            <a:endParaRPr sz="1530"/>
          </a:p>
        </p:txBody>
      </p:sp>
      <p:sp>
        <p:nvSpPr>
          <p:cNvPr id="29" name="Shape 29"/>
          <p:cNvSpPr/>
          <p:nvPr/>
        </p:nvSpPr>
        <p:spPr>
          <a:xfrm>
            <a:off x="3944744" y="0"/>
            <a:ext cx="4127501" cy="3429000"/>
          </a:xfrm>
          <a:prstGeom prst="rect">
            <a:avLst/>
          </a:prstGeom>
          <a:gradFill>
            <a:gsLst>
              <a:gs pos="0">
                <a:srgbClr val="8C229C"/>
              </a:gs>
              <a:gs pos="100000">
                <a:srgbClr val="00BFD5"/>
              </a:gs>
            </a:gsLst>
            <a:lin ang="1008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>
                <a:solidFill>
                  <a:srgbClr val="FFFFFF"/>
                </a:solidFill>
              </a:defRPr>
            </a:pPr>
            <a:endParaRPr sz="1530"/>
          </a:p>
        </p:txBody>
      </p:sp>
      <p:sp>
        <p:nvSpPr>
          <p:cNvPr id="30" name="Shape 30"/>
          <p:cNvSpPr/>
          <p:nvPr/>
        </p:nvSpPr>
        <p:spPr>
          <a:xfrm>
            <a:off x="8064500" y="3429000"/>
            <a:ext cx="4127500" cy="3429000"/>
          </a:xfrm>
          <a:prstGeom prst="rect">
            <a:avLst/>
          </a:prstGeom>
          <a:gradFill>
            <a:gsLst>
              <a:gs pos="0">
                <a:srgbClr val="8C229C"/>
              </a:gs>
              <a:gs pos="100000">
                <a:srgbClr val="FE495C"/>
              </a:gs>
            </a:gsLst>
            <a:lin ang="1008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>
                <a:solidFill>
                  <a:srgbClr val="FFFFFF"/>
                </a:solidFill>
              </a:defRPr>
            </a:pPr>
            <a:endParaRPr sz="1530"/>
          </a:p>
        </p:txBody>
      </p:sp>
      <p:sp>
        <p:nvSpPr>
          <p:cNvPr id="31" name="Shape 31"/>
          <p:cNvSpPr/>
          <p:nvPr/>
        </p:nvSpPr>
        <p:spPr>
          <a:xfrm>
            <a:off x="3937000" y="3429000"/>
            <a:ext cx="4127500" cy="3429000"/>
          </a:xfrm>
          <a:prstGeom prst="rect">
            <a:avLst/>
          </a:prstGeom>
          <a:gradFill>
            <a:gsLst>
              <a:gs pos="0">
                <a:srgbClr val="FE495C"/>
              </a:gs>
              <a:gs pos="100000">
                <a:srgbClr val="FFC627"/>
              </a:gs>
            </a:gsLst>
            <a:lin ang="1008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400">
                <a:solidFill>
                  <a:srgbClr val="FFFFFF"/>
                </a:solidFill>
              </a:defRPr>
            </a:pPr>
            <a:endParaRPr sz="1530"/>
          </a:p>
        </p:txBody>
      </p:sp>
    </p:spTree>
    <p:extLst>
      <p:ext uri="{BB962C8B-B14F-4D97-AF65-F5344CB8AC3E}">
        <p14:creationId xmlns:p14="http://schemas.microsoft.com/office/powerpoint/2010/main" val="10955081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0289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1750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1889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3928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700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7247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1809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9027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DEE95-2252-46B9-9A16-58777F710639}" type="datetimeFigureOut">
              <a:rPr lang="es-BO" smtClean="0"/>
              <a:t>09/10/2019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A060E-2078-456B-A444-033972C14B4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6633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sentaci_n_de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udadesintermedias.org.bo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4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60007" y="2930405"/>
            <a:ext cx="6858000" cy="33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BO" sz="1571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845719" y="1025063"/>
            <a:ext cx="6858000" cy="33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BO" sz="1571"/>
          </a:p>
        </p:txBody>
      </p:sp>
      <p:pic>
        <p:nvPicPr>
          <p:cNvPr id="7" name="1 Imagen" descr="LOGO CEPAD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14021" y="79073"/>
            <a:ext cx="1370148" cy="1798001"/>
          </a:xfrm>
          <a:prstGeom prst="rect">
            <a:avLst/>
          </a:prstGeom>
        </p:spPr>
      </p:pic>
      <p:pic>
        <p:nvPicPr>
          <p:cNvPr id="120834" name="Picture 2" descr="http://www.periodicolaregion.com/wp-content/uploads/2017/02/CIUDADES.jpg"/>
          <p:cNvPicPr>
            <a:picLocks noChangeAspect="1" noChangeArrowheads="1"/>
          </p:cNvPicPr>
          <p:nvPr/>
        </p:nvPicPr>
        <p:blipFill>
          <a:blip r:embed="rId3" cstate="print"/>
          <a:srcRect l="1086" t="4260" r="68292"/>
          <a:stretch>
            <a:fillRect/>
          </a:stretch>
        </p:blipFill>
        <p:spPr bwMode="auto">
          <a:xfrm>
            <a:off x="1524000" y="223752"/>
            <a:ext cx="5184340" cy="6410499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858654" y="3573133"/>
            <a:ext cx="8809346" cy="362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ES" sz="3840" b="1" dirty="0">
                <a:solidFill>
                  <a:srgbClr val="FF0000"/>
                </a:solidFill>
              </a:rPr>
              <a:t>La Red de Ciudades Intermedias </a:t>
            </a:r>
          </a:p>
          <a:p>
            <a:pPr algn="ctr"/>
            <a:endParaRPr lang="es-ES" sz="3840" b="1" dirty="0">
              <a:solidFill>
                <a:srgbClr val="FF0000"/>
              </a:solidFill>
            </a:endParaRPr>
          </a:p>
          <a:p>
            <a:pPr algn="ctr"/>
            <a:r>
              <a:rPr lang="es-ES" sz="3840" b="1" dirty="0"/>
              <a:t>Carlos Hugo Molina</a:t>
            </a:r>
          </a:p>
          <a:p>
            <a:pPr algn="r"/>
            <a:endParaRPr lang="es-ES" sz="3142" b="1" dirty="0"/>
          </a:p>
          <a:p>
            <a:pPr algn="r"/>
            <a:r>
              <a:rPr lang="es-ES" sz="3142" b="1" dirty="0"/>
              <a:t>Palencia, octubre, 2019 </a:t>
            </a:r>
          </a:p>
          <a:p>
            <a:pPr algn="ctr"/>
            <a:endParaRPr lang="es-ES" sz="3142" b="1" dirty="0"/>
          </a:p>
          <a:p>
            <a:pPr algn="r"/>
            <a:endParaRPr lang="es-ES" sz="2793" b="1" dirty="0"/>
          </a:p>
          <a:p>
            <a:pPr algn="ctr"/>
            <a:endParaRPr lang="es-ES_tradnl" sz="1396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8" y="270690"/>
            <a:ext cx="4716016" cy="25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sz="4800" dirty="0"/>
              <a:t>Acceso a circuitos generadores de riqueza.</a:t>
            </a:r>
          </a:p>
          <a:p>
            <a:r>
              <a:rPr lang="es-BO" sz="4800" dirty="0"/>
              <a:t>Oportunidad (mas opciones) de consumo. </a:t>
            </a:r>
          </a:p>
          <a:p>
            <a:r>
              <a:rPr lang="es-BO" sz="4800" dirty="0"/>
              <a:t>Acercarse al concepto idealizado de la modernidad (alejarse de lo rural)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97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7374" y="970683"/>
            <a:ext cx="8437252" cy="56077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Las constataciones: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77374" y="1664848"/>
            <a:ext cx="8731833" cy="4515430"/>
          </a:xfrm>
        </p:spPr>
        <p:txBody>
          <a:bodyPr>
            <a:normAutofit lnSpcReduction="10000"/>
          </a:bodyPr>
          <a:lstStyle/>
          <a:p>
            <a:pPr marL="412725" indent="-412725">
              <a:buAutoNum type="arabicPeriod"/>
            </a:pPr>
            <a:r>
              <a:rPr lang="es-ES" sz="2568" b="1" dirty="0"/>
              <a:t>Los procesos migratorios rural-urbano, urbano-urbano, nacional-internacional, continuarán pues son una tendencia mundial.</a:t>
            </a:r>
            <a:endParaRPr lang="es-ES" sz="2568" dirty="0"/>
          </a:p>
          <a:p>
            <a:pPr marL="412725" indent="-412725">
              <a:buAutoNum type="arabicPeriod"/>
            </a:pPr>
            <a:r>
              <a:rPr lang="es-ES" sz="2568" b="1" dirty="0"/>
              <a:t>Esta tendencia genera el despoblamiento rural y el abandono de extensiones territoriales.</a:t>
            </a:r>
            <a:endParaRPr lang="es-ES" sz="2568" dirty="0"/>
          </a:p>
          <a:p>
            <a:pPr marL="412725" indent="-412725">
              <a:buAutoNum type="arabicPeriod"/>
            </a:pPr>
            <a:r>
              <a:rPr lang="es-ES" sz="2568" b="1" dirty="0"/>
              <a:t>Al producirse la migración hacia las Ciudades y áreas peri-urbanas</a:t>
            </a:r>
            <a:r>
              <a:rPr lang="es-ES" sz="2568" b="1" dirty="0"/>
              <a:t>, </a:t>
            </a:r>
            <a:r>
              <a:rPr lang="es-ES" sz="2568" b="1" dirty="0"/>
              <a:t>ellas </a:t>
            </a:r>
            <a:r>
              <a:rPr lang="es-ES" sz="2568" b="1" dirty="0"/>
              <a:t>reciben una </a:t>
            </a:r>
            <a:r>
              <a:rPr lang="es-ES" sz="2568" b="1" dirty="0"/>
              <a:t>presión sobre servicios e infraestructura.</a:t>
            </a:r>
            <a:endParaRPr lang="es-ES" sz="2568" dirty="0"/>
          </a:p>
          <a:p>
            <a:pPr marL="412725" indent="-412725">
              <a:buAutoNum type="arabicPeriod"/>
            </a:pPr>
            <a:r>
              <a:rPr lang="es-ES" sz="2568" b="1" dirty="0"/>
              <a:t>No existen antecedentes de retorno poblacional masivo a los territorios de origen, abandonados.</a:t>
            </a:r>
            <a:endParaRPr lang="es-ES" sz="2568" dirty="0"/>
          </a:p>
          <a:p>
            <a:pPr marL="412725" indent="-412725">
              <a:buAutoNum type="arabicPeriod"/>
            </a:pPr>
            <a:r>
              <a:rPr lang="es-ES" sz="2568" b="1" dirty="0"/>
              <a:t>Las políticas públicas aplicadas hasta ahora, no han modificado la tendencia.</a:t>
            </a:r>
            <a:endParaRPr lang="es-ES" sz="2568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810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hallazgos…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2725" indent="-412725">
              <a:buFont typeface="+mj-lt"/>
              <a:buAutoNum type="arabicPeriod"/>
            </a:pPr>
            <a:endParaRPr lang="es-ES" dirty="0" smtClean="0"/>
          </a:p>
          <a:p>
            <a:pPr marL="412725" indent="-412725">
              <a:buFont typeface="+mj-lt"/>
              <a:buAutoNum type="arabicPeriod"/>
            </a:pPr>
            <a:r>
              <a:rPr lang="es-ES" dirty="0" smtClean="0"/>
              <a:t>Ciudades intermedias nodos de servicios públicos</a:t>
            </a:r>
          </a:p>
          <a:p>
            <a:pPr marL="412725" indent="-412725">
              <a:buFont typeface="+mj-lt"/>
              <a:buAutoNum type="arabicPeriod"/>
            </a:pPr>
            <a:r>
              <a:rPr lang="es-ES" dirty="0" smtClean="0"/>
              <a:t>Cohesión social en torno al turismo</a:t>
            </a:r>
          </a:p>
          <a:p>
            <a:pPr marL="412725" indent="-412725">
              <a:buFont typeface="+mj-lt"/>
              <a:buAutoNum type="arabicPeriod"/>
            </a:pPr>
            <a:r>
              <a:rPr lang="es-ES" dirty="0" smtClean="0"/>
              <a:t>Desarrollo económico en torno a la seguridad alimentaria</a:t>
            </a:r>
          </a:p>
          <a:p>
            <a:pPr marL="412725" indent="-412725">
              <a:buFont typeface="+mj-lt"/>
              <a:buAutoNum type="arabicPeriod"/>
            </a:pPr>
            <a:r>
              <a:rPr lang="es-ES" dirty="0" smtClean="0"/>
              <a:t>Sostenibilidad territorial con</a:t>
            </a:r>
          </a:p>
          <a:p>
            <a:pPr marL="779593" lvl="1" indent="-412725">
              <a:buFont typeface="+mj-lt"/>
              <a:buAutoNum type="alphaLcParenR"/>
            </a:pPr>
            <a:r>
              <a:rPr lang="es-ES" dirty="0" smtClean="0"/>
              <a:t>energía</a:t>
            </a:r>
          </a:p>
          <a:p>
            <a:pPr marL="779593" lvl="1" indent="-412725">
              <a:buFont typeface="+mj-lt"/>
              <a:buAutoNum type="alphaLcParenR"/>
            </a:pPr>
            <a:r>
              <a:rPr lang="es-ES" dirty="0" smtClean="0"/>
              <a:t>Vivienda digna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55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Identificación de los temas que se deciden fuera del territorio rural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_tradnl" sz="3600" dirty="0"/>
              <a:t>Migración, </a:t>
            </a:r>
            <a:endParaRPr lang="es-ES_tradnl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600" dirty="0" smtClean="0"/>
              <a:t>despoblamiento </a:t>
            </a:r>
            <a:r>
              <a:rPr lang="es-ES_tradnl" sz="3600" dirty="0"/>
              <a:t>rural, </a:t>
            </a:r>
            <a:endParaRPr lang="es-ES_tradnl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600" dirty="0" smtClean="0"/>
              <a:t>cambio </a:t>
            </a:r>
            <a:r>
              <a:rPr lang="es-ES_tradnl" sz="3600" dirty="0"/>
              <a:t>climático, </a:t>
            </a:r>
            <a:endParaRPr lang="es-ES_tradnl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600" dirty="0" smtClean="0"/>
              <a:t>seguridad </a:t>
            </a:r>
            <a:r>
              <a:rPr lang="es-ES_tradnl" sz="3600" dirty="0"/>
              <a:t>alimentaria, </a:t>
            </a:r>
            <a:endParaRPr lang="es-ES_tradnl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600" dirty="0" smtClean="0"/>
              <a:t>Normativa y condiciones de trabajo </a:t>
            </a:r>
            <a:r>
              <a:rPr lang="es-ES_tradnl" sz="3600" dirty="0"/>
              <a:t>digno, </a:t>
            </a:r>
            <a:endParaRPr lang="es-ES_tradnl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600" dirty="0" smtClean="0"/>
              <a:t>servicios </a:t>
            </a:r>
            <a:r>
              <a:rPr lang="es-ES_tradnl" sz="3600" dirty="0"/>
              <a:t>públicos de calidad, </a:t>
            </a:r>
            <a:endParaRPr lang="es-ES" sz="3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26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200" dirty="0" smtClean="0"/>
              <a:t>7. oportunidad </a:t>
            </a:r>
            <a:r>
              <a:rPr lang="es-ES_tradnl" sz="3200" dirty="0"/>
              <a:t>para los jóvenes, </a:t>
            </a:r>
            <a:endParaRPr lang="es-ES_tradnl" sz="3200" dirty="0" smtClean="0"/>
          </a:p>
          <a:p>
            <a:pPr marL="0" indent="0">
              <a:buNone/>
            </a:pPr>
            <a:r>
              <a:rPr lang="es-ES_tradnl" sz="3200" dirty="0" smtClean="0"/>
              <a:t>8. políticas </a:t>
            </a:r>
            <a:r>
              <a:rPr lang="es-ES_tradnl" sz="3200" dirty="0"/>
              <a:t>de reivindicación plena en favor de las mujeres, </a:t>
            </a:r>
            <a:endParaRPr lang="es-ES_tradnl" sz="3200" dirty="0" smtClean="0"/>
          </a:p>
          <a:p>
            <a:pPr marL="0" indent="0">
              <a:buNone/>
            </a:pPr>
            <a:r>
              <a:rPr lang="es-ES_tradnl" sz="3200" dirty="0" smtClean="0"/>
              <a:t>9. conectividad</a:t>
            </a:r>
            <a:r>
              <a:rPr lang="es-ES_tradnl" sz="3200" dirty="0"/>
              <a:t>, </a:t>
            </a:r>
            <a:endParaRPr lang="es-ES_tradnl" sz="3200" dirty="0" smtClean="0"/>
          </a:p>
          <a:p>
            <a:pPr marL="0" indent="0">
              <a:buNone/>
            </a:pPr>
            <a:r>
              <a:rPr lang="es-ES_tradnl" sz="3200" dirty="0" smtClean="0"/>
              <a:t>10. vida </a:t>
            </a:r>
            <a:r>
              <a:rPr lang="es-ES_tradnl" sz="3200" dirty="0"/>
              <a:t>en ciudades, </a:t>
            </a:r>
            <a:r>
              <a:rPr lang="es-ES_tradnl" sz="3200" dirty="0" smtClean="0"/>
              <a:t>ocio </a:t>
            </a:r>
            <a:r>
              <a:rPr lang="es-ES_tradnl" sz="3200" dirty="0"/>
              <a:t>productivo, </a:t>
            </a:r>
            <a:endParaRPr lang="es-ES_tradnl" sz="3200" dirty="0" smtClean="0"/>
          </a:p>
          <a:p>
            <a:pPr marL="0" indent="0">
              <a:buNone/>
            </a:pPr>
            <a:r>
              <a:rPr lang="es-ES_tradnl" sz="3200" dirty="0" smtClean="0"/>
              <a:t>11. políticas públicas, fomento económico </a:t>
            </a:r>
            <a:r>
              <a:rPr lang="es-ES_tradnl" sz="3200" dirty="0"/>
              <a:t>y compromisos efectivos con plazos para su cumplimiento</a:t>
            </a:r>
            <a:r>
              <a:rPr lang="es-ES_tradnl" sz="32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s-ES" sz="3200" dirty="0"/>
          </a:p>
          <a:p>
            <a:pPr marL="0" indent="0">
              <a:buNone/>
            </a:pP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9872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3600" dirty="0" smtClean="0"/>
              <a:t>12. Valor </a:t>
            </a:r>
            <a:r>
              <a:rPr lang="es-ES" sz="3600" dirty="0"/>
              <a:t>comercial de la tierra</a:t>
            </a:r>
          </a:p>
          <a:p>
            <a:pPr marL="0" indent="0">
              <a:buNone/>
            </a:pPr>
            <a:r>
              <a:rPr lang="es-ES" sz="3600" dirty="0" smtClean="0"/>
              <a:t>13. Imaginarios </a:t>
            </a:r>
            <a:r>
              <a:rPr lang="es-ES" sz="3600" dirty="0"/>
              <a:t>colectivos Urbano-Rural</a:t>
            </a:r>
          </a:p>
          <a:p>
            <a:pPr marL="0" indent="0">
              <a:buNone/>
            </a:pPr>
            <a:r>
              <a:rPr lang="es-ES" sz="3600" dirty="0" smtClean="0"/>
              <a:t>14. Precios </a:t>
            </a:r>
            <a:r>
              <a:rPr lang="es-ES" sz="3600" dirty="0"/>
              <a:t>internacionales de los </a:t>
            </a:r>
            <a:r>
              <a:rPr lang="es-ES" sz="3600" dirty="0" smtClean="0"/>
              <a:t>productos</a:t>
            </a:r>
          </a:p>
          <a:p>
            <a:pPr marL="0" indent="0">
              <a:buNone/>
            </a:pPr>
            <a:r>
              <a:rPr lang="es-ES" sz="3600" dirty="0" smtClean="0"/>
              <a:t>17. Dinámicas </a:t>
            </a:r>
            <a:r>
              <a:rPr lang="es-ES" sz="3600" dirty="0"/>
              <a:t>locales generadas por influencias </a:t>
            </a:r>
            <a:r>
              <a:rPr lang="es-ES" sz="3600" dirty="0" smtClean="0"/>
              <a:t>externas</a:t>
            </a:r>
          </a:p>
          <a:p>
            <a:pPr marL="0" indent="0">
              <a:buNone/>
            </a:pPr>
            <a:r>
              <a:rPr lang="es-ES" sz="3600" dirty="0" smtClean="0"/>
              <a:t>18. Investigación </a:t>
            </a:r>
            <a:r>
              <a:rPr lang="es-ES" sz="3600" dirty="0"/>
              <a:t>aplicada – tecnología - innovación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41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76983" y="-143636"/>
            <a:ext cx="8038037" cy="1143000"/>
          </a:xfrm>
        </p:spPr>
        <p:txBody>
          <a:bodyPr>
            <a:normAutofit/>
          </a:bodyPr>
          <a:lstStyle/>
          <a:p>
            <a:r>
              <a:rPr lang="es-MX" sz="2481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Sistémica</a:t>
            </a:r>
            <a:r>
              <a:rPr lang="es-MX" sz="248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 vínculo entre lo urbano y lo rural</a:t>
            </a:r>
            <a:endParaRPr lang="es-CR" sz="248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2140583" y="1387493"/>
            <a:ext cx="4784781" cy="2807072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1595"/>
          </a:p>
        </p:txBody>
      </p:sp>
      <p:sp>
        <p:nvSpPr>
          <p:cNvPr id="5" name="4 Elipse"/>
          <p:cNvSpPr/>
          <p:nvPr/>
        </p:nvSpPr>
        <p:spPr>
          <a:xfrm>
            <a:off x="5075246" y="1387493"/>
            <a:ext cx="4848579" cy="2807072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1595"/>
          </a:p>
        </p:txBody>
      </p:sp>
      <p:sp>
        <p:nvSpPr>
          <p:cNvPr id="6" name="5 CuadroTexto"/>
          <p:cNvSpPr txBox="1"/>
          <p:nvPr/>
        </p:nvSpPr>
        <p:spPr>
          <a:xfrm>
            <a:off x="5202841" y="2344451"/>
            <a:ext cx="1594927" cy="58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Nueva Territorialidad</a:t>
            </a:r>
            <a:endParaRPr lang="es-CR" sz="15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Resultado de imagen para Urbano"/>
          <p:cNvSpPr>
            <a:spLocks noChangeAspect="1" noChangeArrowheads="1"/>
          </p:cNvSpPr>
          <p:nvPr/>
        </p:nvSpPr>
        <p:spPr bwMode="auto">
          <a:xfrm>
            <a:off x="1630425" y="-127990"/>
            <a:ext cx="270044" cy="2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1013" tIns="40506" rIns="81013" bIns="40506" numCol="1" anchor="t" anchorCtr="0" compatLnSpc="1">
            <a:prstTxWarp prst="textNoShape">
              <a:avLst/>
            </a:prstTxWarp>
          </a:bodyPr>
          <a:lstStyle/>
          <a:p>
            <a:endParaRPr lang="es-CR" sz="1595"/>
          </a:p>
        </p:txBody>
      </p:sp>
      <p:sp>
        <p:nvSpPr>
          <p:cNvPr id="8" name="AutoShape 4" descr="Resultado de imagen para Urbano"/>
          <p:cNvSpPr>
            <a:spLocks noChangeAspect="1" noChangeArrowheads="1"/>
          </p:cNvSpPr>
          <p:nvPr/>
        </p:nvSpPr>
        <p:spPr bwMode="auto">
          <a:xfrm>
            <a:off x="1765447" y="7033"/>
            <a:ext cx="270044" cy="2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1013" tIns="40506" rIns="81013" bIns="40506" numCol="1" anchor="t" anchorCtr="0" compatLnSpc="1">
            <a:prstTxWarp prst="textNoShape">
              <a:avLst/>
            </a:prstTxWarp>
          </a:bodyPr>
          <a:lstStyle/>
          <a:p>
            <a:endParaRPr lang="es-CR" sz="1595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64" y="1897871"/>
            <a:ext cx="2615680" cy="1803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58" y="1866088"/>
            <a:ext cx="2480361" cy="176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352725" y="1578886"/>
            <a:ext cx="1084551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Urbano</a:t>
            </a:r>
            <a:endParaRPr lang="es-CR" sz="15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690927" y="1578886"/>
            <a:ext cx="1084551" cy="337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Rural</a:t>
            </a:r>
            <a:endParaRPr lang="es-CR" sz="15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5649421" y="3046218"/>
            <a:ext cx="701768" cy="1212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1595"/>
          </a:p>
        </p:txBody>
      </p:sp>
      <p:sp>
        <p:nvSpPr>
          <p:cNvPr id="11" name="10 CuadroTexto"/>
          <p:cNvSpPr txBox="1"/>
          <p:nvPr/>
        </p:nvSpPr>
        <p:spPr>
          <a:xfrm>
            <a:off x="3033741" y="4832536"/>
            <a:ext cx="5933128" cy="131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3171" indent="-253171" algn="ctr">
              <a:buFont typeface="Wingdings" panose="05000000000000000000" pitchFamily="2" charset="2"/>
              <a:buChar char="ü"/>
            </a:pPr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Identidad, potencialidades, vocaciones</a:t>
            </a:r>
          </a:p>
          <a:p>
            <a:pPr marL="253171" indent="-253171" algn="ctr">
              <a:buFont typeface="Wingdings" panose="05000000000000000000" pitchFamily="2" charset="2"/>
              <a:buChar char="ü"/>
            </a:pPr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Corresponsabilidad, apropiación de la Población</a:t>
            </a:r>
          </a:p>
          <a:p>
            <a:pPr marL="253171" indent="-253171" algn="ctr">
              <a:buFont typeface="Wingdings" panose="05000000000000000000" pitchFamily="2" charset="2"/>
              <a:buChar char="ü"/>
            </a:pPr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Competencias administrativas/Descentralización</a:t>
            </a:r>
          </a:p>
          <a:p>
            <a:pPr marL="253171" indent="-253171" algn="ctr">
              <a:buFont typeface="Wingdings" panose="05000000000000000000" pitchFamily="2" charset="2"/>
              <a:buChar char="ü"/>
            </a:pPr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Conectividad, Redes, Centros de Suministro</a:t>
            </a:r>
          </a:p>
          <a:p>
            <a:pPr marL="253171" indent="-253171" algn="ctr">
              <a:buFont typeface="Wingdings" panose="05000000000000000000" pitchFamily="2" charset="2"/>
              <a:buChar char="ü"/>
            </a:pPr>
            <a:r>
              <a:rPr lang="es-MX" sz="15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Redes sociales más estables y mayor solidaridad</a:t>
            </a:r>
            <a:endParaRPr lang="es-CR" sz="15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213987" y="4359717"/>
            <a:ext cx="3572636" cy="41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Ciudades Intermedias</a:t>
            </a:r>
            <a:endParaRPr lang="es-CR" sz="212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87" y="5489113"/>
            <a:ext cx="1692694" cy="762393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8360797" y="3195520"/>
            <a:ext cx="3692657" cy="1998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/>
              <a:t>Las áreas rurales producen: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Agua</a:t>
            </a:r>
            <a:endParaRPr lang="es-E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Comida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Energía </a:t>
            </a:r>
          </a:p>
        </p:txBody>
      </p:sp>
    </p:spTree>
    <p:extLst>
      <p:ext uri="{BB962C8B-B14F-4D97-AF65-F5344CB8AC3E}">
        <p14:creationId xmlns:p14="http://schemas.microsoft.com/office/powerpoint/2010/main" val="35263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0" grpId="0" animBg="1"/>
      <p:bldP spid="11" grpId="0"/>
      <p:bldP spid="14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Que respuestas necesitamos: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60560" y="1517743"/>
            <a:ext cx="9035308" cy="4932661"/>
          </a:xfrm>
        </p:spPr>
        <p:txBody>
          <a:bodyPr>
            <a:normAutofit/>
          </a:bodyPr>
          <a:lstStyle/>
          <a:p>
            <a:pPr marL="412725" indent="-412725">
              <a:buFont typeface="+mj-lt"/>
              <a:buAutoNum type="arabicPeriod"/>
            </a:pPr>
            <a:endParaRPr lang="es-ES" dirty="0" smtClean="0"/>
          </a:p>
          <a:p>
            <a:pPr marL="412725" indent="-412725">
              <a:buFont typeface="+mj-lt"/>
              <a:buAutoNum type="arabicPeriod"/>
            </a:pPr>
            <a:r>
              <a:rPr lang="es-ES" sz="2988" dirty="0"/>
              <a:t>Construcción de Alianzas público-privadas</a:t>
            </a:r>
          </a:p>
          <a:p>
            <a:pPr marL="412725" indent="-412725">
              <a:buFont typeface="+mj-lt"/>
              <a:buAutoNum type="arabicPeriod"/>
            </a:pPr>
            <a:r>
              <a:rPr lang="es-ES" sz="2988" dirty="0"/>
              <a:t>Territorio de Referencia: Municipio(s) </a:t>
            </a:r>
            <a:r>
              <a:rPr lang="es-ES" sz="2988" dirty="0" smtClean="0"/>
              <a:t>Escuela(s)</a:t>
            </a:r>
          </a:p>
          <a:p>
            <a:pPr marL="412725" indent="-412725">
              <a:buFont typeface="+mj-lt"/>
              <a:buAutoNum type="arabicPeriod"/>
            </a:pPr>
            <a:r>
              <a:rPr lang="es-ES" sz="2988" dirty="0" smtClean="0"/>
              <a:t>Desarrollo </a:t>
            </a:r>
            <a:r>
              <a:rPr lang="es-ES" sz="2988" dirty="0"/>
              <a:t>de instrumentos de cohesión en el territorio (alianza con Camino de Santiago (España), Ruta Jesuítica de Sud América (Argentina, Brasil, Paraguay, Uruguay), Ruta Paisaje Cultural Cafetero (Colombia)</a:t>
            </a:r>
          </a:p>
          <a:p>
            <a:pPr marL="412725" indent="-412725">
              <a:buFont typeface="+mj-lt"/>
              <a:buAutoNum type="arabicPeriod"/>
            </a:pPr>
            <a:r>
              <a:rPr lang="es-ES" sz="2988" dirty="0"/>
              <a:t>Metodología para identificar la orquídea del territorio</a:t>
            </a:r>
            <a:r>
              <a:rPr lang="es-ES" sz="2988" dirty="0" smtClean="0"/>
              <a:t>. Misiones de Chiquitos.</a:t>
            </a:r>
            <a:endParaRPr lang="es-ES" sz="2988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66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77374" y="1825626"/>
            <a:ext cx="8437252" cy="45062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2988" dirty="0"/>
              <a:t>5. Metodología de apoyo y puesta en valor de Cultura Viva y Desarrollo Económico Local a las capacidades existentes (artesanía, gastronomía, deporte, música, costura, salud, genero, jóvenes, ODS…)</a:t>
            </a:r>
          </a:p>
          <a:p>
            <a:pPr marL="0" indent="0">
              <a:buNone/>
            </a:pPr>
            <a:r>
              <a:rPr lang="es-ES" sz="2988" dirty="0"/>
              <a:t>6. Fortalecimiento de </a:t>
            </a:r>
            <a:r>
              <a:rPr lang="es-ES" sz="2988" dirty="0" smtClean="0"/>
              <a:t>capacidades </a:t>
            </a:r>
            <a:r>
              <a:rPr lang="es-ES" sz="2988" dirty="0"/>
              <a:t>con experiencias compartidas: 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Desarrollo Rural integral, Extremadura. 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Escuelas Taller, Fundación Santa María La Real (Castilla y León). 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Territorios con Identidad, seguridad alimentaria IICA. 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Transporte y Movilidad Urbana Sostenible, RITMUS. 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Ciudadanía Digital, AVINA, IBERCOTEC.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Descentralización y autonomía, Grupo Iniciativa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/>
              <a:t>Investigación </a:t>
            </a:r>
            <a:r>
              <a:rPr lang="es-ES" sz="2428" dirty="0"/>
              <a:t>producción del territorio, Zamorano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428" dirty="0"/>
              <a:t>Desarrollo sostenible, ODS, FFLA, Red de Soluciones para el Desarrollo Sostenible (SDSN). 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428" dirty="0"/>
              <a:t>Red de Sociedad </a:t>
            </a:r>
            <a:r>
              <a:rPr lang="es-ES" sz="2614" dirty="0"/>
              <a:t>Civil, miembro de número, </a:t>
            </a:r>
            <a:r>
              <a:rPr lang="es-ES" sz="2614" dirty="0" smtClean="0"/>
              <a:t>OEA</a:t>
            </a:r>
          </a:p>
          <a:p>
            <a:pPr marL="907136" lvl="1" indent="-480249">
              <a:buFont typeface="+mj-lt"/>
              <a:buAutoNum type="alphaLcParenR"/>
            </a:pPr>
            <a:r>
              <a:rPr lang="es-ES" sz="2614" dirty="0" smtClean="0"/>
              <a:t>Visión de Organismos y Organizaciones Internacionales</a:t>
            </a:r>
            <a:endParaRPr lang="es-ES" sz="2614" dirty="0"/>
          </a:p>
        </p:txBody>
      </p:sp>
    </p:spTree>
    <p:extLst>
      <p:ext uri="{BB962C8B-B14F-4D97-AF65-F5344CB8AC3E}">
        <p14:creationId xmlns:p14="http://schemas.microsoft.com/office/powerpoint/2010/main" val="38070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condiciones de un territorio inteligente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E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s-ES" sz="3600" dirty="0" smtClean="0"/>
              <a:t>Un centro de inteligencia o académico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600" dirty="0" smtClean="0"/>
              <a:t>Un actor dinámico que produzca excedente económico y simbólico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600" dirty="0" smtClean="0"/>
              <a:t>Una autoridad que favorezca la coordinación y las políticas públicas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09675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4547"/>
            <a:ext cx="10515600" cy="725890"/>
          </a:xfrm>
        </p:spPr>
        <p:txBody>
          <a:bodyPr>
            <a:normAutofit/>
          </a:bodyPr>
          <a:lstStyle/>
          <a:p>
            <a:pPr algn="r"/>
            <a:r>
              <a:rPr lang="es-ES" dirty="0" smtClean="0"/>
              <a:t>Población urbana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80438"/>
            <a:ext cx="10515600" cy="572642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/>
              <a:t>Uruguay		95%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Argentina		92%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Chile		89%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Venezuela	89%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Brasil		85%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España		83%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Colombia</a:t>
            </a:r>
            <a:r>
              <a:rPr lang="es-ES" dirty="0" smtClean="0"/>
              <a:t>		80%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México 		79%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Perú		78%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Bolivia		75%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Ecuador</a:t>
            </a:r>
            <a:r>
              <a:rPr lang="es-ES" dirty="0"/>
              <a:t>	</a:t>
            </a:r>
            <a:r>
              <a:rPr lang="es-ES" dirty="0" smtClean="0"/>
              <a:t>	64%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Paraguay 		60%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Costa Rica	60%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17" y="2073275"/>
            <a:ext cx="7215447" cy="31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6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>
                <a:solidFill>
                  <a:schemeClr val="folHlink"/>
                </a:solidFill>
              </a:rPr>
              <a:t>Gestión del desarrollo</a:t>
            </a:r>
            <a:endParaRPr lang="es-ES" smtClean="0">
              <a:solidFill>
                <a:schemeClr val="folHlink"/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endParaRPr lang="es-MX" smtClean="0"/>
          </a:p>
          <a:p>
            <a:pPr marL="609600" indent="-609600">
              <a:buFontTx/>
              <a:buAutoNum type="arabicPeriod"/>
            </a:pPr>
            <a:r>
              <a:rPr lang="es-MX" smtClean="0"/>
              <a:t>Existencia de un espacio de concertación y alianzas</a:t>
            </a:r>
          </a:p>
          <a:p>
            <a:pPr marL="609600" indent="-609600">
              <a:buFontTx/>
              <a:buAutoNum type="arabicPeriod"/>
            </a:pPr>
            <a:endParaRPr lang="es-MX" smtClean="0"/>
          </a:p>
          <a:p>
            <a:pPr marL="609600" indent="-609600">
              <a:buFontTx/>
              <a:buAutoNum type="arabicPeriod"/>
            </a:pPr>
            <a:r>
              <a:rPr lang="es-MX" smtClean="0"/>
              <a:t>Instancia técnica de operación</a:t>
            </a:r>
          </a:p>
          <a:p>
            <a:pPr marL="609600" indent="-609600">
              <a:buFontTx/>
              <a:buAutoNum type="arabicPeriod"/>
            </a:pPr>
            <a:endParaRPr lang="es-MX" smtClean="0"/>
          </a:p>
          <a:p>
            <a:pPr marL="609600" indent="-609600">
              <a:buFontTx/>
              <a:buAutoNum type="arabicPeriod"/>
            </a:pPr>
            <a:r>
              <a:rPr lang="es-MX" smtClean="0"/>
              <a:t>Estrategia de desarrollo compartida</a:t>
            </a: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686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  <p:bldP spid="839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Marcador de contenido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08705"/>
              </p:ext>
            </p:extLst>
          </p:nvPr>
        </p:nvGraphicFramePr>
        <p:xfrm>
          <a:off x="1816100" y="365125"/>
          <a:ext cx="9368970" cy="5855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ción" r:id="rId3" imgW="12172060" imgH="7607740" progId="PowerPoint.Show.12">
                  <p:embed/>
                </p:oleObj>
              </mc:Choice>
              <mc:Fallback>
                <p:oleObj name="Presentación" r:id="rId3" imgW="12172060" imgH="76077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6100" y="365125"/>
                        <a:ext cx="9368970" cy="5855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81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9125196677_28eef025e9_o_diogeneselfilosofo.jpg"/>
          <p:cNvPicPr/>
          <p:nvPr/>
        </p:nvPicPr>
        <p:blipFill>
          <a:blip r:embed="rId2" cstate="print">
            <a:alphaModFix amt="30000"/>
            <a:extLst/>
          </a:blip>
          <a:srcRect l="28223" t="16650" r="11572"/>
          <a:stretch>
            <a:fillRect/>
          </a:stretch>
        </p:blipFill>
        <p:spPr>
          <a:xfrm>
            <a:off x="7867650" y="3429000"/>
            <a:ext cx="371475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8058225653_c578421739_o-filtered.jpeg"/>
          <p:cNvPicPr/>
          <p:nvPr/>
        </p:nvPicPr>
        <p:blipFill>
          <a:blip r:embed="rId3" cstate="print">
            <a:alphaModFix amt="30000"/>
            <a:extLst/>
          </a:blip>
          <a:srcRect l="21885" r="21885" b="21674"/>
          <a:stretch>
            <a:fillRect/>
          </a:stretch>
        </p:blipFill>
        <p:spPr>
          <a:xfrm>
            <a:off x="4152900" y="0"/>
            <a:ext cx="371475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4737400406_9926239476_o-filtered.jpeg"/>
          <p:cNvPicPr/>
          <p:nvPr/>
        </p:nvPicPr>
        <p:blipFill>
          <a:blip r:embed="rId4" cstate="print">
            <a:alphaModFix amt="30000"/>
            <a:extLst/>
          </a:blip>
          <a:srcRect l="11948" t="1572" r="17136"/>
          <a:stretch>
            <a:fillRect/>
          </a:stretch>
        </p:blipFill>
        <p:spPr>
          <a:xfrm>
            <a:off x="7876850" y="2820"/>
            <a:ext cx="371475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8110359294_17c54971e7_o.jpg"/>
          <p:cNvPicPr/>
          <p:nvPr/>
        </p:nvPicPr>
        <p:blipFill>
          <a:blip r:embed="rId5" cstate="print">
            <a:alphaModFix amt="30000"/>
            <a:extLst/>
          </a:blip>
          <a:srcRect l="25077" t="15248" r="25077" b="15248"/>
          <a:stretch>
            <a:fillRect/>
          </a:stretch>
        </p:blipFill>
        <p:spPr>
          <a:xfrm>
            <a:off x="4152900" y="3429000"/>
            <a:ext cx="3714750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4152900" y="1059454"/>
            <a:ext cx="3714750" cy="116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14300" tIns="114300" rIns="114300" bIns="114300">
            <a:spAutoFit/>
          </a:bodyPr>
          <a:lstStyle/>
          <a:p>
            <a:pPr lvl="0">
              <a:lnSpc>
                <a:spcPct val="70000"/>
              </a:lnSpc>
              <a:defRPr sz="1800"/>
            </a:pPr>
            <a:r>
              <a:rPr sz="4320" cap="all" dirty="0">
                <a:solidFill>
                  <a:srgbClr val="FFFFFF"/>
                </a:solidFill>
                <a:latin typeface="Daft Brush"/>
                <a:ea typeface="Daft Brush"/>
                <a:cs typeface="Daft Brush"/>
                <a:sym typeface="Daft Brush"/>
              </a:rPr>
              <a:t>TRANS—</a:t>
            </a:r>
          </a:p>
          <a:p>
            <a:pPr lvl="0">
              <a:lnSpc>
                <a:spcPct val="70000"/>
              </a:lnSpc>
              <a:defRPr sz="1800"/>
            </a:pPr>
            <a:r>
              <a:rPr sz="4320" cap="all" dirty="0">
                <a:solidFill>
                  <a:srgbClr val="FFFFFF"/>
                </a:solidFill>
                <a:latin typeface="Daft Brush"/>
                <a:ea typeface="Daft Brush"/>
                <a:cs typeface="Daft Brush"/>
                <a:sym typeface="Daft Brush"/>
              </a:rPr>
              <a:t>FORMACIÓN</a:t>
            </a:r>
          </a:p>
        </p:txBody>
      </p:sp>
      <p:sp>
        <p:nvSpPr>
          <p:cNvPr id="326" name="Shape 326"/>
          <p:cNvSpPr/>
          <p:nvPr/>
        </p:nvSpPr>
        <p:spPr>
          <a:xfrm>
            <a:off x="4145930" y="844988"/>
            <a:ext cx="3721720" cy="21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600"/>
              </a:spcBef>
              <a:defRPr sz="2800">
                <a:solidFill>
                  <a:srgbClr val="FFFFFF"/>
                </a:solidFill>
                <a:latin typeface="Colfax"/>
                <a:ea typeface="Colfax"/>
                <a:cs typeface="Colfax"/>
                <a:sym typeface="Colfax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60" dirty="0"/>
              <a:t>La democracia en</a:t>
            </a:r>
          </a:p>
        </p:txBody>
      </p:sp>
      <p:sp>
        <p:nvSpPr>
          <p:cNvPr id="327" name="Shape 327"/>
          <p:cNvSpPr/>
          <p:nvPr/>
        </p:nvSpPr>
        <p:spPr>
          <a:xfrm>
            <a:off x="7867650" y="1079465"/>
            <a:ext cx="3714750" cy="696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14300" tIns="114300" rIns="114300" bIns="114300">
            <a:spAutoFit/>
          </a:bodyPr>
          <a:lstStyle>
            <a:lvl1pPr>
              <a:lnSpc>
                <a:spcPct val="70000"/>
              </a:lnSpc>
              <a:defRPr sz="12000" cap="all">
                <a:solidFill>
                  <a:srgbClr val="FFFFFF"/>
                </a:solidFill>
                <a:latin typeface="Daft Brush"/>
                <a:ea typeface="Daft Brush"/>
                <a:cs typeface="Daft Brush"/>
                <a:sym typeface="Daft Brush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320" dirty="0"/>
              <a:t>TENSIÓN</a:t>
            </a:r>
          </a:p>
        </p:txBody>
      </p:sp>
      <p:sp>
        <p:nvSpPr>
          <p:cNvPr id="328" name="Shape 328"/>
          <p:cNvSpPr/>
          <p:nvPr/>
        </p:nvSpPr>
        <p:spPr>
          <a:xfrm>
            <a:off x="7867650" y="844988"/>
            <a:ext cx="3721720" cy="21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600"/>
              </a:spcBef>
              <a:defRPr sz="2800">
                <a:solidFill>
                  <a:srgbClr val="FFFFFF"/>
                </a:solidFill>
                <a:latin typeface="Colfax"/>
                <a:ea typeface="Colfax"/>
                <a:cs typeface="Colfax"/>
                <a:sym typeface="Colfax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60" dirty="0"/>
              <a:t>La democracia en</a:t>
            </a:r>
          </a:p>
        </p:txBody>
      </p:sp>
      <p:sp>
        <p:nvSpPr>
          <p:cNvPr id="329" name="Shape 329"/>
          <p:cNvSpPr/>
          <p:nvPr/>
        </p:nvSpPr>
        <p:spPr>
          <a:xfrm>
            <a:off x="4152900" y="4461832"/>
            <a:ext cx="3714750" cy="116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14300" tIns="114300" rIns="114300" bIns="114300">
            <a:spAutoFit/>
          </a:bodyPr>
          <a:lstStyle/>
          <a:p>
            <a:pPr lvl="0">
              <a:lnSpc>
                <a:spcPct val="70000"/>
              </a:lnSpc>
              <a:defRPr sz="1800"/>
            </a:pPr>
            <a:r>
              <a:rPr sz="4320" cap="all" dirty="0">
                <a:solidFill>
                  <a:srgbClr val="FFFFFF"/>
                </a:solidFill>
                <a:latin typeface="Daft Brush"/>
                <a:ea typeface="Daft Brush"/>
                <a:cs typeface="Daft Brush"/>
                <a:sym typeface="Daft Brush"/>
              </a:rPr>
              <a:t>MOVILI–</a:t>
            </a:r>
          </a:p>
          <a:p>
            <a:pPr lvl="0">
              <a:lnSpc>
                <a:spcPct val="70000"/>
              </a:lnSpc>
              <a:defRPr sz="1800"/>
            </a:pPr>
            <a:r>
              <a:rPr sz="4320" cap="all" dirty="0">
                <a:solidFill>
                  <a:srgbClr val="FFFFFF"/>
                </a:solidFill>
                <a:latin typeface="Daft Brush"/>
                <a:ea typeface="Daft Brush"/>
                <a:cs typeface="Daft Brush"/>
                <a:sym typeface="Daft Brush"/>
              </a:rPr>
              <a:t>ZACIÓN</a:t>
            </a:r>
          </a:p>
        </p:txBody>
      </p:sp>
      <p:sp>
        <p:nvSpPr>
          <p:cNvPr id="330" name="Shape 330"/>
          <p:cNvSpPr/>
          <p:nvPr/>
        </p:nvSpPr>
        <p:spPr>
          <a:xfrm>
            <a:off x="4145930" y="4220648"/>
            <a:ext cx="3721720" cy="21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600"/>
              </a:spcBef>
              <a:defRPr sz="2800">
                <a:solidFill>
                  <a:srgbClr val="FFFFFF"/>
                </a:solidFill>
                <a:latin typeface="Colfax"/>
                <a:ea typeface="Colfax"/>
                <a:cs typeface="Colfax"/>
                <a:sym typeface="Colfax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60" dirty="0"/>
              <a:t>La democracia en</a:t>
            </a:r>
          </a:p>
        </p:txBody>
      </p:sp>
      <p:sp>
        <p:nvSpPr>
          <p:cNvPr id="331" name="Shape 331"/>
          <p:cNvSpPr/>
          <p:nvPr/>
        </p:nvSpPr>
        <p:spPr>
          <a:xfrm>
            <a:off x="7867650" y="4481843"/>
            <a:ext cx="3714750" cy="696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14300" tIns="114300" rIns="114300" bIns="114300">
            <a:spAutoFit/>
          </a:bodyPr>
          <a:lstStyle>
            <a:lvl1pPr>
              <a:lnSpc>
                <a:spcPct val="70000"/>
              </a:lnSpc>
              <a:defRPr sz="12000" cap="all">
                <a:solidFill>
                  <a:srgbClr val="FFFFFF"/>
                </a:solidFill>
                <a:latin typeface="Daft Brush"/>
                <a:ea typeface="Daft Brush"/>
                <a:cs typeface="Daft Brush"/>
                <a:sym typeface="Daft Brush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320" dirty="0"/>
              <a:t>AGONÍA</a:t>
            </a:r>
          </a:p>
        </p:txBody>
      </p:sp>
      <p:sp>
        <p:nvSpPr>
          <p:cNvPr id="332" name="Shape 332"/>
          <p:cNvSpPr/>
          <p:nvPr/>
        </p:nvSpPr>
        <p:spPr>
          <a:xfrm>
            <a:off x="7867650" y="4220648"/>
            <a:ext cx="3721720" cy="21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110000"/>
              </a:lnSpc>
              <a:spcBef>
                <a:spcPts val="600"/>
              </a:spcBef>
              <a:defRPr sz="2800">
                <a:solidFill>
                  <a:srgbClr val="FFFFFF"/>
                </a:solidFill>
                <a:latin typeface="Colfax"/>
                <a:ea typeface="Colfax"/>
                <a:cs typeface="Colfax"/>
                <a:sym typeface="Colfax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60" dirty="0"/>
              <a:t>La democracia </a:t>
            </a:r>
            <a:r>
              <a:rPr sz="1260" dirty="0" err="1"/>
              <a:t>en</a:t>
            </a:r>
            <a:endParaRPr sz="1260" dirty="0"/>
          </a:p>
        </p:txBody>
      </p:sp>
      <p:sp>
        <p:nvSpPr>
          <p:cNvPr id="333" name="Shape 333"/>
          <p:cNvSpPr/>
          <p:nvPr/>
        </p:nvSpPr>
        <p:spPr>
          <a:xfrm>
            <a:off x="1007253" y="1190174"/>
            <a:ext cx="3047320" cy="122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14300" tIns="114300" rIns="114300" bIns="114300">
            <a:spAutoFit/>
          </a:bodyPr>
          <a:lstStyle>
            <a:lvl1pPr algn="l">
              <a:lnSpc>
                <a:spcPct val="80000"/>
              </a:lnSpc>
              <a:defRPr sz="9000" b="1" cap="all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lang="es-GT" sz="4050" dirty="0"/>
              <a:t>Futuros </a:t>
            </a:r>
          </a:p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lang="es-GT" sz="4050" dirty="0"/>
              <a:t>Posibles</a:t>
            </a:r>
            <a:endParaRPr lang="es-GT" sz="4050" dirty="0"/>
          </a:p>
        </p:txBody>
      </p:sp>
      <p:sp>
        <p:nvSpPr>
          <p:cNvPr id="334" name="Shape 334"/>
          <p:cNvSpPr/>
          <p:nvPr/>
        </p:nvSpPr>
        <p:spPr>
          <a:xfrm>
            <a:off x="1127468" y="915854"/>
            <a:ext cx="1141338" cy="30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0000"/>
              </a:lnSpc>
              <a:spcBef>
                <a:spcPts val="600"/>
              </a:spcBef>
              <a:defRPr sz="4000">
                <a:solidFill>
                  <a:srgbClr val="00BFD5"/>
                </a:solidFill>
                <a:latin typeface="Colfax Medium"/>
                <a:ea typeface="Colfax Medium"/>
                <a:cs typeface="Colfax Medium"/>
                <a:sym typeface="Colfax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dirty="0" err="1"/>
              <a:t>Escenarios</a:t>
            </a:r>
            <a:endParaRPr sz="1800" dirty="0"/>
          </a:p>
        </p:txBody>
      </p:sp>
      <p:sp>
        <p:nvSpPr>
          <p:cNvPr id="335" name="Shape 335"/>
          <p:cNvSpPr/>
          <p:nvPr/>
        </p:nvSpPr>
        <p:spPr>
          <a:xfrm>
            <a:off x="1127468" y="2545080"/>
            <a:ext cx="2760675" cy="282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205740">
              <a:lnSpc>
                <a:spcPct val="110000"/>
              </a:lnSpc>
              <a:spcBef>
                <a:spcPts val="630"/>
              </a:spcBef>
              <a:buFont typeface="Arial"/>
              <a:defRPr sz="1800"/>
            </a:pPr>
            <a:r>
              <a:rPr sz="1440" dirty="0" err="1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Cuatro</a:t>
            </a:r>
            <a:r>
              <a:rPr sz="1440" dirty="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escenarios</a:t>
            </a:r>
            <a:r>
              <a:rPr sz="1440" dirty="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reflejando</a:t>
            </a:r>
            <a:r>
              <a:rPr sz="1440" dirty="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resultados</a:t>
            </a:r>
            <a:r>
              <a:rPr sz="1440" dirty="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diferentes</a:t>
            </a:r>
            <a:r>
              <a:rPr sz="1440" dirty="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 en </a:t>
            </a:r>
            <a:r>
              <a:rPr sz="1440" dirty="0" err="1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términos</a:t>
            </a:r>
            <a:r>
              <a:rPr sz="1440" dirty="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 de: </a:t>
            </a:r>
          </a:p>
          <a:p>
            <a:pPr marL="175846" indent="-175846" defTabSz="205740">
              <a:lnSpc>
                <a:spcPct val="110000"/>
              </a:lnSpc>
              <a:spcBef>
                <a:spcPts val="630"/>
              </a:spcBef>
              <a:buClr>
                <a:srgbClr val="00BFD5"/>
              </a:buClr>
              <a:buSzPct val="75000"/>
              <a:buChar char="๏"/>
              <a:defRPr sz="1800"/>
            </a:pP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Estructuras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de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poder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</a:t>
            </a:r>
          </a:p>
          <a:p>
            <a:pPr marL="175846" indent="-175846" defTabSz="205740">
              <a:lnSpc>
                <a:spcPct val="110000"/>
              </a:lnSpc>
              <a:spcBef>
                <a:spcPts val="630"/>
              </a:spcBef>
              <a:buClr>
                <a:srgbClr val="00BFD5"/>
              </a:buClr>
              <a:buSzPct val="75000"/>
              <a:buChar char="๏"/>
              <a:defRPr sz="1800"/>
            </a:pP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Instituciones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democráticas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y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cultura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política</a:t>
            </a:r>
            <a:endParaRPr sz="1440" dirty="0">
              <a:solidFill>
                <a:srgbClr val="2D291B"/>
              </a:solidFill>
              <a:latin typeface="Colfax"/>
              <a:ea typeface="Colfax"/>
              <a:cs typeface="Colfax"/>
              <a:sym typeface="Colfax"/>
            </a:endParaRPr>
          </a:p>
          <a:p>
            <a:pPr marL="175846" indent="-175846" defTabSz="205740">
              <a:lnSpc>
                <a:spcPct val="110000"/>
              </a:lnSpc>
              <a:spcBef>
                <a:spcPts val="630"/>
              </a:spcBef>
              <a:buClr>
                <a:srgbClr val="00BFD5"/>
              </a:buClr>
              <a:buSzPct val="75000"/>
              <a:buChar char="๏"/>
              <a:defRPr sz="1800"/>
            </a:pP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Participación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ciudadana</a:t>
            </a:r>
            <a:endParaRPr sz="1440" dirty="0">
              <a:solidFill>
                <a:srgbClr val="2D291B"/>
              </a:solidFill>
              <a:latin typeface="Colfax"/>
              <a:ea typeface="Colfax"/>
              <a:cs typeface="Colfax"/>
              <a:sym typeface="Colfax"/>
            </a:endParaRPr>
          </a:p>
          <a:p>
            <a:pPr marL="175846" indent="-175846" defTabSz="205740">
              <a:lnSpc>
                <a:spcPct val="110000"/>
              </a:lnSpc>
              <a:spcBef>
                <a:spcPts val="630"/>
              </a:spcBef>
              <a:buClr>
                <a:srgbClr val="00BFD5"/>
              </a:buClr>
              <a:buSzPct val="75000"/>
              <a:buChar char="๏"/>
              <a:defRPr sz="1800"/>
            </a:pP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Desarrollo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económico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e </a:t>
            </a: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inclusión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social </a:t>
            </a:r>
          </a:p>
          <a:p>
            <a:pPr marL="175846" indent="-175846" defTabSz="205740">
              <a:lnSpc>
                <a:spcPct val="110000"/>
              </a:lnSpc>
              <a:spcBef>
                <a:spcPts val="630"/>
              </a:spcBef>
              <a:buClr>
                <a:srgbClr val="00BFD5"/>
              </a:buClr>
              <a:buSzPct val="75000"/>
              <a:buChar char="๏"/>
              <a:defRPr sz="1800"/>
            </a:pPr>
            <a:r>
              <a:rPr sz="1440" dirty="0" err="1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Integración</a:t>
            </a:r>
            <a:r>
              <a:rPr sz="1440" dirty="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regional</a:t>
            </a:r>
          </a:p>
        </p:txBody>
      </p:sp>
      <p:sp>
        <p:nvSpPr>
          <p:cNvPr id="336" name="Shape 336"/>
          <p:cNvSpPr/>
          <p:nvPr/>
        </p:nvSpPr>
        <p:spPr>
          <a:xfrm>
            <a:off x="1007254" y="207577"/>
            <a:ext cx="2226572" cy="22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/>
            </a:pPr>
            <a:r>
              <a:rPr sz="720">
                <a:solidFill>
                  <a:srgbClr val="2D291B"/>
                </a:solidFill>
                <a:latin typeface="Colfax Medium"/>
                <a:ea typeface="Colfax Medium"/>
                <a:cs typeface="Colfax Medium"/>
                <a:sym typeface="Colfax Medium"/>
              </a:rPr>
              <a:t>ALerta Democrática</a:t>
            </a:r>
            <a:r>
              <a:rPr sz="72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 – Escenarios para el Futuro de la </a:t>
            </a:r>
            <a:br>
              <a:rPr sz="72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</a:br>
            <a:r>
              <a:rPr sz="720">
                <a:solidFill>
                  <a:srgbClr val="2D291B"/>
                </a:solidFill>
                <a:latin typeface="Colfax"/>
                <a:ea typeface="Colfax"/>
                <a:cs typeface="Colfax"/>
                <a:sym typeface="Colfax"/>
              </a:rPr>
              <a:t>Democracia en América Latina 2015–2030</a:t>
            </a:r>
          </a:p>
        </p:txBody>
      </p:sp>
    </p:spTree>
    <p:extLst>
      <p:ext uri="{BB962C8B-B14F-4D97-AF65-F5344CB8AC3E}">
        <p14:creationId xmlns:p14="http://schemas.microsoft.com/office/powerpoint/2010/main" val="1958212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27" grpId="0" animBg="1"/>
      <p:bldP spid="329" grpId="0" animBg="1"/>
      <p:bldP spid="331" grpId="0" animBg="1"/>
      <p:bldP spid="3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09600" y="593161"/>
            <a:ext cx="3444973" cy="40349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ctr">
            <a:spAutoFit/>
          </a:bodyPr>
          <a:lstStyle/>
          <a:p>
            <a:pPr algn="ctr" defTabSz="371475" latinLnBrk="1" hangingPunct="0"/>
            <a:r>
              <a:rPr lang="es-ES_tradnl" sz="4320" dirty="0">
                <a:solidFill>
                  <a:srgbClr val="000000"/>
                </a:solidFill>
                <a:sym typeface="Helvetica Light"/>
              </a:rPr>
              <a:t>Existen </a:t>
            </a:r>
          </a:p>
          <a:p>
            <a:pPr algn="ctr" defTabSz="371475" latinLnBrk="1" hangingPunct="0"/>
            <a:r>
              <a:rPr lang="es-ES_tradnl" sz="4320" dirty="0" smtClean="0">
                <a:solidFill>
                  <a:srgbClr val="000000"/>
                </a:solidFill>
                <a:sym typeface="Helvetica Light"/>
              </a:rPr>
              <a:t>5 variables </a:t>
            </a:r>
            <a:endParaRPr lang="es-ES_tradnl" sz="4320" dirty="0">
              <a:solidFill>
                <a:srgbClr val="000000"/>
              </a:solidFill>
              <a:sym typeface="Helvetica Light"/>
            </a:endParaRPr>
          </a:p>
          <a:p>
            <a:pPr algn="ctr" defTabSz="371475" latinLnBrk="1" hangingPunct="0"/>
            <a:r>
              <a:rPr lang="es-ES_tradnl" sz="4320" dirty="0">
                <a:solidFill>
                  <a:srgbClr val="000000"/>
                </a:solidFill>
                <a:sym typeface="Helvetica Light"/>
              </a:rPr>
              <a:t>que se </a:t>
            </a:r>
          </a:p>
          <a:p>
            <a:pPr algn="ctr" defTabSz="371475" latinLnBrk="1" hangingPunct="0"/>
            <a:r>
              <a:rPr lang="es-ES_tradnl" sz="4320" dirty="0">
                <a:solidFill>
                  <a:srgbClr val="000000"/>
                </a:solidFill>
              </a:rPr>
              <a:t>r</a:t>
            </a:r>
            <a:r>
              <a:rPr lang="es-ES_tradnl" sz="4320" dirty="0">
                <a:solidFill>
                  <a:srgbClr val="000000"/>
                </a:solidFill>
                <a:sym typeface="Helvetica Light"/>
              </a:rPr>
              <a:t>epiten en</a:t>
            </a:r>
          </a:p>
          <a:p>
            <a:pPr algn="ctr" defTabSz="371475" latinLnBrk="1" hangingPunct="0"/>
            <a:r>
              <a:rPr lang="es-ES_tradnl" sz="4320" dirty="0">
                <a:solidFill>
                  <a:srgbClr val="000000"/>
                </a:solidFill>
              </a:rPr>
              <a:t>l</a:t>
            </a:r>
            <a:r>
              <a:rPr lang="es-ES_tradnl" sz="4320" dirty="0">
                <a:solidFill>
                  <a:srgbClr val="000000"/>
                </a:solidFill>
              </a:rPr>
              <a:t>os 4</a:t>
            </a:r>
          </a:p>
          <a:p>
            <a:pPr algn="ctr" defTabSz="371475" latinLnBrk="1" hangingPunct="0"/>
            <a:r>
              <a:rPr lang="es-ES_tradnl" sz="4320" dirty="0">
                <a:solidFill>
                  <a:srgbClr val="000000"/>
                </a:solidFill>
                <a:sym typeface="Helvetica Light"/>
              </a:rPr>
              <a:t>escenarios…</a:t>
            </a:r>
            <a:endParaRPr lang="es-CO" sz="432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96130" y="843899"/>
            <a:ext cx="2147942" cy="600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ctr">
            <a:spAutoFit/>
          </a:bodyPr>
          <a:lstStyle/>
          <a:p>
            <a:pPr algn="ctr" defTabSz="371475" latinLnBrk="1" hangingPunct="0"/>
            <a:r>
              <a:rPr lang="es-ES_tradnl" sz="3600" dirty="0">
                <a:solidFill>
                  <a:srgbClr val="000000"/>
                </a:solidFill>
                <a:sym typeface="Helvetica Light"/>
              </a:rPr>
              <a:t>Corrupción</a:t>
            </a:r>
            <a:endParaRPr lang="es-CO" sz="36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84003" y="2670781"/>
            <a:ext cx="3561424" cy="600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2860" tIns="22860" rIns="22860" bIns="22860" numCol="1" spcCol="38100" rtlCol="0" anchor="ctr">
            <a:spAutoFit/>
          </a:bodyPr>
          <a:lstStyle/>
          <a:p>
            <a:pPr algn="ctr" defTabSz="371475" latinLnBrk="1" hangingPunct="0"/>
            <a:r>
              <a:rPr lang="es-ES_tradnl" sz="3600" dirty="0">
                <a:solidFill>
                  <a:srgbClr val="000000"/>
                </a:solidFill>
                <a:sym typeface="Helvetica Light"/>
              </a:rPr>
              <a:t>Crimen organizado</a:t>
            </a:r>
            <a:endParaRPr lang="es-CO" sz="36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941837" y="1395892"/>
            <a:ext cx="3215304" cy="600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2860" tIns="22860" rIns="22860" bIns="22860" numCol="1" spcCol="38100" rtlCol="0" anchor="ctr">
            <a:spAutoFit/>
          </a:bodyPr>
          <a:lstStyle/>
          <a:p>
            <a:pPr algn="ctr" defTabSz="371475" latinLnBrk="1" hangingPunct="0"/>
            <a:r>
              <a:rPr lang="es-ES_tradnl" sz="3600" dirty="0">
                <a:solidFill>
                  <a:srgbClr val="000000"/>
                </a:solidFill>
                <a:sym typeface="Helvetica Light"/>
              </a:rPr>
              <a:t>Vida en ciudades</a:t>
            </a:r>
            <a:endParaRPr lang="es-CO" sz="36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677481" y="3897499"/>
            <a:ext cx="3967946" cy="600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2860" tIns="22860" rIns="22860" bIns="22860" numCol="1" spcCol="38100" rtlCol="0" anchor="ctr">
            <a:spAutoFit/>
          </a:bodyPr>
          <a:lstStyle/>
          <a:p>
            <a:pPr algn="ctr" defTabSz="371475" latinLnBrk="1" hangingPunct="0"/>
            <a:r>
              <a:rPr lang="es-ES_tradnl" sz="3600" dirty="0">
                <a:solidFill>
                  <a:srgbClr val="000000"/>
                </a:solidFill>
                <a:sym typeface="Helvetica Light"/>
              </a:rPr>
              <a:t>Redes y conectividad</a:t>
            </a:r>
            <a:endParaRPr lang="es-CO" sz="36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89368" y="4998005"/>
            <a:ext cx="6175793" cy="1154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2860" tIns="22860" rIns="22860" bIns="22860" numCol="1" spcCol="38100" rtlCol="0" anchor="ctr">
            <a:spAutoFit/>
          </a:bodyPr>
          <a:lstStyle/>
          <a:p>
            <a:pPr algn="ctr" defTabSz="371475" latinLnBrk="1" hangingPunct="0"/>
            <a:r>
              <a:rPr lang="es-ES_tradnl" sz="3600" dirty="0">
                <a:solidFill>
                  <a:srgbClr val="000000"/>
                </a:solidFill>
              </a:rPr>
              <a:t>Falta de oportunidades laborales</a:t>
            </a:r>
          </a:p>
          <a:p>
            <a:pPr algn="ctr" defTabSz="371475" latinLnBrk="1" hangingPunct="0"/>
            <a:r>
              <a:rPr lang="es-ES_tradnl" sz="3600" dirty="0" smtClean="0">
                <a:solidFill>
                  <a:srgbClr val="000000"/>
                </a:solidFill>
                <a:sym typeface="Helvetica Light"/>
              </a:rPr>
              <a:t>para </a:t>
            </a:r>
            <a:r>
              <a:rPr lang="es-ES_tradnl" sz="3600" dirty="0">
                <a:solidFill>
                  <a:srgbClr val="000000"/>
                </a:solidFill>
                <a:sym typeface="Helvetica Light"/>
              </a:rPr>
              <a:t>los jóvenes</a:t>
            </a:r>
            <a:endParaRPr lang="es-CO" sz="3600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1952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Alianza Internacional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77374" y="2142523"/>
            <a:ext cx="8437252" cy="379097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s-ES" dirty="0"/>
              <a:t>Alianza </a:t>
            </a:r>
            <a:r>
              <a:rPr lang="es-ES" dirty="0" smtClean="0"/>
              <a:t>de 9</a:t>
            </a:r>
            <a:r>
              <a:rPr lang="es-ES" dirty="0" smtClean="0"/>
              <a:t> </a:t>
            </a:r>
            <a:r>
              <a:rPr lang="es-ES" dirty="0"/>
              <a:t>instituciones </a:t>
            </a:r>
            <a:r>
              <a:rPr lang="es-ES" dirty="0" smtClean="0"/>
              <a:t>trabajando </a:t>
            </a:r>
            <a:r>
              <a:rPr lang="es-ES" dirty="0"/>
              <a:t>en campo</a:t>
            </a:r>
            <a:r>
              <a:rPr lang="es-ES" dirty="0" smtClean="0"/>
              <a:t>: </a:t>
            </a:r>
            <a:r>
              <a:rPr lang="es-ES" dirty="0"/>
              <a:t>IICA, FFLA, Universidad Internacional de la Florida, Consejo de Gobernadores del Paraguay, Centro de Formación AECID-Bolivia, </a:t>
            </a:r>
            <a:r>
              <a:rPr lang="es-ES" dirty="0" smtClean="0"/>
              <a:t>FELCODE, </a:t>
            </a:r>
            <a:r>
              <a:rPr lang="es-ES" dirty="0" smtClean="0"/>
              <a:t>RITMUS, Universidad de Valladolid.</a:t>
            </a:r>
          </a:p>
          <a:p>
            <a:pPr lvl="0"/>
            <a:r>
              <a:rPr lang="es-ES" dirty="0" smtClean="0"/>
              <a:t>Acompañamiento del </a:t>
            </a:r>
            <a:r>
              <a:rPr lang="es-ES" dirty="0" smtClean="0"/>
              <a:t>BID</a:t>
            </a:r>
            <a:r>
              <a:rPr lang="es-ES" dirty="0" smtClean="0"/>
              <a:t>, ONU-Hábitat</a:t>
            </a:r>
            <a:r>
              <a:rPr lang="es-ES" dirty="0" smtClean="0"/>
              <a:t>, CAF.</a:t>
            </a:r>
            <a:endParaRPr lang="es-ES" dirty="0"/>
          </a:p>
          <a:p>
            <a:pPr lvl="0"/>
            <a:r>
              <a:rPr lang="es-ES" dirty="0"/>
              <a:t>Organización de </a:t>
            </a:r>
            <a:r>
              <a:rPr lang="es-ES" dirty="0" smtClean="0"/>
              <a:t>9 </a:t>
            </a:r>
            <a:r>
              <a:rPr lang="es-ES" dirty="0"/>
              <a:t>Encuentros Internacionales para el debate y la reflexión sobre ciudades Intermedias: Asunción del Paraguay, San José de Costa Rica, Miami, </a:t>
            </a:r>
            <a:r>
              <a:rPr lang="es-ES" dirty="0" smtClean="0"/>
              <a:t>Badajoz, </a:t>
            </a:r>
            <a:r>
              <a:rPr lang="es-ES" dirty="0"/>
              <a:t>Santa Cruz de la Sierra </a:t>
            </a:r>
            <a:r>
              <a:rPr lang="es-ES" dirty="0" smtClean="0"/>
              <a:t>(3 </a:t>
            </a:r>
            <a:r>
              <a:rPr lang="es-ES" dirty="0"/>
              <a:t>oportunidades</a:t>
            </a:r>
            <a:r>
              <a:rPr lang="es-ES" dirty="0" smtClean="0"/>
              <a:t>), Cáceres. </a:t>
            </a:r>
            <a:r>
              <a:rPr lang="es-ES" dirty="0" smtClean="0"/>
              <a:t>Y, 9no </a:t>
            </a:r>
            <a:r>
              <a:rPr lang="es-ES" dirty="0" smtClean="0"/>
              <a:t>en octubre, en </a:t>
            </a:r>
            <a:r>
              <a:rPr lang="es-ES" dirty="0" smtClean="0"/>
              <a:t>Palencia.</a:t>
            </a:r>
            <a:endParaRPr lang="es-ES" dirty="0"/>
          </a:p>
          <a:p>
            <a:pPr lvl="0"/>
            <a:r>
              <a:rPr lang="es-ES" dirty="0"/>
              <a:t>Información de los Encuentros realizados, programas y documentos sobre la experiencia </a:t>
            </a:r>
            <a:r>
              <a:rPr lang="es-ES" dirty="0" smtClean="0"/>
              <a:t>de </a:t>
            </a:r>
            <a:r>
              <a:rPr lang="es-ES" dirty="0" smtClean="0"/>
              <a:t>100 </a:t>
            </a:r>
            <a:r>
              <a:rPr lang="es-ES" dirty="0" smtClean="0"/>
              <a:t>investigadores, en </a:t>
            </a:r>
            <a:r>
              <a:rPr lang="es-ES" dirty="0" smtClean="0"/>
              <a:t>17 </a:t>
            </a:r>
            <a:r>
              <a:rPr lang="es-ES" dirty="0"/>
              <a:t>países, en la página: </a:t>
            </a:r>
            <a:r>
              <a:rPr lang="es-ES" u="sng" dirty="0">
                <a:hlinkClick r:id="rId2"/>
              </a:rPr>
              <a:t>www.ciudadesintermedias.org.bo</a:t>
            </a:r>
            <a:r>
              <a:rPr lang="es-ES" dirty="0"/>
              <a:t>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01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" y="424651"/>
            <a:ext cx="3476123" cy="1726388"/>
          </a:xfr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29" y="374161"/>
            <a:ext cx="3858608" cy="2170467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90" y="769986"/>
            <a:ext cx="3251804" cy="1841404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" y="2611390"/>
            <a:ext cx="3692082" cy="1857579"/>
          </a:xfrm>
          <a:prstGeom prst="rect">
            <a:avLst/>
          </a:prstGeom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62" y="2794235"/>
            <a:ext cx="3640736" cy="1904922"/>
          </a:xfrm>
          <a:prstGeom prst="rect">
            <a:avLst/>
          </a:prstGeo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37" y="2932126"/>
            <a:ext cx="3852606" cy="1609266"/>
          </a:xfrm>
          <a:prstGeom prst="rect">
            <a:avLst/>
          </a:prstGeom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2" y="4770182"/>
            <a:ext cx="2975022" cy="1887280"/>
          </a:xfrm>
          <a:prstGeom prst="rect">
            <a:avLst/>
          </a:prstGeom>
        </p:spPr>
      </p:pic>
      <p:pic>
        <p:nvPicPr>
          <p:cNvPr id="11" name="Marcador de contenido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99" y="4807807"/>
            <a:ext cx="4207099" cy="18749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69" y="4797589"/>
            <a:ext cx="3709141" cy="19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Se han analizado experiencias nacionales de: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869266"/>
          </a:xfrm>
        </p:spPr>
        <p:txBody>
          <a:bodyPr>
            <a:normAutofit lnSpcReduction="10000"/>
          </a:bodyPr>
          <a:lstStyle/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Bolivia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Brasil 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Colombia 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Costa Rica 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Chile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Ecuador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/>
              <a:t>El Salvador</a:t>
            </a:r>
          </a:p>
          <a:p>
            <a:pPr marL="480249" indent="-480249">
              <a:buFont typeface="+mj-lt"/>
              <a:buAutoNum type="arabicPeriod"/>
            </a:pPr>
            <a:r>
              <a:rPr lang="es-ES" sz="3200" b="1" dirty="0"/>
              <a:t>España </a:t>
            </a:r>
            <a:endParaRPr lang="es-ES" sz="3200" b="1" dirty="0" smtClean="0"/>
          </a:p>
          <a:p>
            <a:pPr marL="480249" indent="-480249">
              <a:buFont typeface="+mj-lt"/>
              <a:buAutoNum type="arabicPeriod"/>
            </a:pPr>
            <a:r>
              <a:rPr lang="es-ES" sz="3200" b="1" dirty="0" smtClean="0"/>
              <a:t>Estados Unidos</a:t>
            </a:r>
            <a:endParaRPr lang="es-ES" sz="3200" b="1" dirty="0"/>
          </a:p>
          <a:p>
            <a:pPr marL="480249" indent="-480249">
              <a:buFont typeface="+mj-lt"/>
              <a:buAutoNum type="arabicPeriod"/>
            </a:pPr>
            <a:endParaRPr lang="es-ES" dirty="0" smtClean="0"/>
          </a:p>
          <a:p>
            <a:pPr marL="480249" indent="-480249">
              <a:buFont typeface="+mj-lt"/>
              <a:buAutoNum type="arabicPeriod"/>
            </a:pP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869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3200" b="1" dirty="0" smtClean="0"/>
              <a:t>10. Guatemala </a:t>
            </a:r>
            <a:endParaRPr lang="es-ES" sz="3200" b="1" dirty="0" smtClean="0"/>
          </a:p>
          <a:p>
            <a:pPr marL="0" indent="0">
              <a:buNone/>
            </a:pPr>
            <a:r>
              <a:rPr lang="es-ES" sz="3200" b="1" dirty="0" smtClean="0"/>
              <a:t>11. Honduras </a:t>
            </a:r>
          </a:p>
          <a:p>
            <a:pPr marL="0" indent="0">
              <a:buNone/>
            </a:pPr>
            <a:r>
              <a:rPr lang="es-ES" sz="3200" b="1" dirty="0" smtClean="0"/>
              <a:t>12. Italia </a:t>
            </a:r>
            <a:endParaRPr lang="es-ES" sz="3200" b="1" dirty="0" smtClean="0"/>
          </a:p>
          <a:p>
            <a:pPr marL="0" indent="0">
              <a:buNone/>
            </a:pPr>
            <a:r>
              <a:rPr lang="es-ES" sz="3200" b="1" dirty="0" smtClean="0"/>
              <a:t>13. México </a:t>
            </a:r>
            <a:endParaRPr lang="es-ES" sz="3200" b="1" dirty="0" smtClean="0"/>
          </a:p>
          <a:p>
            <a:pPr marL="0" indent="0">
              <a:buNone/>
            </a:pPr>
            <a:r>
              <a:rPr lang="es-ES" sz="3200" b="1" dirty="0" smtClean="0"/>
              <a:t>14. Nicaragua </a:t>
            </a:r>
            <a:endParaRPr lang="es-ES" sz="3200" b="1" dirty="0" smtClean="0"/>
          </a:p>
          <a:p>
            <a:pPr marL="0" indent="0">
              <a:buNone/>
            </a:pPr>
            <a:r>
              <a:rPr lang="es-ES" sz="3200" b="1" dirty="0" smtClean="0"/>
              <a:t>15. Paraguay </a:t>
            </a:r>
          </a:p>
          <a:p>
            <a:pPr marL="0" indent="0">
              <a:buNone/>
            </a:pPr>
            <a:r>
              <a:rPr lang="es-ES" sz="3200" b="1" dirty="0" smtClean="0"/>
              <a:t>16. Portugal </a:t>
            </a:r>
            <a:endParaRPr lang="es-ES" sz="3200" b="1" dirty="0" smtClean="0"/>
          </a:p>
          <a:p>
            <a:pPr marL="0" indent="0">
              <a:buNone/>
            </a:pPr>
            <a:r>
              <a:rPr lang="es-ES" sz="3200" b="1" dirty="0" smtClean="0"/>
              <a:t>17. República </a:t>
            </a:r>
            <a:r>
              <a:rPr lang="es-ES" sz="3200" b="1" dirty="0" smtClean="0"/>
              <a:t>Dominicana</a:t>
            </a:r>
          </a:p>
          <a:p>
            <a:pPr marL="0" indent="0">
              <a:buNone/>
            </a:pPr>
            <a:r>
              <a:rPr lang="es-ES" sz="3200" b="1" dirty="0" smtClean="0"/>
              <a:t>18. Uruguay </a:t>
            </a:r>
            <a:endParaRPr lang="es-ES" sz="3200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2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Los Retos…</a:t>
            </a:r>
            <a:r>
              <a:rPr lang="es-ES" b="1" dirty="0"/>
              <a:t/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77374" y="1811582"/>
            <a:ext cx="8437252" cy="3822262"/>
          </a:xfrm>
        </p:spPr>
        <p:txBody>
          <a:bodyPr>
            <a:normAutofit lnSpcReduction="10000"/>
          </a:bodyPr>
          <a:lstStyle/>
          <a:p>
            <a:pPr marL="412725" indent="-412725">
              <a:buFont typeface="+mj-lt"/>
              <a:buAutoNum type="arabicPeriod"/>
            </a:pPr>
            <a:r>
              <a:rPr lang="es-ES" sz="3530" dirty="0"/>
              <a:t>Es inevitable que la gente viva en grandes ciudades…?</a:t>
            </a:r>
          </a:p>
          <a:p>
            <a:pPr marL="412725" indent="-412725">
              <a:buFont typeface="+mj-lt"/>
              <a:buAutoNum type="arabicPeriod"/>
            </a:pPr>
            <a:r>
              <a:rPr lang="es-ES" sz="3530" dirty="0"/>
              <a:t>Lograremos construir un camino concertado entre las visiones y los intereses plurales…?</a:t>
            </a:r>
          </a:p>
          <a:p>
            <a:pPr marL="412725" indent="-412725">
              <a:buFont typeface="+mj-lt"/>
              <a:buAutoNum type="arabicPeriod"/>
            </a:pPr>
            <a:r>
              <a:rPr lang="es-ES" sz="3530" dirty="0"/>
              <a:t>Cuál es la Agenda?</a:t>
            </a:r>
          </a:p>
          <a:p>
            <a:pPr marL="412725" indent="-412725">
              <a:buFont typeface="+mj-lt"/>
              <a:buAutoNum type="arabicPeriod"/>
            </a:pPr>
            <a:r>
              <a:rPr lang="es-ES" sz="3530" dirty="0"/>
              <a:t>Cuál es la Ruta Crítica?</a:t>
            </a:r>
          </a:p>
        </p:txBody>
      </p:sp>
    </p:spTree>
    <p:extLst>
      <p:ext uri="{BB962C8B-B14F-4D97-AF65-F5344CB8AC3E}">
        <p14:creationId xmlns:p14="http://schemas.microsoft.com/office/powerpoint/2010/main" val="960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Factores de Expulsión</a:t>
            </a:r>
            <a:br>
              <a:rPr lang="es-BO" b="1" dirty="0" smtClean="0"/>
            </a:br>
            <a:endParaRPr lang="es-B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sz="4400" dirty="0" smtClean="0"/>
              <a:t>Parte del trabajo familiar no se monetiza.</a:t>
            </a:r>
          </a:p>
          <a:p>
            <a:r>
              <a:rPr lang="es-BO" sz="4400" dirty="0" smtClean="0"/>
              <a:t>Actividades económicas de ingresos bajos.</a:t>
            </a:r>
          </a:p>
          <a:p>
            <a:r>
              <a:rPr lang="es-BO" sz="4400" dirty="0" smtClean="0"/>
              <a:t>Infraestructura deficiente (Servicios básicos).</a:t>
            </a:r>
          </a:p>
          <a:p>
            <a:r>
              <a:rPr lang="es-BO" sz="4400" dirty="0" smtClean="0"/>
              <a:t>Poca densidad poblacional que encarece servicios sociales (salud, educación, </a:t>
            </a:r>
            <a:r>
              <a:rPr lang="es-BO" sz="4400" dirty="0" err="1" smtClean="0"/>
              <a:t>etc</a:t>
            </a:r>
            <a:r>
              <a:rPr lang="es-BO" sz="4400" dirty="0" smtClean="0"/>
              <a:t>)</a:t>
            </a:r>
          </a:p>
          <a:p>
            <a:pPr marL="0" indent="0">
              <a:buNone/>
            </a:pPr>
            <a:endParaRPr lang="es-BO" dirty="0" smtClean="0"/>
          </a:p>
          <a:p>
            <a:endParaRPr lang="es-BO" dirty="0" smtClean="0"/>
          </a:p>
        </p:txBody>
      </p:sp>
    </p:spTree>
    <p:extLst>
      <p:ext uri="{BB962C8B-B14F-4D97-AF65-F5344CB8AC3E}">
        <p14:creationId xmlns:p14="http://schemas.microsoft.com/office/powerpoint/2010/main" val="151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BO" sz="4400" dirty="0" smtClean="0"/>
              <a:t>5. Territorios </a:t>
            </a:r>
            <a:r>
              <a:rPr lang="es-BO" sz="4400" dirty="0"/>
              <a:t>marginados de los circuitos económicos.</a:t>
            </a:r>
          </a:p>
          <a:p>
            <a:pPr marL="0" indent="0">
              <a:buNone/>
            </a:pPr>
            <a:r>
              <a:rPr lang="es-BO" sz="4400" dirty="0" smtClean="0"/>
              <a:t>6. Menores </a:t>
            </a:r>
            <a:r>
              <a:rPr lang="es-BO" sz="4400" dirty="0"/>
              <a:t>opciones de consumo</a:t>
            </a:r>
            <a:r>
              <a:rPr lang="es-BO" sz="4400" dirty="0" smtClean="0"/>
              <a:t>.</a:t>
            </a:r>
          </a:p>
          <a:p>
            <a:pPr marL="0" indent="0">
              <a:buNone/>
            </a:pPr>
            <a:r>
              <a:rPr lang="es-BO" sz="4400" dirty="0" smtClean="0"/>
              <a:t>7. Distancias </a:t>
            </a:r>
            <a:endParaRPr lang="es-BO" sz="4400" dirty="0"/>
          </a:p>
          <a:p>
            <a:pPr marL="0" indent="0">
              <a:buNone/>
            </a:pPr>
            <a:r>
              <a:rPr lang="es-BO" sz="4400" dirty="0"/>
              <a:t>8</a:t>
            </a:r>
            <a:r>
              <a:rPr lang="es-BO" sz="4400" dirty="0" smtClean="0"/>
              <a:t>. Idealización </a:t>
            </a:r>
            <a:r>
              <a:rPr lang="es-BO" sz="4400" dirty="0"/>
              <a:t>de las condiciones de vida en la ciudad.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7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Factores de atracción de las ciudades</a:t>
            </a:r>
            <a:br>
              <a:rPr lang="es-BO" b="1" dirty="0" smtClean="0"/>
            </a:br>
            <a:endParaRPr lang="es-B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sz="4400" dirty="0" smtClean="0"/>
              <a:t>Acceso a actividades económicas de mejores ingresos.</a:t>
            </a:r>
          </a:p>
          <a:p>
            <a:r>
              <a:rPr lang="es-BO" sz="4400" dirty="0" smtClean="0"/>
              <a:t>Oportunidad de acumular activos financieros.</a:t>
            </a:r>
          </a:p>
          <a:p>
            <a:r>
              <a:rPr lang="es-BO" sz="4400" dirty="0" smtClean="0"/>
              <a:t>Acceso a servicios básicos.</a:t>
            </a:r>
          </a:p>
          <a:p>
            <a:r>
              <a:rPr lang="es-BO" sz="4400" dirty="0" smtClean="0"/>
              <a:t>Mejores servicios sociales.</a:t>
            </a:r>
          </a:p>
          <a:p>
            <a:endParaRPr lang="es-BO" dirty="0" smtClean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2979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14291</TotalTime>
  <Words>961</Words>
  <Application>Microsoft Office PowerPoint</Application>
  <PresentationFormat>Panorámica</PresentationFormat>
  <Paragraphs>175</Paragraphs>
  <Slides>23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Colfax</vt:lpstr>
      <vt:lpstr>Colfax Medium</vt:lpstr>
      <vt:lpstr>Daft Brush</vt:lpstr>
      <vt:lpstr>Helvetica Light</vt:lpstr>
      <vt:lpstr>Times New Roman</vt:lpstr>
      <vt:lpstr>Wingdings</vt:lpstr>
      <vt:lpstr>Tema de Office</vt:lpstr>
      <vt:lpstr>Presentación de Microsoft PowerPoint</vt:lpstr>
      <vt:lpstr>Presentación de PowerPoint</vt:lpstr>
      <vt:lpstr>Población urbana</vt:lpstr>
      <vt:lpstr>Alianza Internacional</vt:lpstr>
      <vt:lpstr>Presentación de PowerPoint</vt:lpstr>
      <vt:lpstr>Se han analizado experiencias nacionales de:</vt:lpstr>
      <vt:lpstr>Los Retos… </vt:lpstr>
      <vt:lpstr>Factores de Expulsión </vt:lpstr>
      <vt:lpstr>Presentación de PowerPoint</vt:lpstr>
      <vt:lpstr>Factores de atracción de las ciudades </vt:lpstr>
      <vt:lpstr>Presentación de PowerPoint</vt:lpstr>
      <vt:lpstr>Las constataciones:</vt:lpstr>
      <vt:lpstr>Los hallazgos… </vt:lpstr>
      <vt:lpstr>Identificación de los temas que se deciden fuera del territorio rural</vt:lpstr>
      <vt:lpstr>Presentación de PowerPoint</vt:lpstr>
      <vt:lpstr>Presentación de PowerPoint</vt:lpstr>
      <vt:lpstr>Propuesta Sistémica: El vínculo entre lo urbano y lo rural</vt:lpstr>
      <vt:lpstr>Que respuestas necesitamos:</vt:lpstr>
      <vt:lpstr>Presentación de PowerPoint</vt:lpstr>
      <vt:lpstr>Los condiciones de un territorio inteligente</vt:lpstr>
      <vt:lpstr>Gestión del desarrollo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Ciudades Inteligentes</dc:title>
  <dc:creator>Rolando Daniel Sahonero Ortisi</dc:creator>
  <cp:lastModifiedBy>Carlos H. Molina</cp:lastModifiedBy>
  <cp:revision>325</cp:revision>
  <dcterms:created xsi:type="dcterms:W3CDTF">2015-06-22T00:57:02Z</dcterms:created>
  <dcterms:modified xsi:type="dcterms:W3CDTF">2019-10-09T23:13:43Z</dcterms:modified>
</cp:coreProperties>
</file>