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7" r:id="rId2"/>
    <p:sldId id="328" r:id="rId3"/>
    <p:sldId id="276" r:id="rId4"/>
    <p:sldId id="291" r:id="rId5"/>
    <p:sldId id="292" r:id="rId6"/>
    <p:sldId id="294" r:id="rId7"/>
    <p:sldId id="295" r:id="rId8"/>
    <p:sldId id="290" r:id="rId9"/>
    <p:sldId id="293" r:id="rId10"/>
    <p:sldId id="327" r:id="rId11"/>
    <p:sldId id="296" r:id="rId12"/>
    <p:sldId id="315" r:id="rId13"/>
    <p:sldId id="316" r:id="rId14"/>
    <p:sldId id="323" r:id="rId15"/>
    <p:sldId id="317" r:id="rId16"/>
    <p:sldId id="319" r:id="rId17"/>
    <p:sldId id="324" r:id="rId18"/>
    <p:sldId id="318" r:id="rId19"/>
    <p:sldId id="320" r:id="rId20"/>
    <p:sldId id="325" r:id="rId21"/>
    <p:sldId id="326" r:id="rId22"/>
    <p:sldId id="307" r:id="rId23"/>
  </p:sldIdLst>
  <p:sldSz cx="9144000" cy="5715000" type="screen16x1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994" y="8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tel\Desktop\BernardoBID\Pobreza%20por%20NBI%2076%2092%2001%20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\Desktop\Partes%20diagn\2_Urbanizacion\mirada%20urbanizaci&#243;n%2027_3%20MI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JANNE\UN-HABITAT\CPI\CPI_JG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Intel\Desktop\in%20progress\EVENTOS\FORO%20CIUDADES%20INTERMEDIAS\mapas%20y%20graficas%20ppt\CPI%2015.4%20M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Sheet1!$A$6</c:f>
              <c:strCache>
                <c:ptCount val="1"/>
                <c:pt idx="0">
                  <c:v>BOLIVIA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Sheet1!$B$5:$E$5</c:f>
              <c:numCache>
                <c:formatCode>General</c:formatCode>
                <c:ptCount val="4"/>
                <c:pt idx="0">
                  <c:v>1976</c:v>
                </c:pt>
                <c:pt idx="1">
                  <c:v>1992</c:v>
                </c:pt>
                <c:pt idx="2">
                  <c:v>2001</c:v>
                </c:pt>
                <c:pt idx="3">
                  <c:v>2012</c:v>
                </c:pt>
              </c:numCache>
            </c:numRef>
          </c:cat>
          <c:val>
            <c:numRef>
              <c:f>Sheet1!$B$6:$E$6</c:f>
              <c:numCache>
                <c:formatCode>0.0</c:formatCode>
                <c:ptCount val="4"/>
                <c:pt idx="0">
                  <c:v>85.5</c:v>
                </c:pt>
                <c:pt idx="1">
                  <c:v>70.900000000000006</c:v>
                </c:pt>
                <c:pt idx="2">
                  <c:v>58.6</c:v>
                </c:pt>
                <c:pt idx="3">
                  <c:v>44.920174731906151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1A-4AD7-A930-A41F1BD60FA2}"/>
            </c:ext>
          </c:extLst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Urbana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Sheet1!$B$5:$E$5</c:f>
              <c:numCache>
                <c:formatCode>General</c:formatCode>
                <c:ptCount val="4"/>
                <c:pt idx="0">
                  <c:v>1976</c:v>
                </c:pt>
                <c:pt idx="1">
                  <c:v>1992</c:v>
                </c:pt>
                <c:pt idx="2">
                  <c:v>2001</c:v>
                </c:pt>
                <c:pt idx="3">
                  <c:v>2012</c:v>
                </c:pt>
              </c:numCache>
            </c:numRef>
          </c:cat>
          <c:val>
            <c:numRef>
              <c:f>Sheet1!$B$7:$E$7</c:f>
              <c:numCache>
                <c:formatCode>0.0</c:formatCode>
                <c:ptCount val="4"/>
                <c:pt idx="0">
                  <c:v>66.3</c:v>
                </c:pt>
                <c:pt idx="1">
                  <c:v>53.1</c:v>
                </c:pt>
                <c:pt idx="2">
                  <c:v>39</c:v>
                </c:pt>
                <c:pt idx="3">
                  <c:v>28.180832245357379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1A-4AD7-A930-A41F1BD60FA2}"/>
            </c:ext>
          </c:extLst>
        </c:ser>
        <c:ser>
          <c:idx val="2"/>
          <c:order val="2"/>
          <c:tx>
            <c:strRef>
              <c:f>Sheet1!$A$8</c:f>
              <c:strCache>
                <c:ptCount val="1"/>
                <c:pt idx="0">
                  <c:v>Rural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Sheet1!$B$5:$E$5</c:f>
              <c:numCache>
                <c:formatCode>General</c:formatCode>
                <c:ptCount val="4"/>
                <c:pt idx="0">
                  <c:v>1976</c:v>
                </c:pt>
                <c:pt idx="1">
                  <c:v>1992</c:v>
                </c:pt>
                <c:pt idx="2">
                  <c:v>2001</c:v>
                </c:pt>
                <c:pt idx="3">
                  <c:v>2012</c:v>
                </c:pt>
              </c:numCache>
            </c:numRef>
          </c:cat>
          <c:val>
            <c:numRef>
              <c:f>Sheet1!$B$8:$E$8</c:f>
              <c:numCache>
                <c:formatCode>0.0</c:formatCode>
                <c:ptCount val="4"/>
                <c:pt idx="0">
                  <c:v>98.6</c:v>
                </c:pt>
                <c:pt idx="1">
                  <c:v>95.3</c:v>
                </c:pt>
                <c:pt idx="2">
                  <c:v>90.8</c:v>
                </c:pt>
                <c:pt idx="3">
                  <c:v>79.781336511160802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F1A-4AD7-A930-A41F1BD60FA2}"/>
            </c:ext>
          </c:extLst>
        </c:ser>
        <c:ser>
          <c:idx val="3"/>
          <c:order val="3"/>
          <c:tx>
            <c:strRef>
              <c:f>Sheet1!$A$9</c:f>
              <c:strCache>
                <c:ptCount val="1"/>
                <c:pt idx="0">
                  <c:v>CHUQUISACA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Sheet1!$B$5:$E$5</c:f>
              <c:numCache>
                <c:formatCode>General</c:formatCode>
                <c:ptCount val="4"/>
                <c:pt idx="0">
                  <c:v>1976</c:v>
                </c:pt>
                <c:pt idx="1">
                  <c:v>1992</c:v>
                </c:pt>
                <c:pt idx="2">
                  <c:v>2001</c:v>
                </c:pt>
                <c:pt idx="3">
                  <c:v>2012</c:v>
                </c:pt>
              </c:numCache>
            </c:numRef>
          </c:cat>
          <c:val>
            <c:numRef>
              <c:f>Sheet1!$B$9:$E$9</c:f>
            </c:numRef>
          </c:val>
          <c:smooth val="0"/>
          <c:extLst>
            <c:ext xmlns:c16="http://schemas.microsoft.com/office/drawing/2014/chart" uri="{C3380CC4-5D6E-409C-BE32-E72D297353CC}">
              <c16:uniqueId val="{00000003-1F1A-4AD7-A930-A41F1BD60FA2}"/>
            </c:ext>
          </c:extLst>
        </c:ser>
        <c:ser>
          <c:idx val="4"/>
          <c:order val="4"/>
          <c:tx>
            <c:strRef>
              <c:f>Sheet1!$A$10</c:f>
              <c:strCache>
                <c:ptCount val="1"/>
                <c:pt idx="0">
                  <c:v> Urbana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Sheet1!$B$5:$E$5</c:f>
              <c:numCache>
                <c:formatCode>General</c:formatCode>
                <c:ptCount val="4"/>
                <c:pt idx="0">
                  <c:v>1976</c:v>
                </c:pt>
                <c:pt idx="1">
                  <c:v>1992</c:v>
                </c:pt>
                <c:pt idx="2">
                  <c:v>2001</c:v>
                </c:pt>
                <c:pt idx="3">
                  <c:v>2012</c:v>
                </c:pt>
              </c:numCache>
            </c:numRef>
          </c:cat>
          <c:val>
            <c:numRef>
              <c:f>Sheet1!$B$10:$E$10</c:f>
            </c:numRef>
          </c:val>
          <c:smooth val="0"/>
          <c:extLst>
            <c:ext xmlns:c16="http://schemas.microsoft.com/office/drawing/2014/chart" uri="{C3380CC4-5D6E-409C-BE32-E72D297353CC}">
              <c16:uniqueId val="{00000004-1F1A-4AD7-A930-A41F1BD60FA2}"/>
            </c:ext>
          </c:extLst>
        </c:ser>
        <c:ser>
          <c:idx val="5"/>
          <c:order val="5"/>
          <c:tx>
            <c:strRef>
              <c:f>Sheet1!$A$11</c:f>
              <c:strCache>
                <c:ptCount val="1"/>
                <c:pt idx="0">
                  <c:v> Rural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Sheet1!$B$5:$E$5</c:f>
              <c:numCache>
                <c:formatCode>General</c:formatCode>
                <c:ptCount val="4"/>
                <c:pt idx="0">
                  <c:v>1976</c:v>
                </c:pt>
                <c:pt idx="1">
                  <c:v>1992</c:v>
                </c:pt>
                <c:pt idx="2">
                  <c:v>2001</c:v>
                </c:pt>
                <c:pt idx="3">
                  <c:v>2012</c:v>
                </c:pt>
              </c:numCache>
            </c:numRef>
          </c:cat>
          <c:val>
            <c:numRef>
              <c:f>Sheet1!$B$11:$E$11</c:f>
            </c:numRef>
          </c:val>
          <c:smooth val="0"/>
          <c:extLst>
            <c:ext xmlns:c16="http://schemas.microsoft.com/office/drawing/2014/chart" uri="{C3380CC4-5D6E-409C-BE32-E72D297353CC}">
              <c16:uniqueId val="{00000005-1F1A-4AD7-A930-A41F1BD60FA2}"/>
            </c:ext>
          </c:extLst>
        </c:ser>
        <c:ser>
          <c:idx val="6"/>
          <c:order val="6"/>
          <c:tx>
            <c:strRef>
              <c:f>Sheet1!$A$12</c:f>
              <c:strCache>
                <c:ptCount val="1"/>
                <c:pt idx="0">
                  <c:v>  Sucre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Sheet1!$B$5:$E$5</c:f>
              <c:numCache>
                <c:formatCode>General</c:formatCode>
                <c:ptCount val="4"/>
                <c:pt idx="0">
                  <c:v>1976</c:v>
                </c:pt>
                <c:pt idx="1">
                  <c:v>1992</c:v>
                </c:pt>
                <c:pt idx="2">
                  <c:v>2001</c:v>
                </c:pt>
                <c:pt idx="3">
                  <c:v>2012</c:v>
                </c:pt>
              </c:numCache>
            </c:numRef>
          </c:cat>
          <c:val>
            <c:numRef>
              <c:f>Sheet1!$B$12:$E$12</c:f>
            </c:numRef>
          </c:val>
          <c:smooth val="0"/>
          <c:extLst>
            <c:ext xmlns:c16="http://schemas.microsoft.com/office/drawing/2014/chart" uri="{C3380CC4-5D6E-409C-BE32-E72D297353CC}">
              <c16:uniqueId val="{00000006-1F1A-4AD7-A930-A41F1BD60FA2}"/>
            </c:ext>
          </c:extLst>
        </c:ser>
        <c:ser>
          <c:idx val="7"/>
          <c:order val="7"/>
          <c:tx>
            <c:strRef>
              <c:f>Sheet1!$A$13</c:f>
              <c:strCache>
                <c:ptCount val="1"/>
                <c:pt idx="0">
                  <c:v>LA PAZ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Sheet1!$B$5:$E$5</c:f>
              <c:numCache>
                <c:formatCode>General</c:formatCode>
                <c:ptCount val="4"/>
                <c:pt idx="0">
                  <c:v>1976</c:v>
                </c:pt>
                <c:pt idx="1">
                  <c:v>1992</c:v>
                </c:pt>
                <c:pt idx="2">
                  <c:v>2001</c:v>
                </c:pt>
                <c:pt idx="3">
                  <c:v>2012</c:v>
                </c:pt>
              </c:numCache>
            </c:numRef>
          </c:cat>
          <c:val>
            <c:numRef>
              <c:f>Sheet1!$B$13:$E$13</c:f>
            </c:numRef>
          </c:val>
          <c:smooth val="0"/>
          <c:extLst>
            <c:ext xmlns:c16="http://schemas.microsoft.com/office/drawing/2014/chart" uri="{C3380CC4-5D6E-409C-BE32-E72D297353CC}">
              <c16:uniqueId val="{00000007-1F1A-4AD7-A930-A41F1BD60FA2}"/>
            </c:ext>
          </c:extLst>
        </c:ser>
        <c:ser>
          <c:idx val="8"/>
          <c:order val="8"/>
          <c:tx>
            <c:strRef>
              <c:f>Sheet1!$A$14</c:f>
              <c:strCache>
                <c:ptCount val="1"/>
                <c:pt idx="0">
                  <c:v> Urbana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Sheet1!$B$5:$E$5</c:f>
              <c:numCache>
                <c:formatCode>General</c:formatCode>
                <c:ptCount val="4"/>
                <c:pt idx="0">
                  <c:v>1976</c:v>
                </c:pt>
                <c:pt idx="1">
                  <c:v>1992</c:v>
                </c:pt>
                <c:pt idx="2">
                  <c:v>2001</c:v>
                </c:pt>
                <c:pt idx="3">
                  <c:v>2012</c:v>
                </c:pt>
              </c:numCache>
            </c:numRef>
          </c:cat>
          <c:val>
            <c:numRef>
              <c:f>Sheet1!$B$14:$E$14</c:f>
            </c:numRef>
          </c:val>
          <c:smooth val="0"/>
          <c:extLst>
            <c:ext xmlns:c16="http://schemas.microsoft.com/office/drawing/2014/chart" uri="{C3380CC4-5D6E-409C-BE32-E72D297353CC}">
              <c16:uniqueId val="{00000008-1F1A-4AD7-A930-A41F1BD60FA2}"/>
            </c:ext>
          </c:extLst>
        </c:ser>
        <c:ser>
          <c:idx val="9"/>
          <c:order val="9"/>
          <c:tx>
            <c:strRef>
              <c:f>Sheet1!$A$15</c:f>
              <c:strCache>
                <c:ptCount val="1"/>
                <c:pt idx="0">
                  <c:v> Rural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Sheet1!$B$5:$E$5</c:f>
              <c:numCache>
                <c:formatCode>General</c:formatCode>
                <c:ptCount val="4"/>
                <c:pt idx="0">
                  <c:v>1976</c:v>
                </c:pt>
                <c:pt idx="1">
                  <c:v>1992</c:v>
                </c:pt>
                <c:pt idx="2">
                  <c:v>2001</c:v>
                </c:pt>
                <c:pt idx="3">
                  <c:v>2012</c:v>
                </c:pt>
              </c:numCache>
            </c:numRef>
          </c:cat>
          <c:val>
            <c:numRef>
              <c:f>Sheet1!$B$15:$E$15</c:f>
            </c:numRef>
          </c:val>
          <c:smooth val="0"/>
          <c:extLst>
            <c:ext xmlns:c16="http://schemas.microsoft.com/office/drawing/2014/chart" uri="{C3380CC4-5D6E-409C-BE32-E72D297353CC}">
              <c16:uniqueId val="{00000009-1F1A-4AD7-A930-A41F1BD60FA2}"/>
            </c:ext>
          </c:extLst>
        </c:ser>
        <c:ser>
          <c:idx val="10"/>
          <c:order val="10"/>
          <c:tx>
            <c:strRef>
              <c:f>Sheet1!$A$16</c:f>
              <c:strCache>
                <c:ptCount val="1"/>
                <c:pt idx="0">
                  <c:v>  La Paz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Sheet1!$B$5:$E$5</c:f>
              <c:numCache>
                <c:formatCode>General</c:formatCode>
                <c:ptCount val="4"/>
                <c:pt idx="0">
                  <c:v>1976</c:v>
                </c:pt>
                <c:pt idx="1">
                  <c:v>1992</c:v>
                </c:pt>
                <c:pt idx="2">
                  <c:v>2001</c:v>
                </c:pt>
                <c:pt idx="3">
                  <c:v>2012</c:v>
                </c:pt>
              </c:numCache>
            </c:numRef>
          </c:cat>
          <c:val>
            <c:numRef>
              <c:f>Sheet1!$B$16:$E$16</c:f>
            </c:numRef>
          </c:val>
          <c:smooth val="0"/>
          <c:extLst>
            <c:ext xmlns:c16="http://schemas.microsoft.com/office/drawing/2014/chart" uri="{C3380CC4-5D6E-409C-BE32-E72D297353CC}">
              <c16:uniqueId val="{0000000A-1F1A-4AD7-A930-A41F1BD60FA2}"/>
            </c:ext>
          </c:extLst>
        </c:ser>
        <c:ser>
          <c:idx val="11"/>
          <c:order val="11"/>
          <c:tx>
            <c:strRef>
              <c:f>Sheet1!$A$17</c:f>
              <c:strCache>
                <c:ptCount val="1"/>
                <c:pt idx="0">
                  <c:v>  El Alto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Sheet1!$B$5:$E$5</c:f>
              <c:numCache>
                <c:formatCode>General</c:formatCode>
                <c:ptCount val="4"/>
                <c:pt idx="0">
                  <c:v>1976</c:v>
                </c:pt>
                <c:pt idx="1">
                  <c:v>1992</c:v>
                </c:pt>
                <c:pt idx="2">
                  <c:v>2001</c:v>
                </c:pt>
                <c:pt idx="3">
                  <c:v>2012</c:v>
                </c:pt>
              </c:numCache>
            </c:numRef>
          </c:cat>
          <c:val>
            <c:numRef>
              <c:f>Sheet1!$B$17:$E$17</c:f>
              <c:numCache>
                <c:formatCode>0.0</c:formatCode>
                <c:ptCount val="4"/>
                <c:pt idx="0">
                  <c:v>79</c:v>
                </c:pt>
                <c:pt idx="1">
                  <c:v>73.8</c:v>
                </c:pt>
                <c:pt idx="2">
                  <c:v>66.900000000000006</c:v>
                </c:pt>
                <c:pt idx="3">
                  <c:v>36.033150642536604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1F1A-4AD7-A930-A41F1BD60FA2}"/>
            </c:ext>
          </c:extLst>
        </c:ser>
        <c:ser>
          <c:idx val="12"/>
          <c:order val="12"/>
          <c:tx>
            <c:strRef>
              <c:f>Sheet1!$A$18</c:f>
              <c:strCache>
                <c:ptCount val="1"/>
                <c:pt idx="0">
                  <c:v>COCHABAMBA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Sheet1!$B$5:$E$5</c:f>
              <c:numCache>
                <c:formatCode>General</c:formatCode>
                <c:ptCount val="4"/>
                <c:pt idx="0">
                  <c:v>1976</c:v>
                </c:pt>
                <c:pt idx="1">
                  <c:v>1992</c:v>
                </c:pt>
                <c:pt idx="2">
                  <c:v>2001</c:v>
                </c:pt>
                <c:pt idx="3">
                  <c:v>2012</c:v>
                </c:pt>
              </c:numCache>
            </c:numRef>
          </c:cat>
          <c:val>
            <c:numRef>
              <c:f>Sheet1!$B$18:$E$18</c:f>
            </c:numRef>
          </c:val>
          <c:smooth val="0"/>
          <c:extLst>
            <c:ext xmlns:c16="http://schemas.microsoft.com/office/drawing/2014/chart" uri="{C3380CC4-5D6E-409C-BE32-E72D297353CC}">
              <c16:uniqueId val="{0000000C-1F1A-4AD7-A930-A41F1BD60FA2}"/>
            </c:ext>
          </c:extLst>
        </c:ser>
        <c:ser>
          <c:idx val="13"/>
          <c:order val="13"/>
          <c:tx>
            <c:strRef>
              <c:f>Sheet1!$A$19</c:f>
              <c:strCache>
                <c:ptCount val="1"/>
                <c:pt idx="0">
                  <c:v> Urbana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Sheet1!$B$5:$E$5</c:f>
              <c:numCache>
                <c:formatCode>General</c:formatCode>
                <c:ptCount val="4"/>
                <c:pt idx="0">
                  <c:v>1976</c:v>
                </c:pt>
                <c:pt idx="1">
                  <c:v>1992</c:v>
                </c:pt>
                <c:pt idx="2">
                  <c:v>2001</c:v>
                </c:pt>
                <c:pt idx="3">
                  <c:v>2012</c:v>
                </c:pt>
              </c:numCache>
            </c:numRef>
          </c:cat>
          <c:val>
            <c:numRef>
              <c:f>Sheet1!$B$19:$E$19</c:f>
            </c:numRef>
          </c:val>
          <c:smooth val="0"/>
          <c:extLst>
            <c:ext xmlns:c16="http://schemas.microsoft.com/office/drawing/2014/chart" uri="{C3380CC4-5D6E-409C-BE32-E72D297353CC}">
              <c16:uniqueId val="{0000000D-1F1A-4AD7-A930-A41F1BD60FA2}"/>
            </c:ext>
          </c:extLst>
        </c:ser>
        <c:ser>
          <c:idx val="14"/>
          <c:order val="14"/>
          <c:tx>
            <c:strRef>
              <c:f>Sheet1!$A$20</c:f>
              <c:strCache>
                <c:ptCount val="1"/>
                <c:pt idx="0">
                  <c:v> Rural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Sheet1!$B$5:$E$5</c:f>
              <c:numCache>
                <c:formatCode>General</c:formatCode>
                <c:ptCount val="4"/>
                <c:pt idx="0">
                  <c:v>1976</c:v>
                </c:pt>
                <c:pt idx="1">
                  <c:v>1992</c:v>
                </c:pt>
                <c:pt idx="2">
                  <c:v>2001</c:v>
                </c:pt>
                <c:pt idx="3">
                  <c:v>2012</c:v>
                </c:pt>
              </c:numCache>
            </c:numRef>
          </c:cat>
          <c:val>
            <c:numRef>
              <c:f>Sheet1!$B$20:$E$20</c:f>
            </c:numRef>
          </c:val>
          <c:smooth val="0"/>
          <c:extLst>
            <c:ext xmlns:c16="http://schemas.microsoft.com/office/drawing/2014/chart" uri="{C3380CC4-5D6E-409C-BE32-E72D297353CC}">
              <c16:uniqueId val="{0000000E-1F1A-4AD7-A930-A41F1BD60FA2}"/>
            </c:ext>
          </c:extLst>
        </c:ser>
        <c:ser>
          <c:idx val="15"/>
          <c:order val="15"/>
          <c:tx>
            <c:strRef>
              <c:f>Sheet1!$A$21</c:f>
              <c:strCache>
                <c:ptCount val="1"/>
                <c:pt idx="0">
                  <c:v>  Cochabamba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Sheet1!$B$5:$E$5</c:f>
              <c:numCache>
                <c:formatCode>General</c:formatCode>
                <c:ptCount val="4"/>
                <c:pt idx="0">
                  <c:v>1976</c:v>
                </c:pt>
                <c:pt idx="1">
                  <c:v>1992</c:v>
                </c:pt>
                <c:pt idx="2">
                  <c:v>2001</c:v>
                </c:pt>
                <c:pt idx="3">
                  <c:v>2012</c:v>
                </c:pt>
              </c:numCache>
            </c:numRef>
          </c:cat>
          <c:val>
            <c:numRef>
              <c:f>Sheet1!$B$21:$E$21</c:f>
            </c:numRef>
          </c:val>
          <c:smooth val="0"/>
          <c:extLst>
            <c:ext xmlns:c16="http://schemas.microsoft.com/office/drawing/2014/chart" uri="{C3380CC4-5D6E-409C-BE32-E72D297353CC}">
              <c16:uniqueId val="{0000000F-1F1A-4AD7-A930-A41F1BD60FA2}"/>
            </c:ext>
          </c:extLst>
        </c:ser>
        <c:ser>
          <c:idx val="16"/>
          <c:order val="16"/>
          <c:tx>
            <c:strRef>
              <c:f>Sheet1!$A$22</c:f>
              <c:strCache>
                <c:ptCount val="1"/>
                <c:pt idx="0">
                  <c:v>ORURO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Sheet1!$B$5:$E$5</c:f>
              <c:numCache>
                <c:formatCode>General</c:formatCode>
                <c:ptCount val="4"/>
                <c:pt idx="0">
                  <c:v>1976</c:v>
                </c:pt>
                <c:pt idx="1">
                  <c:v>1992</c:v>
                </c:pt>
                <c:pt idx="2">
                  <c:v>2001</c:v>
                </c:pt>
                <c:pt idx="3">
                  <c:v>2012</c:v>
                </c:pt>
              </c:numCache>
            </c:numRef>
          </c:cat>
          <c:val>
            <c:numRef>
              <c:f>Sheet1!$B$22:$E$22</c:f>
            </c:numRef>
          </c:val>
          <c:smooth val="0"/>
          <c:extLst>
            <c:ext xmlns:c16="http://schemas.microsoft.com/office/drawing/2014/chart" uri="{C3380CC4-5D6E-409C-BE32-E72D297353CC}">
              <c16:uniqueId val="{00000010-1F1A-4AD7-A930-A41F1BD60FA2}"/>
            </c:ext>
          </c:extLst>
        </c:ser>
        <c:ser>
          <c:idx val="17"/>
          <c:order val="17"/>
          <c:tx>
            <c:strRef>
              <c:f>Sheet1!$A$23</c:f>
              <c:strCache>
                <c:ptCount val="1"/>
                <c:pt idx="0">
                  <c:v> Urbana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Sheet1!$B$5:$E$5</c:f>
              <c:numCache>
                <c:formatCode>General</c:formatCode>
                <c:ptCount val="4"/>
                <c:pt idx="0">
                  <c:v>1976</c:v>
                </c:pt>
                <c:pt idx="1">
                  <c:v>1992</c:v>
                </c:pt>
                <c:pt idx="2">
                  <c:v>2001</c:v>
                </c:pt>
                <c:pt idx="3">
                  <c:v>2012</c:v>
                </c:pt>
              </c:numCache>
            </c:numRef>
          </c:cat>
          <c:val>
            <c:numRef>
              <c:f>Sheet1!$B$23:$E$23</c:f>
            </c:numRef>
          </c:val>
          <c:smooth val="0"/>
          <c:extLst>
            <c:ext xmlns:c16="http://schemas.microsoft.com/office/drawing/2014/chart" uri="{C3380CC4-5D6E-409C-BE32-E72D297353CC}">
              <c16:uniqueId val="{00000011-1F1A-4AD7-A930-A41F1BD60FA2}"/>
            </c:ext>
          </c:extLst>
        </c:ser>
        <c:ser>
          <c:idx val="18"/>
          <c:order val="18"/>
          <c:tx>
            <c:strRef>
              <c:f>Sheet1!$A$24</c:f>
              <c:strCache>
                <c:ptCount val="1"/>
                <c:pt idx="0">
                  <c:v> Rural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Sheet1!$B$5:$E$5</c:f>
              <c:numCache>
                <c:formatCode>General</c:formatCode>
                <c:ptCount val="4"/>
                <c:pt idx="0">
                  <c:v>1976</c:v>
                </c:pt>
                <c:pt idx="1">
                  <c:v>1992</c:v>
                </c:pt>
                <c:pt idx="2">
                  <c:v>2001</c:v>
                </c:pt>
                <c:pt idx="3">
                  <c:v>2012</c:v>
                </c:pt>
              </c:numCache>
            </c:numRef>
          </c:cat>
          <c:val>
            <c:numRef>
              <c:f>Sheet1!$B$24:$E$24</c:f>
            </c:numRef>
          </c:val>
          <c:smooth val="0"/>
          <c:extLst>
            <c:ext xmlns:c16="http://schemas.microsoft.com/office/drawing/2014/chart" uri="{C3380CC4-5D6E-409C-BE32-E72D297353CC}">
              <c16:uniqueId val="{00000012-1F1A-4AD7-A930-A41F1BD60FA2}"/>
            </c:ext>
          </c:extLst>
        </c:ser>
        <c:ser>
          <c:idx val="20"/>
          <c:order val="20"/>
          <c:tx>
            <c:strRef>
              <c:f>Sheet1!$A$26</c:f>
              <c:strCache>
                <c:ptCount val="1"/>
                <c:pt idx="0">
                  <c:v>POTOSÍ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Sheet1!$B$5:$E$5</c:f>
              <c:numCache>
                <c:formatCode>General</c:formatCode>
                <c:ptCount val="4"/>
                <c:pt idx="0">
                  <c:v>1976</c:v>
                </c:pt>
                <c:pt idx="1">
                  <c:v>1992</c:v>
                </c:pt>
                <c:pt idx="2">
                  <c:v>2001</c:v>
                </c:pt>
                <c:pt idx="3">
                  <c:v>2012</c:v>
                </c:pt>
              </c:numCache>
            </c:numRef>
          </c:cat>
          <c:val>
            <c:numRef>
              <c:f>Sheet1!$B$26:$E$26</c:f>
            </c:numRef>
          </c:val>
          <c:smooth val="0"/>
          <c:extLst>
            <c:ext xmlns:c16="http://schemas.microsoft.com/office/drawing/2014/chart" uri="{C3380CC4-5D6E-409C-BE32-E72D297353CC}">
              <c16:uniqueId val="{00000013-1F1A-4AD7-A930-A41F1BD60FA2}"/>
            </c:ext>
          </c:extLst>
        </c:ser>
        <c:ser>
          <c:idx val="21"/>
          <c:order val="21"/>
          <c:tx>
            <c:strRef>
              <c:f>Sheet1!$A$27</c:f>
              <c:strCache>
                <c:ptCount val="1"/>
                <c:pt idx="0">
                  <c:v> Urbana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Sheet1!$B$5:$E$5</c:f>
              <c:numCache>
                <c:formatCode>General</c:formatCode>
                <c:ptCount val="4"/>
                <c:pt idx="0">
                  <c:v>1976</c:v>
                </c:pt>
                <c:pt idx="1">
                  <c:v>1992</c:v>
                </c:pt>
                <c:pt idx="2">
                  <c:v>2001</c:v>
                </c:pt>
                <c:pt idx="3">
                  <c:v>2012</c:v>
                </c:pt>
              </c:numCache>
            </c:numRef>
          </c:cat>
          <c:val>
            <c:numRef>
              <c:f>Sheet1!$B$27:$E$27</c:f>
            </c:numRef>
          </c:val>
          <c:smooth val="0"/>
          <c:extLst>
            <c:ext xmlns:c16="http://schemas.microsoft.com/office/drawing/2014/chart" uri="{C3380CC4-5D6E-409C-BE32-E72D297353CC}">
              <c16:uniqueId val="{00000014-1F1A-4AD7-A930-A41F1BD60FA2}"/>
            </c:ext>
          </c:extLst>
        </c:ser>
        <c:ser>
          <c:idx val="22"/>
          <c:order val="22"/>
          <c:tx>
            <c:strRef>
              <c:f>Sheet1!$A$28</c:f>
              <c:strCache>
                <c:ptCount val="1"/>
                <c:pt idx="0">
                  <c:v> Rural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Sheet1!$B$5:$E$5</c:f>
              <c:numCache>
                <c:formatCode>General</c:formatCode>
                <c:ptCount val="4"/>
                <c:pt idx="0">
                  <c:v>1976</c:v>
                </c:pt>
                <c:pt idx="1">
                  <c:v>1992</c:v>
                </c:pt>
                <c:pt idx="2">
                  <c:v>2001</c:v>
                </c:pt>
                <c:pt idx="3">
                  <c:v>2012</c:v>
                </c:pt>
              </c:numCache>
            </c:numRef>
          </c:cat>
          <c:val>
            <c:numRef>
              <c:f>Sheet1!$B$28:$E$28</c:f>
            </c:numRef>
          </c:val>
          <c:smooth val="0"/>
          <c:extLst>
            <c:ext xmlns:c16="http://schemas.microsoft.com/office/drawing/2014/chart" uri="{C3380CC4-5D6E-409C-BE32-E72D297353CC}">
              <c16:uniqueId val="{00000015-1F1A-4AD7-A930-A41F1BD60FA2}"/>
            </c:ext>
          </c:extLst>
        </c:ser>
        <c:ser>
          <c:idx val="23"/>
          <c:order val="23"/>
          <c:tx>
            <c:strRef>
              <c:f>Sheet1!$A$29</c:f>
              <c:strCache>
                <c:ptCount val="1"/>
                <c:pt idx="0">
                  <c:v>  Potosí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Sheet1!$B$5:$E$5</c:f>
              <c:numCache>
                <c:formatCode>General</c:formatCode>
                <c:ptCount val="4"/>
                <c:pt idx="0">
                  <c:v>1976</c:v>
                </c:pt>
                <c:pt idx="1">
                  <c:v>1992</c:v>
                </c:pt>
                <c:pt idx="2">
                  <c:v>2001</c:v>
                </c:pt>
                <c:pt idx="3">
                  <c:v>2012</c:v>
                </c:pt>
              </c:numCache>
            </c:numRef>
          </c:cat>
          <c:val>
            <c:numRef>
              <c:f>Sheet1!$B$29:$E$29</c:f>
            </c:numRef>
          </c:val>
          <c:smooth val="0"/>
          <c:extLst>
            <c:ext xmlns:c16="http://schemas.microsoft.com/office/drawing/2014/chart" uri="{C3380CC4-5D6E-409C-BE32-E72D297353CC}">
              <c16:uniqueId val="{00000016-1F1A-4AD7-A930-A41F1BD60FA2}"/>
            </c:ext>
          </c:extLst>
        </c:ser>
        <c:ser>
          <c:idx val="24"/>
          <c:order val="24"/>
          <c:tx>
            <c:strRef>
              <c:f>Sheet1!$A$30</c:f>
              <c:strCache>
                <c:ptCount val="1"/>
                <c:pt idx="0">
                  <c:v>TARIJA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Sheet1!$B$5:$E$5</c:f>
              <c:numCache>
                <c:formatCode>General</c:formatCode>
                <c:ptCount val="4"/>
                <c:pt idx="0">
                  <c:v>1976</c:v>
                </c:pt>
                <c:pt idx="1">
                  <c:v>1992</c:v>
                </c:pt>
                <c:pt idx="2">
                  <c:v>2001</c:v>
                </c:pt>
                <c:pt idx="3">
                  <c:v>2012</c:v>
                </c:pt>
              </c:numCache>
            </c:numRef>
          </c:cat>
          <c:val>
            <c:numRef>
              <c:f>Sheet1!$B$30:$E$30</c:f>
            </c:numRef>
          </c:val>
          <c:smooth val="0"/>
          <c:extLst>
            <c:ext xmlns:c16="http://schemas.microsoft.com/office/drawing/2014/chart" uri="{C3380CC4-5D6E-409C-BE32-E72D297353CC}">
              <c16:uniqueId val="{00000017-1F1A-4AD7-A930-A41F1BD60FA2}"/>
            </c:ext>
          </c:extLst>
        </c:ser>
        <c:ser>
          <c:idx val="25"/>
          <c:order val="25"/>
          <c:tx>
            <c:strRef>
              <c:f>Sheet1!$A$31</c:f>
              <c:strCache>
                <c:ptCount val="1"/>
                <c:pt idx="0">
                  <c:v> Urbana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Sheet1!$B$5:$E$5</c:f>
              <c:numCache>
                <c:formatCode>General</c:formatCode>
                <c:ptCount val="4"/>
                <c:pt idx="0">
                  <c:v>1976</c:v>
                </c:pt>
                <c:pt idx="1">
                  <c:v>1992</c:v>
                </c:pt>
                <c:pt idx="2">
                  <c:v>2001</c:v>
                </c:pt>
                <c:pt idx="3">
                  <c:v>2012</c:v>
                </c:pt>
              </c:numCache>
            </c:numRef>
          </c:cat>
          <c:val>
            <c:numRef>
              <c:f>Sheet1!$B$31:$E$31</c:f>
            </c:numRef>
          </c:val>
          <c:smooth val="0"/>
          <c:extLst>
            <c:ext xmlns:c16="http://schemas.microsoft.com/office/drawing/2014/chart" uri="{C3380CC4-5D6E-409C-BE32-E72D297353CC}">
              <c16:uniqueId val="{00000018-1F1A-4AD7-A930-A41F1BD60FA2}"/>
            </c:ext>
          </c:extLst>
        </c:ser>
        <c:ser>
          <c:idx val="26"/>
          <c:order val="26"/>
          <c:tx>
            <c:strRef>
              <c:f>Sheet1!$A$32</c:f>
              <c:strCache>
                <c:ptCount val="1"/>
                <c:pt idx="0">
                  <c:v> Rural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Sheet1!$B$5:$E$5</c:f>
              <c:numCache>
                <c:formatCode>General</c:formatCode>
                <c:ptCount val="4"/>
                <c:pt idx="0">
                  <c:v>1976</c:v>
                </c:pt>
                <c:pt idx="1">
                  <c:v>1992</c:v>
                </c:pt>
                <c:pt idx="2">
                  <c:v>2001</c:v>
                </c:pt>
                <c:pt idx="3">
                  <c:v>2012</c:v>
                </c:pt>
              </c:numCache>
            </c:numRef>
          </c:cat>
          <c:val>
            <c:numRef>
              <c:f>Sheet1!$B$32:$E$32</c:f>
            </c:numRef>
          </c:val>
          <c:smooth val="0"/>
          <c:extLst>
            <c:ext xmlns:c16="http://schemas.microsoft.com/office/drawing/2014/chart" uri="{C3380CC4-5D6E-409C-BE32-E72D297353CC}">
              <c16:uniqueId val="{00000019-1F1A-4AD7-A930-A41F1BD60FA2}"/>
            </c:ext>
          </c:extLst>
        </c:ser>
        <c:ser>
          <c:idx val="27"/>
          <c:order val="27"/>
          <c:tx>
            <c:strRef>
              <c:f>Sheet1!$A$33</c:f>
              <c:strCache>
                <c:ptCount val="1"/>
                <c:pt idx="0">
                  <c:v>  Tarija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Sheet1!$B$5:$E$5</c:f>
              <c:numCache>
                <c:formatCode>General</c:formatCode>
                <c:ptCount val="4"/>
                <c:pt idx="0">
                  <c:v>1976</c:v>
                </c:pt>
                <c:pt idx="1">
                  <c:v>1992</c:v>
                </c:pt>
                <c:pt idx="2">
                  <c:v>2001</c:v>
                </c:pt>
                <c:pt idx="3">
                  <c:v>2012</c:v>
                </c:pt>
              </c:numCache>
            </c:numRef>
          </c:cat>
          <c:val>
            <c:numRef>
              <c:f>Sheet1!$B$33:$E$33</c:f>
              <c:numCache>
                <c:formatCode>0.0</c:formatCode>
                <c:ptCount val="4"/>
                <c:pt idx="0">
                  <c:v>55.5</c:v>
                </c:pt>
                <c:pt idx="1">
                  <c:v>52.7</c:v>
                </c:pt>
                <c:pt idx="2">
                  <c:v>31.3</c:v>
                </c:pt>
                <c:pt idx="3">
                  <c:v>22.704036486643645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1F1A-4AD7-A930-A41F1BD60FA2}"/>
            </c:ext>
          </c:extLst>
        </c:ser>
        <c:ser>
          <c:idx val="28"/>
          <c:order val="28"/>
          <c:tx>
            <c:strRef>
              <c:f>Sheet1!$A$34</c:f>
              <c:strCache>
                <c:ptCount val="1"/>
                <c:pt idx="0">
                  <c:v>SANTA CRUZ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Sheet1!$B$5:$E$5</c:f>
              <c:numCache>
                <c:formatCode>General</c:formatCode>
                <c:ptCount val="4"/>
                <c:pt idx="0">
                  <c:v>1976</c:v>
                </c:pt>
                <c:pt idx="1">
                  <c:v>1992</c:v>
                </c:pt>
                <c:pt idx="2">
                  <c:v>2001</c:v>
                </c:pt>
                <c:pt idx="3">
                  <c:v>2012</c:v>
                </c:pt>
              </c:numCache>
            </c:numRef>
          </c:cat>
          <c:val>
            <c:numRef>
              <c:f>Sheet1!$B$34:$E$34</c:f>
            </c:numRef>
          </c:val>
          <c:smooth val="0"/>
          <c:extLst>
            <c:ext xmlns:c16="http://schemas.microsoft.com/office/drawing/2014/chart" uri="{C3380CC4-5D6E-409C-BE32-E72D297353CC}">
              <c16:uniqueId val="{0000001B-1F1A-4AD7-A930-A41F1BD60FA2}"/>
            </c:ext>
          </c:extLst>
        </c:ser>
        <c:ser>
          <c:idx val="29"/>
          <c:order val="29"/>
          <c:tx>
            <c:strRef>
              <c:f>Sheet1!$A$35</c:f>
              <c:strCache>
                <c:ptCount val="1"/>
                <c:pt idx="0">
                  <c:v> Urbana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Sheet1!$B$5:$E$5</c:f>
              <c:numCache>
                <c:formatCode>General</c:formatCode>
                <c:ptCount val="4"/>
                <c:pt idx="0">
                  <c:v>1976</c:v>
                </c:pt>
                <c:pt idx="1">
                  <c:v>1992</c:v>
                </c:pt>
                <c:pt idx="2">
                  <c:v>2001</c:v>
                </c:pt>
                <c:pt idx="3">
                  <c:v>2012</c:v>
                </c:pt>
              </c:numCache>
            </c:numRef>
          </c:cat>
          <c:val>
            <c:numRef>
              <c:f>Sheet1!$B$35:$E$35</c:f>
            </c:numRef>
          </c:val>
          <c:smooth val="0"/>
          <c:extLst>
            <c:ext xmlns:c16="http://schemas.microsoft.com/office/drawing/2014/chart" uri="{C3380CC4-5D6E-409C-BE32-E72D297353CC}">
              <c16:uniqueId val="{0000001C-1F1A-4AD7-A930-A41F1BD60FA2}"/>
            </c:ext>
          </c:extLst>
        </c:ser>
        <c:ser>
          <c:idx val="30"/>
          <c:order val="30"/>
          <c:tx>
            <c:strRef>
              <c:f>Sheet1!$A$36</c:f>
              <c:strCache>
                <c:ptCount val="1"/>
                <c:pt idx="0">
                  <c:v> Rural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Sheet1!$B$5:$E$5</c:f>
              <c:numCache>
                <c:formatCode>General</c:formatCode>
                <c:ptCount val="4"/>
                <c:pt idx="0">
                  <c:v>1976</c:v>
                </c:pt>
                <c:pt idx="1">
                  <c:v>1992</c:v>
                </c:pt>
                <c:pt idx="2">
                  <c:v>2001</c:v>
                </c:pt>
                <c:pt idx="3">
                  <c:v>2012</c:v>
                </c:pt>
              </c:numCache>
            </c:numRef>
          </c:cat>
          <c:val>
            <c:numRef>
              <c:f>Sheet1!$B$36:$E$36</c:f>
            </c:numRef>
          </c:val>
          <c:smooth val="0"/>
          <c:extLst>
            <c:ext xmlns:c16="http://schemas.microsoft.com/office/drawing/2014/chart" uri="{C3380CC4-5D6E-409C-BE32-E72D297353CC}">
              <c16:uniqueId val="{0000001D-1F1A-4AD7-A930-A41F1BD60FA2}"/>
            </c:ext>
          </c:extLst>
        </c:ser>
        <c:ser>
          <c:idx val="31"/>
          <c:order val="31"/>
          <c:tx>
            <c:strRef>
              <c:f>Sheet1!$A$37</c:f>
              <c:strCache>
                <c:ptCount val="1"/>
                <c:pt idx="0">
                  <c:v>  Santa Cruz de la Sierra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Sheet1!$B$5:$E$5</c:f>
              <c:numCache>
                <c:formatCode>General</c:formatCode>
                <c:ptCount val="4"/>
                <c:pt idx="0">
                  <c:v>1976</c:v>
                </c:pt>
                <c:pt idx="1">
                  <c:v>1992</c:v>
                </c:pt>
                <c:pt idx="2">
                  <c:v>2001</c:v>
                </c:pt>
                <c:pt idx="3">
                  <c:v>2012</c:v>
                </c:pt>
              </c:numCache>
            </c:numRef>
          </c:cat>
          <c:val>
            <c:numRef>
              <c:f>Sheet1!$B$37:$E$37</c:f>
              <c:numCache>
                <c:formatCode>0.0</c:formatCode>
                <c:ptCount val="4"/>
                <c:pt idx="0">
                  <c:v>58.9</c:v>
                </c:pt>
                <c:pt idx="1">
                  <c:v>44.2</c:v>
                </c:pt>
                <c:pt idx="2">
                  <c:v>19.100000000000001</c:v>
                </c:pt>
                <c:pt idx="3">
                  <c:v>21.279426824049715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1F1A-4AD7-A930-A41F1BD60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2447360"/>
        <c:axId val="402453248"/>
        <c:extLst>
          <c:ext xmlns:c15="http://schemas.microsoft.com/office/drawing/2012/chart" uri="{02D57815-91ED-43cb-92C2-25804820EDAC}">
            <c15:filteredLineSeries>
              <c15:ser>
                <c:idx val="19"/>
                <c:order val="19"/>
                <c:tx>
                  <c:strRef>
                    <c:extLst>
                      <c:ext uri="{02D57815-91ED-43cb-92C2-25804820EDAC}">
                        <c15:formulaRef>
                          <c15:sqref>Sheet1!$A$25</c15:sqref>
                        </c15:formulaRef>
                      </c:ext>
                    </c:extLst>
                    <c:strCache>
                      <c:ptCount val="1"/>
                      <c:pt idx="0">
                        <c:v>  Oruro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Sheet1!$B$5:$E$5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1976</c:v>
                      </c:pt>
                      <c:pt idx="1">
                        <c:v>1992</c:v>
                      </c:pt>
                      <c:pt idx="2">
                        <c:v>2001</c:v>
                      </c:pt>
                      <c:pt idx="3">
                        <c:v>2012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Sheet1!$B$25:$E$25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65.5</c:v>
                      </c:pt>
                      <c:pt idx="1">
                        <c:v>57.5</c:v>
                      </c:pt>
                      <c:pt idx="2">
                        <c:v>50.8</c:v>
                      </c:pt>
                      <c:pt idx="3">
                        <c:v>24.908031168508629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F-1F1A-4AD7-A930-A41F1BD60FA2}"/>
                  </c:ext>
                </c:extLst>
              </c15:ser>
            </c15:filteredLineSeries>
          </c:ext>
        </c:extLst>
      </c:lineChart>
      <c:catAx>
        <c:axId val="40244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02453248"/>
        <c:crosses val="autoZero"/>
        <c:auto val="1"/>
        <c:lblAlgn val="ctr"/>
        <c:lblOffset val="100"/>
        <c:noMultiLvlLbl val="0"/>
      </c:catAx>
      <c:valAx>
        <c:axId val="40245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02447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'C:\Users\Mar\Downloads\[req piramides pob 2001 20012 por area 25 03 2019.xlsx]Hoja1'!$D$56</c:f>
              <c:strCache>
                <c:ptCount val="1"/>
                <c:pt idx="0">
                  <c:v>Mujeres Urbanas</c:v>
                </c:pt>
              </c:strCache>
            </c:strRef>
          </c:tx>
          <c:spPr>
            <a:solidFill>
              <a:srgbClr val="FFCCFF"/>
            </a:solidFill>
            <a:ln>
              <a:noFill/>
            </a:ln>
            <a:effectLst/>
          </c:spPr>
          <c:invertIfNegative val="0"/>
          <c:cat>
            <c:strRef>
              <c:f>[4]Hoja1!$C$57:$C$76</c:f>
              <c:strCache>
                <c:ptCount val="20"/>
                <c:pt idx="0">
                  <c:v>&lt;= 4</c:v>
                </c:pt>
                <c:pt idx="1">
                  <c:v>5 - 9</c:v>
                </c:pt>
                <c:pt idx="2">
                  <c:v>10 - 14</c:v>
                </c:pt>
                <c:pt idx="3">
                  <c:v>15 - 19</c:v>
                </c:pt>
                <c:pt idx="4">
                  <c:v>20 - 24</c:v>
                </c:pt>
                <c:pt idx="5">
                  <c:v>25 - 29</c:v>
                </c:pt>
                <c:pt idx="6">
                  <c:v>30 - 34</c:v>
                </c:pt>
                <c:pt idx="7">
                  <c:v>35 - 39</c:v>
                </c:pt>
                <c:pt idx="8">
                  <c:v>40 - 44</c:v>
                </c:pt>
                <c:pt idx="9">
                  <c:v>45 - 49</c:v>
                </c:pt>
                <c:pt idx="10">
                  <c:v>50 - 54</c:v>
                </c:pt>
                <c:pt idx="11">
                  <c:v>55 - 59</c:v>
                </c:pt>
                <c:pt idx="12">
                  <c:v>60 - 64</c:v>
                </c:pt>
                <c:pt idx="13">
                  <c:v>65 - 69</c:v>
                </c:pt>
                <c:pt idx="14">
                  <c:v>70 - 74</c:v>
                </c:pt>
                <c:pt idx="15">
                  <c:v>75 - 79</c:v>
                </c:pt>
                <c:pt idx="16">
                  <c:v>80 - 84</c:v>
                </c:pt>
                <c:pt idx="17">
                  <c:v>85 - 89</c:v>
                </c:pt>
                <c:pt idx="18">
                  <c:v>90 - 94</c:v>
                </c:pt>
                <c:pt idx="19">
                  <c:v>95+</c:v>
                </c:pt>
              </c:strCache>
            </c:strRef>
          </c:cat>
          <c:val>
            <c:numRef>
              <c:f>[4]Hoja1!$D$57:$D$76</c:f>
              <c:numCache>
                <c:formatCode>General</c:formatCode>
                <c:ptCount val="20"/>
                <c:pt idx="0">
                  <c:v>-352817</c:v>
                </c:pt>
                <c:pt idx="1">
                  <c:v>-318009</c:v>
                </c:pt>
                <c:pt idx="2">
                  <c:v>-347723</c:v>
                </c:pt>
                <c:pt idx="3">
                  <c:v>-385535</c:v>
                </c:pt>
                <c:pt idx="4">
                  <c:v>-366803</c:v>
                </c:pt>
                <c:pt idx="5">
                  <c:v>-306913</c:v>
                </c:pt>
                <c:pt idx="6">
                  <c:v>-285549</c:v>
                </c:pt>
                <c:pt idx="7">
                  <c:v>-233993</c:v>
                </c:pt>
                <c:pt idx="8">
                  <c:v>-194615</c:v>
                </c:pt>
                <c:pt idx="9">
                  <c:v>-159232</c:v>
                </c:pt>
                <c:pt idx="10">
                  <c:v>-136770</c:v>
                </c:pt>
                <c:pt idx="11">
                  <c:v>-105991</c:v>
                </c:pt>
                <c:pt idx="12">
                  <c:v>-89372</c:v>
                </c:pt>
                <c:pt idx="13">
                  <c:v>-63940</c:v>
                </c:pt>
                <c:pt idx="14">
                  <c:v>-47027</c:v>
                </c:pt>
                <c:pt idx="15">
                  <c:v>-31541</c:v>
                </c:pt>
                <c:pt idx="16">
                  <c:v>-26766</c:v>
                </c:pt>
                <c:pt idx="17">
                  <c:v>-13676</c:v>
                </c:pt>
                <c:pt idx="18">
                  <c:v>-5195</c:v>
                </c:pt>
                <c:pt idx="19">
                  <c:v>-2671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06-4EEF-AF14-297B56B2EECC}"/>
            </c:ext>
          </c:extLst>
        </c:ser>
        <c:ser>
          <c:idx val="1"/>
          <c:order val="1"/>
          <c:tx>
            <c:strRef>
              <c:f>'C:\Users\Mar\Downloads\[req piramides pob 2001 20012 por area 25 03 2019.xlsx]Hoja1'!$E$56</c:f>
              <c:strCache>
                <c:ptCount val="1"/>
                <c:pt idx="0">
                  <c:v>Hombres Urbanos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[4]Hoja1!$C$57:$C$76</c:f>
              <c:strCache>
                <c:ptCount val="20"/>
                <c:pt idx="0">
                  <c:v>&lt;= 4</c:v>
                </c:pt>
                <c:pt idx="1">
                  <c:v>5 - 9</c:v>
                </c:pt>
                <c:pt idx="2">
                  <c:v>10 - 14</c:v>
                </c:pt>
                <c:pt idx="3">
                  <c:v>15 - 19</c:v>
                </c:pt>
                <c:pt idx="4">
                  <c:v>20 - 24</c:v>
                </c:pt>
                <c:pt idx="5">
                  <c:v>25 - 29</c:v>
                </c:pt>
                <c:pt idx="6">
                  <c:v>30 - 34</c:v>
                </c:pt>
                <c:pt idx="7">
                  <c:v>35 - 39</c:v>
                </c:pt>
                <c:pt idx="8">
                  <c:v>40 - 44</c:v>
                </c:pt>
                <c:pt idx="9">
                  <c:v>45 - 49</c:v>
                </c:pt>
                <c:pt idx="10">
                  <c:v>50 - 54</c:v>
                </c:pt>
                <c:pt idx="11">
                  <c:v>55 - 59</c:v>
                </c:pt>
                <c:pt idx="12">
                  <c:v>60 - 64</c:v>
                </c:pt>
                <c:pt idx="13">
                  <c:v>65 - 69</c:v>
                </c:pt>
                <c:pt idx="14">
                  <c:v>70 - 74</c:v>
                </c:pt>
                <c:pt idx="15">
                  <c:v>75 - 79</c:v>
                </c:pt>
                <c:pt idx="16">
                  <c:v>80 - 84</c:v>
                </c:pt>
                <c:pt idx="17">
                  <c:v>85 - 89</c:v>
                </c:pt>
                <c:pt idx="18">
                  <c:v>90 - 94</c:v>
                </c:pt>
                <c:pt idx="19">
                  <c:v>95+</c:v>
                </c:pt>
              </c:strCache>
            </c:strRef>
          </c:cat>
          <c:val>
            <c:numRef>
              <c:f>[4]Hoja1!$E$57:$E$76</c:f>
              <c:numCache>
                <c:formatCode>General</c:formatCode>
                <c:ptCount val="20"/>
                <c:pt idx="0">
                  <c:v>366939</c:v>
                </c:pt>
                <c:pt idx="1">
                  <c:v>327861</c:v>
                </c:pt>
                <c:pt idx="2">
                  <c:v>355712</c:v>
                </c:pt>
                <c:pt idx="3">
                  <c:v>374390</c:v>
                </c:pt>
                <c:pt idx="4">
                  <c:v>353610</c:v>
                </c:pt>
                <c:pt idx="5">
                  <c:v>288072</c:v>
                </c:pt>
                <c:pt idx="6">
                  <c:v>262553</c:v>
                </c:pt>
                <c:pt idx="7">
                  <c:v>212141</c:v>
                </c:pt>
                <c:pt idx="8">
                  <c:v>179769</c:v>
                </c:pt>
                <c:pt idx="9">
                  <c:v>143977</c:v>
                </c:pt>
                <c:pt idx="10">
                  <c:v>125111</c:v>
                </c:pt>
                <c:pt idx="11">
                  <c:v>95862</c:v>
                </c:pt>
                <c:pt idx="12">
                  <c:v>77678</c:v>
                </c:pt>
                <c:pt idx="13">
                  <c:v>55156</c:v>
                </c:pt>
                <c:pt idx="14">
                  <c:v>39077</c:v>
                </c:pt>
                <c:pt idx="15">
                  <c:v>23944</c:v>
                </c:pt>
                <c:pt idx="16">
                  <c:v>18654</c:v>
                </c:pt>
                <c:pt idx="17">
                  <c:v>9201</c:v>
                </c:pt>
                <c:pt idx="18">
                  <c:v>3394</c:v>
                </c:pt>
                <c:pt idx="19">
                  <c:v>1723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06-4EEF-AF14-297B56B2EECC}"/>
            </c:ext>
          </c:extLst>
        </c:ser>
        <c:ser>
          <c:idx val="2"/>
          <c:order val="2"/>
          <c:tx>
            <c:strRef>
              <c:f>'C:\Users\Mar\Downloads\[req piramides pob 2001 20012 por area 25 03 2019.xlsx]Hoja1'!$F$56</c:f>
              <c:strCache>
                <c:ptCount val="1"/>
                <c:pt idx="0">
                  <c:v>Mujeres Rurales</c:v>
                </c:pt>
              </c:strCache>
            </c:strRef>
          </c:tx>
          <c:spPr>
            <a:noFill/>
            <a:ln>
              <a:solidFill>
                <a:srgbClr val="C00000"/>
              </a:solidFill>
            </a:ln>
            <a:effectLst/>
          </c:spPr>
          <c:invertIfNegative val="0"/>
          <c:cat>
            <c:strRef>
              <c:f>[4]Hoja1!$C$57:$C$76</c:f>
              <c:strCache>
                <c:ptCount val="20"/>
                <c:pt idx="0">
                  <c:v>&lt;= 4</c:v>
                </c:pt>
                <c:pt idx="1">
                  <c:v>5 - 9</c:v>
                </c:pt>
                <c:pt idx="2">
                  <c:v>10 - 14</c:v>
                </c:pt>
                <c:pt idx="3">
                  <c:v>15 - 19</c:v>
                </c:pt>
                <c:pt idx="4">
                  <c:v>20 - 24</c:v>
                </c:pt>
                <c:pt idx="5">
                  <c:v>25 - 29</c:v>
                </c:pt>
                <c:pt idx="6">
                  <c:v>30 - 34</c:v>
                </c:pt>
                <c:pt idx="7">
                  <c:v>35 - 39</c:v>
                </c:pt>
                <c:pt idx="8">
                  <c:v>40 - 44</c:v>
                </c:pt>
                <c:pt idx="9">
                  <c:v>45 - 49</c:v>
                </c:pt>
                <c:pt idx="10">
                  <c:v>50 - 54</c:v>
                </c:pt>
                <c:pt idx="11">
                  <c:v>55 - 59</c:v>
                </c:pt>
                <c:pt idx="12">
                  <c:v>60 - 64</c:v>
                </c:pt>
                <c:pt idx="13">
                  <c:v>65 - 69</c:v>
                </c:pt>
                <c:pt idx="14">
                  <c:v>70 - 74</c:v>
                </c:pt>
                <c:pt idx="15">
                  <c:v>75 - 79</c:v>
                </c:pt>
                <c:pt idx="16">
                  <c:v>80 - 84</c:v>
                </c:pt>
                <c:pt idx="17">
                  <c:v>85 - 89</c:v>
                </c:pt>
                <c:pt idx="18">
                  <c:v>90 - 94</c:v>
                </c:pt>
                <c:pt idx="19">
                  <c:v>95+</c:v>
                </c:pt>
              </c:strCache>
            </c:strRef>
          </c:cat>
          <c:val>
            <c:numRef>
              <c:f>[4]Hoja1!$F$57:$F$76</c:f>
              <c:numCache>
                <c:formatCode>General</c:formatCode>
                <c:ptCount val="20"/>
                <c:pt idx="0">
                  <c:v>-180837</c:v>
                </c:pt>
                <c:pt idx="1">
                  <c:v>-170022</c:v>
                </c:pt>
                <c:pt idx="2">
                  <c:v>-180575</c:v>
                </c:pt>
                <c:pt idx="3">
                  <c:v>-161464</c:v>
                </c:pt>
                <c:pt idx="4">
                  <c:v>-118785</c:v>
                </c:pt>
                <c:pt idx="5">
                  <c:v>-103189</c:v>
                </c:pt>
                <c:pt idx="6">
                  <c:v>-96085</c:v>
                </c:pt>
                <c:pt idx="7">
                  <c:v>-86877</c:v>
                </c:pt>
                <c:pt idx="8">
                  <c:v>-79115</c:v>
                </c:pt>
                <c:pt idx="9">
                  <c:v>-74746</c:v>
                </c:pt>
                <c:pt idx="10">
                  <c:v>-66924</c:v>
                </c:pt>
                <c:pt idx="11">
                  <c:v>-58906</c:v>
                </c:pt>
                <c:pt idx="12">
                  <c:v>-56038</c:v>
                </c:pt>
                <c:pt idx="13">
                  <c:v>-42491</c:v>
                </c:pt>
                <c:pt idx="14">
                  <c:v>-33494</c:v>
                </c:pt>
                <c:pt idx="15">
                  <c:v>-22761</c:v>
                </c:pt>
                <c:pt idx="16">
                  <c:v>-19867</c:v>
                </c:pt>
                <c:pt idx="17">
                  <c:v>-8363</c:v>
                </c:pt>
                <c:pt idx="18">
                  <c:v>-3474</c:v>
                </c:pt>
                <c:pt idx="19">
                  <c:v>-2258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06-4EEF-AF14-297B56B2EECC}"/>
            </c:ext>
          </c:extLst>
        </c:ser>
        <c:ser>
          <c:idx val="3"/>
          <c:order val="3"/>
          <c:tx>
            <c:strRef>
              <c:f>'C:\Users\Mar\Downloads\[req piramides pob 2001 20012 por area 25 03 2019.xlsx]Hoja1'!$G$56</c:f>
              <c:strCache>
                <c:ptCount val="1"/>
                <c:pt idx="0">
                  <c:v>Hombres Rurales</c:v>
                </c:pt>
              </c:strCache>
            </c:strRef>
          </c:tx>
          <c:spPr>
            <a:noFill/>
            <a:ln>
              <a:solidFill>
                <a:srgbClr val="002060"/>
              </a:solidFill>
            </a:ln>
            <a:effectLst/>
          </c:spPr>
          <c:invertIfNegative val="0"/>
          <c:cat>
            <c:strRef>
              <c:f>[4]Hoja1!$C$57:$C$76</c:f>
              <c:strCache>
                <c:ptCount val="20"/>
                <c:pt idx="0">
                  <c:v>&lt;= 4</c:v>
                </c:pt>
                <c:pt idx="1">
                  <c:v>5 - 9</c:v>
                </c:pt>
                <c:pt idx="2">
                  <c:v>10 - 14</c:v>
                </c:pt>
                <c:pt idx="3">
                  <c:v>15 - 19</c:v>
                </c:pt>
                <c:pt idx="4">
                  <c:v>20 - 24</c:v>
                </c:pt>
                <c:pt idx="5">
                  <c:v>25 - 29</c:v>
                </c:pt>
                <c:pt idx="6">
                  <c:v>30 - 34</c:v>
                </c:pt>
                <c:pt idx="7">
                  <c:v>35 - 39</c:v>
                </c:pt>
                <c:pt idx="8">
                  <c:v>40 - 44</c:v>
                </c:pt>
                <c:pt idx="9">
                  <c:v>45 - 49</c:v>
                </c:pt>
                <c:pt idx="10">
                  <c:v>50 - 54</c:v>
                </c:pt>
                <c:pt idx="11">
                  <c:v>55 - 59</c:v>
                </c:pt>
                <c:pt idx="12">
                  <c:v>60 - 64</c:v>
                </c:pt>
                <c:pt idx="13">
                  <c:v>65 - 69</c:v>
                </c:pt>
                <c:pt idx="14">
                  <c:v>70 - 74</c:v>
                </c:pt>
                <c:pt idx="15">
                  <c:v>75 - 79</c:v>
                </c:pt>
                <c:pt idx="16">
                  <c:v>80 - 84</c:v>
                </c:pt>
                <c:pt idx="17">
                  <c:v>85 - 89</c:v>
                </c:pt>
                <c:pt idx="18">
                  <c:v>90 - 94</c:v>
                </c:pt>
                <c:pt idx="19">
                  <c:v>95+</c:v>
                </c:pt>
              </c:strCache>
            </c:strRef>
          </c:cat>
          <c:val>
            <c:numRef>
              <c:f>[4]Hoja1!$G$57:$G$76</c:f>
              <c:numCache>
                <c:formatCode>General</c:formatCode>
                <c:ptCount val="20"/>
                <c:pt idx="0">
                  <c:v>189355</c:v>
                </c:pt>
                <c:pt idx="1">
                  <c:v>176762</c:v>
                </c:pt>
                <c:pt idx="2">
                  <c:v>194154</c:v>
                </c:pt>
                <c:pt idx="3">
                  <c:v>184895</c:v>
                </c:pt>
                <c:pt idx="4">
                  <c:v>139408</c:v>
                </c:pt>
                <c:pt idx="5">
                  <c:v>119221</c:v>
                </c:pt>
                <c:pt idx="6">
                  <c:v>109644</c:v>
                </c:pt>
                <c:pt idx="7">
                  <c:v>98021</c:v>
                </c:pt>
                <c:pt idx="8">
                  <c:v>91202</c:v>
                </c:pt>
                <c:pt idx="9">
                  <c:v>84029</c:v>
                </c:pt>
                <c:pt idx="10">
                  <c:v>74415</c:v>
                </c:pt>
                <c:pt idx="11">
                  <c:v>63266</c:v>
                </c:pt>
                <c:pt idx="12">
                  <c:v>56779</c:v>
                </c:pt>
                <c:pt idx="13">
                  <c:v>42942</c:v>
                </c:pt>
                <c:pt idx="14">
                  <c:v>32825</c:v>
                </c:pt>
                <c:pt idx="15">
                  <c:v>21030</c:v>
                </c:pt>
                <c:pt idx="16">
                  <c:v>15808</c:v>
                </c:pt>
                <c:pt idx="17">
                  <c:v>6683</c:v>
                </c:pt>
                <c:pt idx="18">
                  <c:v>2602</c:v>
                </c:pt>
                <c:pt idx="19">
                  <c:v>1582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06-4EEF-AF14-297B56B2E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57342976"/>
        <c:axId val="457344512"/>
      </c:barChart>
      <c:catAx>
        <c:axId val="457342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57344512"/>
        <c:crosses val="autoZero"/>
        <c:auto val="1"/>
        <c:lblAlgn val="ctr"/>
        <c:lblOffset val="100"/>
        <c:noMultiLvlLbl val="0"/>
      </c:catAx>
      <c:valAx>
        <c:axId val="457344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573429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310968925464206E-2"/>
          <c:y val="0.92569940219673641"/>
          <c:w val="0.74790937342329167"/>
          <c:h val="5.48120170374185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DensPobl!$A$2</c:f>
              <c:strCache>
                <c:ptCount val="1"/>
                <c:pt idx="0">
                  <c:v>Estandarizado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FB5-4D82-BBAE-863F9694B6C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FB5-4D82-BBAE-863F9694B6C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FB5-4D82-BBAE-863F9694B6C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FB5-4D82-BBAE-863F9694B6C8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1FB5-4D82-BBAE-863F9694B6C8}"/>
              </c:ext>
            </c:extLst>
          </c:dPt>
          <c:dPt>
            <c:idx val="8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FB5-4D82-BBAE-863F9694B6C8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1FB5-4D82-BBAE-863F9694B6C8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1FB5-4D82-BBAE-863F9694B6C8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1FB5-4D82-BBAE-863F9694B6C8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1FB5-4D82-BBAE-863F9694B6C8}"/>
              </c:ext>
            </c:extLst>
          </c:dPt>
          <c:cat>
            <c:strRef>
              <c:f>DensPobl!$B$1:$V$1</c:f>
              <c:strCache>
                <c:ptCount val="21"/>
                <c:pt idx="0">
                  <c:v>PROMEDIO NACIONAL</c:v>
                </c:pt>
                <c:pt idx="1">
                  <c:v>Sucre</c:v>
                </c:pt>
                <c:pt idx="2">
                  <c:v>Viacha</c:v>
                </c:pt>
                <c:pt idx="3">
                  <c:v>Quillacollo</c:v>
                </c:pt>
                <c:pt idx="4">
                  <c:v>Tiquipaya</c:v>
                </c:pt>
                <c:pt idx="5">
                  <c:v>Colcapirhua</c:v>
                </c:pt>
                <c:pt idx="6">
                  <c:v>Sacaba</c:v>
                </c:pt>
                <c:pt idx="7">
                  <c:v>Oruro</c:v>
                </c:pt>
                <c:pt idx="8">
                  <c:v>Potosí</c:v>
                </c:pt>
                <c:pt idx="9">
                  <c:v>Tarija</c:v>
                </c:pt>
                <c:pt idx="10">
                  <c:v>Yacuiba</c:v>
                </c:pt>
                <c:pt idx="11">
                  <c:v>La Guardia</c:v>
                </c:pt>
                <c:pt idx="12">
                  <c:v>Warnes</c:v>
                </c:pt>
                <c:pt idx="13">
                  <c:v>Montero</c:v>
                </c:pt>
                <c:pt idx="14">
                  <c:v>Trinidad</c:v>
                </c:pt>
                <c:pt idx="15">
                  <c:v>Riberalta</c:v>
                </c:pt>
                <c:pt idx="16">
                  <c:v>Cobija</c:v>
                </c:pt>
                <c:pt idx="17">
                  <c:v>Achocalla</c:v>
                </c:pt>
                <c:pt idx="18">
                  <c:v>Vinto</c:v>
                </c:pt>
                <c:pt idx="19">
                  <c:v>Cotoca</c:v>
                </c:pt>
                <c:pt idx="20">
                  <c:v>El Torno</c:v>
                </c:pt>
              </c:strCache>
            </c:strRef>
          </c:cat>
          <c:val>
            <c:numRef>
              <c:f>DensPobl!$B$2:$V$2</c:f>
              <c:numCache>
                <c:formatCode>#,##0.0</c:formatCode>
                <c:ptCount val="21"/>
                <c:pt idx="0">
                  <c:v>27.381003372648628</c:v>
                </c:pt>
                <c:pt idx="1">
                  <c:v>39.134884439278082</c:v>
                </c:pt>
                <c:pt idx="2">
                  <c:v>17.943677760622446</c:v>
                </c:pt>
                <c:pt idx="3">
                  <c:v>19.421612625075426</c:v>
                </c:pt>
                <c:pt idx="4">
                  <c:v>9.9997201612482165</c:v>
                </c:pt>
                <c:pt idx="5">
                  <c:v>4.9032787904847002</c:v>
                </c:pt>
                <c:pt idx="6">
                  <c:v>39.688739305077192</c:v>
                </c:pt>
                <c:pt idx="7">
                  <c:v>29.682566767560491</c:v>
                </c:pt>
                <c:pt idx="8">
                  <c:v>69.639877421756893</c:v>
                </c:pt>
                <c:pt idx="9">
                  <c:v>22.07858335664401</c:v>
                </c:pt>
                <c:pt idx="10">
                  <c:v>36.013690601253934</c:v>
                </c:pt>
                <c:pt idx="11">
                  <c:v>8.1247581961156339</c:v>
                </c:pt>
                <c:pt idx="12">
                  <c:v>7.2959866559780595</c:v>
                </c:pt>
                <c:pt idx="13">
                  <c:v>14.590498509455808</c:v>
                </c:pt>
                <c:pt idx="14">
                  <c:v>25.166730611800837</c:v>
                </c:pt>
                <c:pt idx="15">
                  <c:v>27.494726776725042</c:v>
                </c:pt>
                <c:pt idx="16">
                  <c:v>17.589381584716257</c:v>
                </c:pt>
                <c:pt idx="17">
                  <c:v>43.352645661080267</c:v>
                </c:pt>
                <c:pt idx="18">
                  <c:v>28.541142528384178</c:v>
                </c:pt>
                <c:pt idx="19">
                  <c:v>6.035225288482426</c:v>
                </c:pt>
                <c:pt idx="20">
                  <c:v>9.6034098891763957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FB5-4D82-BBAE-863F9694B6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2246272"/>
        <c:axId val="439087104"/>
      </c:barChart>
      <c:catAx>
        <c:axId val="38224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39087104"/>
        <c:crosses val="autoZero"/>
        <c:auto val="1"/>
        <c:lblAlgn val="ctr"/>
        <c:lblOffset val="100"/>
        <c:noMultiLvlLbl val="0"/>
      </c:catAx>
      <c:valAx>
        <c:axId val="43908710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82246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'Densidad eco'!$F$2:$Z$2</c:f>
              <c:strCache>
                <c:ptCount val="21"/>
                <c:pt idx="0">
                  <c:v>Promedio nacional</c:v>
                </c:pt>
                <c:pt idx="1">
                  <c:v>Sucre</c:v>
                </c:pt>
                <c:pt idx="2">
                  <c:v>Viacha</c:v>
                </c:pt>
                <c:pt idx="3">
                  <c:v>Quillacollo</c:v>
                </c:pt>
                <c:pt idx="4">
                  <c:v>Tiquipaya</c:v>
                </c:pt>
                <c:pt idx="5">
                  <c:v>Colcapirhua</c:v>
                </c:pt>
                <c:pt idx="6">
                  <c:v>Sacaba</c:v>
                </c:pt>
                <c:pt idx="7">
                  <c:v>Oruro</c:v>
                </c:pt>
                <c:pt idx="8">
                  <c:v>Potosí</c:v>
                </c:pt>
                <c:pt idx="9">
                  <c:v>Tarija</c:v>
                </c:pt>
                <c:pt idx="10">
                  <c:v>Yacuiba</c:v>
                </c:pt>
                <c:pt idx="11">
                  <c:v>La Guardia</c:v>
                </c:pt>
                <c:pt idx="12">
                  <c:v>Warnes</c:v>
                </c:pt>
                <c:pt idx="13">
                  <c:v>Montero</c:v>
                </c:pt>
                <c:pt idx="14">
                  <c:v>Trinidad</c:v>
                </c:pt>
                <c:pt idx="15">
                  <c:v>Riberalta</c:v>
                </c:pt>
                <c:pt idx="16">
                  <c:v>Cobija</c:v>
                </c:pt>
                <c:pt idx="17">
                  <c:v>Achocalla</c:v>
                </c:pt>
                <c:pt idx="18">
                  <c:v>Vinto</c:v>
                </c:pt>
                <c:pt idx="19">
                  <c:v>Cotoca</c:v>
                </c:pt>
                <c:pt idx="20">
                  <c:v>El Torno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'Densidad eco'!$F$2:$Z$2</c:f>
              <c:strCache>
                <c:ptCount val="21"/>
                <c:pt idx="0">
                  <c:v>Promedio nacional</c:v>
                </c:pt>
                <c:pt idx="1">
                  <c:v>Sucre</c:v>
                </c:pt>
                <c:pt idx="2">
                  <c:v>Viacha</c:v>
                </c:pt>
                <c:pt idx="3">
                  <c:v>Quillacollo</c:v>
                </c:pt>
                <c:pt idx="4">
                  <c:v>Tiquipaya</c:v>
                </c:pt>
                <c:pt idx="5">
                  <c:v>Colcapirhua</c:v>
                </c:pt>
                <c:pt idx="6">
                  <c:v>Sacaba</c:v>
                </c:pt>
                <c:pt idx="7">
                  <c:v>Oruro</c:v>
                </c:pt>
                <c:pt idx="8">
                  <c:v>Potosí</c:v>
                </c:pt>
                <c:pt idx="9">
                  <c:v>Tarija</c:v>
                </c:pt>
                <c:pt idx="10">
                  <c:v>Yacuiba</c:v>
                </c:pt>
                <c:pt idx="11">
                  <c:v>La Guardia</c:v>
                </c:pt>
                <c:pt idx="12">
                  <c:v>Warnes</c:v>
                </c:pt>
                <c:pt idx="13">
                  <c:v>Montero</c:v>
                </c:pt>
                <c:pt idx="14">
                  <c:v>Trinidad</c:v>
                </c:pt>
                <c:pt idx="15">
                  <c:v>Riberalta</c:v>
                </c:pt>
                <c:pt idx="16">
                  <c:v>Cobija</c:v>
                </c:pt>
                <c:pt idx="17">
                  <c:v>Achocalla</c:v>
                </c:pt>
                <c:pt idx="18">
                  <c:v>Vinto</c:v>
                </c:pt>
                <c:pt idx="19">
                  <c:v>Cotoca</c:v>
                </c:pt>
                <c:pt idx="20">
                  <c:v>El Torno</c:v>
                </c:pt>
              </c:strCache>
            </c:strRef>
          </c:cat>
          <c:val>
            <c:numRef>
              <c:f>'Densidad eco'!$F$3:$Z$3</c:f>
              <c:numCache>
                <c:formatCode>#,##0.0</c:formatCode>
                <c:ptCount val="21"/>
                <c:pt idx="0">
                  <c:v>2.4509862732038701</c:v>
                </c:pt>
                <c:pt idx="1">
                  <c:v>2.9747501961170264</c:v>
                </c:pt>
                <c:pt idx="2">
                  <c:v>1.453072392477972</c:v>
                </c:pt>
                <c:pt idx="3">
                  <c:v>1.4772845888523567</c:v>
                </c:pt>
                <c:pt idx="4">
                  <c:v>0.72704027113740244</c:v>
                </c:pt>
                <c:pt idx="5">
                  <c:v>1.1278771153311995</c:v>
                </c:pt>
                <c:pt idx="6">
                  <c:v>1.0359721322020343</c:v>
                </c:pt>
                <c:pt idx="7">
                  <c:v>2.6400185634416151</c:v>
                </c:pt>
                <c:pt idx="8">
                  <c:v>9.8937026617119894</c:v>
                </c:pt>
                <c:pt idx="9">
                  <c:v>1.9691108740003238</c:v>
                </c:pt>
                <c:pt idx="10">
                  <c:v>2.9600191345671156</c:v>
                </c:pt>
                <c:pt idx="11">
                  <c:v>0.72318241153921381</c:v>
                </c:pt>
                <c:pt idx="12">
                  <c:v>0.52623771285374987</c:v>
                </c:pt>
                <c:pt idx="13">
                  <c:v>1.0674495690164321</c:v>
                </c:pt>
                <c:pt idx="14">
                  <c:v>2.0251367380382468</c:v>
                </c:pt>
                <c:pt idx="15">
                  <c:v>2.1200774734194017</c:v>
                </c:pt>
                <c:pt idx="16">
                  <c:v>1.492849088118553</c:v>
                </c:pt>
                <c:pt idx="17">
                  <c:v>1.120032996417164</c:v>
                </c:pt>
                <c:pt idx="18">
                  <c:v>0.8924917351191386</c:v>
                </c:pt>
                <c:pt idx="19">
                  <c:v>0.65527450451031699</c:v>
                </c:pt>
                <c:pt idx="20">
                  <c:v>3.0736733660675086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8E-4CCA-91E2-171013131F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2212736"/>
        <c:axId val="435939968"/>
      </c:barChart>
      <c:catAx>
        <c:axId val="38221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35939968"/>
        <c:crosses val="autoZero"/>
        <c:auto val="1"/>
        <c:lblAlgn val="ctr"/>
        <c:lblOffset val="100"/>
        <c:noMultiLvlLbl val="0"/>
      </c:catAx>
      <c:valAx>
        <c:axId val="43593996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8221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0.11347</cdr:x>
      <cdr:y>0.23574</cdr:y>
    </cdr:from>
    <cdr:to>
      <cdr:x>0.98807</cdr:x>
      <cdr:y>0.23574</cdr:y>
    </cdr:to>
    <cdr:cxnSp macro="">
      <cdr:nvCxnSpPr>
        <cdr:cNvPr id="3" name="Conector recto 2"/>
        <cdr:cNvCxnSpPr/>
      </cdr:nvCxnSpPr>
      <cdr:spPr>
        <a:xfrm xmlns:a="http://schemas.openxmlformats.org/drawingml/2006/main">
          <a:off x="612760" y="707311"/>
          <a:ext cx="4722875" cy="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0.11318</cdr:x>
      <cdr:y>0.35746</cdr:y>
    </cdr:from>
    <cdr:to>
      <cdr:x>0.98778</cdr:x>
      <cdr:y>0.35746</cdr:y>
    </cdr:to>
    <cdr:cxnSp macro="">
      <cdr:nvCxnSpPr>
        <cdr:cNvPr id="5" name="Conector recto 4"/>
        <cdr:cNvCxnSpPr/>
      </cdr:nvCxnSpPr>
      <cdr:spPr>
        <a:xfrm xmlns:a="http://schemas.openxmlformats.org/drawingml/2006/main">
          <a:off x="611173" y="1072507"/>
          <a:ext cx="4722875" cy="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0.21363</cdr:x>
      <cdr:y>0.90576</cdr:y>
    </cdr:from>
    <cdr:to>
      <cdr:x>0.95723</cdr:x>
      <cdr:y>0.98669</cdr:y>
    </cdr:to>
    <cdr:sp macro="" textlink="">
      <cdr:nvSpPr>
        <cdr:cNvPr id="10" name="CuadroTexto 1"/>
        <cdr:cNvSpPr txBox="1"/>
      </cdr:nvSpPr>
      <cdr:spPr>
        <a:xfrm xmlns:a="http://schemas.openxmlformats.org/drawingml/2006/main">
          <a:off x="1384300" y="3260725"/>
          <a:ext cx="4818530" cy="291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100" dirty="0">
              <a:solidFill>
                <a:schemeClr val="tx1">
                  <a:lumMod val="65000"/>
                  <a:lumOff val="35000"/>
                </a:schemeClr>
              </a:solidFill>
            </a:rPr>
            <a:t>                            </a:t>
          </a:r>
          <a:r>
            <a:rPr lang="es-ES" sz="1100" dirty="0" err="1">
              <a:solidFill>
                <a:schemeClr val="tx1">
                  <a:lumMod val="65000"/>
                  <a:lumOff val="35000"/>
                </a:schemeClr>
              </a:solidFill>
            </a:rPr>
            <a:t>Debil</a:t>
          </a:r>
          <a:r>
            <a:rPr lang="es-ES" sz="1100" dirty="0">
              <a:solidFill>
                <a:schemeClr val="tx1">
                  <a:lumMod val="65000"/>
                  <a:lumOff val="35000"/>
                </a:schemeClr>
              </a:solidFill>
            </a:rPr>
            <a:t> &lt;50	Moderado 50-70</a:t>
          </a:r>
          <a:r>
            <a:rPr lang="es-ES" sz="1100" baseline="0" dirty="0">
              <a:solidFill>
                <a:schemeClr val="tx1">
                  <a:lumMod val="65000"/>
                  <a:lumOff val="35000"/>
                </a:schemeClr>
              </a:solidFill>
            </a:rPr>
            <a:t>            </a:t>
          </a:r>
          <a:r>
            <a:rPr lang="es-ES" sz="1100" dirty="0">
              <a:solidFill>
                <a:schemeClr val="tx1">
                  <a:lumMod val="65000"/>
                  <a:lumOff val="35000"/>
                </a:schemeClr>
              </a:solidFill>
            </a:rPr>
            <a:t>Sólido &gt;70</a:t>
          </a:r>
        </a:p>
      </cdr:txBody>
    </cdr:sp>
  </cdr:relSizeAnchor>
  <cdr:relSizeAnchor xmlns:cdr="http://schemas.openxmlformats.org/drawingml/2006/chartDrawing">
    <cdr:from>
      <cdr:x>0.30012</cdr:x>
      <cdr:y>0.93031</cdr:y>
    </cdr:from>
    <cdr:to>
      <cdr:x>0.32348</cdr:x>
      <cdr:y>0.96772</cdr:y>
    </cdr:to>
    <cdr:sp macro="" textlink="">
      <cdr:nvSpPr>
        <cdr:cNvPr id="11" name="Rectángulo 10"/>
        <cdr:cNvSpPr/>
      </cdr:nvSpPr>
      <cdr:spPr>
        <a:xfrm xmlns:a="http://schemas.openxmlformats.org/drawingml/2006/main">
          <a:off x="2448272" y="2804249"/>
          <a:ext cx="190562" cy="112765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0.4237</cdr:x>
      <cdr:y>0.93034</cdr:y>
    </cdr:from>
    <cdr:to>
      <cdr:x>0.44445</cdr:x>
      <cdr:y>0.96769</cdr:y>
    </cdr:to>
    <cdr:sp macro="" textlink="">
      <cdr:nvSpPr>
        <cdr:cNvPr id="12" name="Rectángulo 11"/>
        <cdr:cNvSpPr/>
      </cdr:nvSpPr>
      <cdr:spPr>
        <a:xfrm xmlns:a="http://schemas.openxmlformats.org/drawingml/2006/main">
          <a:off x="3456384" y="2804324"/>
          <a:ext cx="169270" cy="11261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0.58259</cdr:x>
      <cdr:y>0.92878</cdr:y>
    </cdr:from>
    <cdr:to>
      <cdr:x>0.60507</cdr:x>
      <cdr:y>0.96925</cdr:y>
    </cdr:to>
    <cdr:sp macro="" textlink="">
      <cdr:nvSpPr>
        <cdr:cNvPr id="13" name="Rectángulo 12"/>
        <cdr:cNvSpPr/>
      </cdr:nvSpPr>
      <cdr:spPr>
        <a:xfrm xmlns:a="http://schemas.openxmlformats.org/drawingml/2006/main">
          <a:off x="4752528" y="2799637"/>
          <a:ext cx="183382" cy="121989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E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0.10363</cdr:x>
      <cdr:y>0.24342</cdr:y>
    </cdr:from>
    <cdr:to>
      <cdr:x>0.98116</cdr:x>
      <cdr:y>0.24342</cdr:y>
    </cdr:to>
    <cdr:cxnSp macro="">
      <cdr:nvCxnSpPr>
        <cdr:cNvPr id="3" name="Conector recto 2"/>
        <cdr:cNvCxnSpPr/>
      </cdr:nvCxnSpPr>
      <cdr:spPr>
        <a:xfrm xmlns:a="http://schemas.openxmlformats.org/drawingml/2006/main">
          <a:off x="671515" y="876302"/>
          <a:ext cx="5686425" cy="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0.10363</cdr:x>
      <cdr:y>0.381</cdr:y>
    </cdr:from>
    <cdr:to>
      <cdr:x>0.97969</cdr:x>
      <cdr:y>0.381</cdr:y>
    </cdr:to>
    <cdr:cxnSp macro="">
      <cdr:nvCxnSpPr>
        <cdr:cNvPr id="6" name="Conector recto 5"/>
        <cdr:cNvCxnSpPr/>
      </cdr:nvCxnSpPr>
      <cdr:spPr>
        <a:xfrm xmlns:a="http://schemas.openxmlformats.org/drawingml/2006/main" flipH="1">
          <a:off x="671515" y="1371602"/>
          <a:ext cx="5676900" cy="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0.20334</cdr:x>
      <cdr:y>0.91634</cdr:y>
    </cdr:from>
    <cdr:to>
      <cdr:x>0.94694</cdr:x>
      <cdr:y>0.99727</cdr:y>
    </cdr:to>
    <cdr:sp macro="" textlink="">
      <cdr:nvSpPr>
        <cdr:cNvPr id="14" name="CuadroTexto 1"/>
        <cdr:cNvSpPr txBox="1"/>
      </cdr:nvSpPr>
      <cdr:spPr>
        <a:xfrm xmlns:a="http://schemas.openxmlformats.org/drawingml/2006/main">
          <a:off x="1317625" y="3298825"/>
          <a:ext cx="4818530" cy="291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100" dirty="0">
              <a:solidFill>
                <a:schemeClr val="tx1">
                  <a:lumMod val="65000"/>
                  <a:lumOff val="35000"/>
                </a:schemeClr>
              </a:solidFill>
            </a:rPr>
            <a:t>                            Débil</a:t>
          </a:r>
          <a:r>
            <a:rPr lang="es-ES" sz="1100" baseline="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s-ES" sz="1100" dirty="0">
              <a:solidFill>
                <a:schemeClr val="tx1">
                  <a:lumMod val="65000"/>
                  <a:lumOff val="35000"/>
                </a:schemeClr>
              </a:solidFill>
            </a:rPr>
            <a:t>&lt;50	Moderado 50-70</a:t>
          </a:r>
          <a:r>
            <a:rPr lang="es-ES" sz="1100" baseline="0" dirty="0">
              <a:solidFill>
                <a:schemeClr val="tx1">
                  <a:lumMod val="65000"/>
                  <a:lumOff val="35000"/>
                </a:schemeClr>
              </a:solidFill>
            </a:rPr>
            <a:t>            </a:t>
          </a:r>
          <a:r>
            <a:rPr lang="es-ES" sz="1100" baseline="0" dirty="0" smtClean="0">
              <a:solidFill>
                <a:schemeClr val="tx1">
                  <a:lumMod val="65000"/>
                  <a:lumOff val="35000"/>
                </a:schemeClr>
              </a:solidFill>
            </a:rPr>
            <a:t>Sólid</a:t>
          </a:r>
          <a:r>
            <a:rPr lang="es-ES" sz="1100" dirty="0" smtClean="0">
              <a:solidFill>
                <a:schemeClr val="tx1">
                  <a:lumMod val="65000"/>
                  <a:lumOff val="35000"/>
                </a:schemeClr>
              </a:solidFill>
            </a:rPr>
            <a:t>o </a:t>
          </a:r>
          <a:r>
            <a:rPr lang="es-ES" sz="1100" dirty="0">
              <a:solidFill>
                <a:schemeClr val="tx1">
                  <a:lumMod val="65000"/>
                  <a:lumOff val="35000"/>
                </a:schemeClr>
              </a:solidFill>
            </a:rPr>
            <a:t>&gt;70</a:t>
          </a:r>
        </a:p>
      </cdr:txBody>
    </cdr:sp>
  </cdr:relSizeAnchor>
  <cdr:relSizeAnchor xmlns:cdr="http://schemas.openxmlformats.org/drawingml/2006/chartDrawing">
    <cdr:from>
      <cdr:x>0.29408</cdr:x>
      <cdr:y>0.92528</cdr:y>
    </cdr:from>
    <cdr:to>
      <cdr:x>0.31656</cdr:x>
      <cdr:y>0.96264</cdr:y>
    </cdr:to>
    <cdr:sp macro="" textlink="">
      <cdr:nvSpPr>
        <cdr:cNvPr id="15" name="Rectángulo 14"/>
        <cdr:cNvSpPr/>
      </cdr:nvSpPr>
      <cdr:spPr>
        <a:xfrm xmlns:a="http://schemas.openxmlformats.org/drawingml/2006/main">
          <a:off x="2459777" y="3240360"/>
          <a:ext cx="188032" cy="130836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0.40599</cdr:x>
      <cdr:y>0.92528</cdr:y>
    </cdr:from>
    <cdr:to>
      <cdr:x>0.42674</cdr:x>
      <cdr:y>0.96263</cdr:y>
    </cdr:to>
    <cdr:sp macro="" textlink="">
      <cdr:nvSpPr>
        <cdr:cNvPr id="16" name="Rectángulo 15"/>
        <cdr:cNvSpPr/>
      </cdr:nvSpPr>
      <cdr:spPr>
        <a:xfrm xmlns:a="http://schemas.openxmlformats.org/drawingml/2006/main">
          <a:off x="3395881" y="3240360"/>
          <a:ext cx="173562" cy="130801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0.56095</cdr:x>
      <cdr:y>0.92528</cdr:y>
    </cdr:from>
    <cdr:to>
      <cdr:x>0.58343</cdr:x>
      <cdr:y>0.96575</cdr:y>
    </cdr:to>
    <cdr:sp macro="" textlink="">
      <cdr:nvSpPr>
        <cdr:cNvPr id="17" name="Rectángulo 16"/>
        <cdr:cNvSpPr/>
      </cdr:nvSpPr>
      <cdr:spPr>
        <a:xfrm xmlns:a="http://schemas.openxmlformats.org/drawingml/2006/main">
          <a:off x="4692025" y="3240360"/>
          <a:ext cx="188033" cy="141727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E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0A567-5ED8-4474-9067-E5ED316E2635}" type="datetimeFigureOut">
              <a:rPr lang="fr-FR" smtClean="0"/>
              <a:t>23/07/2019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1149D-8539-43CF-9BD9-2819A124E485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610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46E9B1E-034E-46FA-B80F-48CA39654A1B}" type="slidenum">
              <a:rPr lang="en-US" altLang="fr-FR" smtClean="0"/>
              <a:pPr algn="r" eaLnBrk="1" hangingPunct="1">
                <a:spcBef>
                  <a:spcPct val="0"/>
                </a:spcBef>
              </a:pPr>
              <a:t>1</a:t>
            </a:fld>
            <a:endParaRPr lang="en-US" altLang="fr-F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46E9B1E-034E-46FA-B80F-48CA39654A1B}" type="slidenum">
              <a:rPr lang="en-US" altLang="fr-FR" smtClean="0"/>
              <a:pPr algn="r" eaLnBrk="1" hangingPunct="1">
                <a:spcBef>
                  <a:spcPct val="0"/>
                </a:spcBef>
              </a:pPr>
              <a:t>2</a:t>
            </a:fld>
            <a:endParaRPr lang="en-US" altLang="fr-F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/>
          </a:p>
        </p:txBody>
      </p:sp>
    </p:spTree>
    <p:extLst>
      <p:ext uri="{BB962C8B-B14F-4D97-AF65-F5344CB8AC3E}">
        <p14:creationId xmlns:p14="http://schemas.microsoft.com/office/powerpoint/2010/main" val="3325616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46E9B1E-034E-46FA-B80F-48CA39654A1B}" type="slidenum">
              <a:rPr lang="en-US" altLang="fr-FR" smtClean="0"/>
              <a:pPr algn="r" eaLnBrk="1" hangingPunct="1">
                <a:spcBef>
                  <a:spcPct val="0"/>
                </a:spcBef>
              </a:pPr>
              <a:t>22</a:t>
            </a:fld>
            <a:endParaRPr lang="en-US" altLang="fr-F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E331-D2F8-4D0E-9AB0-EB7F3B88722C}" type="datetimeFigureOut">
              <a:rPr lang="fr-FR" smtClean="0"/>
              <a:t>23/07/2019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3705-4563-44A0-BA38-5BC00EEFD394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74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E331-D2F8-4D0E-9AB0-EB7F3B88722C}" type="datetimeFigureOut">
              <a:rPr lang="fr-FR" smtClean="0"/>
              <a:t>23/07/2019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3705-4563-44A0-BA38-5BC00EEFD394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17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E331-D2F8-4D0E-9AB0-EB7F3B88722C}" type="datetimeFigureOut">
              <a:rPr lang="fr-FR" smtClean="0"/>
              <a:t>23/07/2019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3705-4563-44A0-BA38-5BC00EEFD394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9191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E331-D2F8-4D0E-9AB0-EB7F3B88722C}" type="datetimeFigureOut">
              <a:rPr lang="fr-FR" smtClean="0"/>
              <a:t>23/07/2019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3705-4563-44A0-BA38-5BC00EEFD394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268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E331-D2F8-4D0E-9AB0-EB7F3B88722C}" type="datetimeFigureOut">
              <a:rPr lang="fr-FR" smtClean="0"/>
              <a:t>23/07/2019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3705-4563-44A0-BA38-5BC00EEFD394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47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E331-D2F8-4D0E-9AB0-EB7F3B88722C}" type="datetimeFigureOut">
              <a:rPr lang="fr-FR" smtClean="0"/>
              <a:t>23/07/2019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3705-4563-44A0-BA38-5BC00EEFD394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538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E331-D2F8-4D0E-9AB0-EB7F3B88722C}" type="datetimeFigureOut">
              <a:rPr lang="fr-FR" smtClean="0"/>
              <a:t>23/07/2019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3705-4563-44A0-BA38-5BC00EEFD394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155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E331-D2F8-4D0E-9AB0-EB7F3B88722C}" type="datetimeFigureOut">
              <a:rPr lang="fr-FR" smtClean="0"/>
              <a:t>23/07/2019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3705-4563-44A0-BA38-5BC00EEFD394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695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E331-D2F8-4D0E-9AB0-EB7F3B88722C}" type="datetimeFigureOut">
              <a:rPr lang="fr-FR" smtClean="0"/>
              <a:t>23/07/2019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3705-4563-44A0-BA38-5BC00EEFD394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59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E331-D2F8-4D0E-9AB0-EB7F3B88722C}" type="datetimeFigureOut">
              <a:rPr lang="fr-FR" smtClean="0"/>
              <a:t>23/07/2019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3705-4563-44A0-BA38-5BC00EEFD394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293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E331-D2F8-4D0E-9AB0-EB7F3B88722C}" type="datetimeFigureOut">
              <a:rPr lang="fr-FR" smtClean="0"/>
              <a:t>23/07/2019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3705-4563-44A0-BA38-5BC00EEFD394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1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DE331-D2F8-4D0E-9AB0-EB7F3B88722C}" type="datetimeFigureOut">
              <a:rPr lang="fr-FR" smtClean="0"/>
              <a:t>23/07/2019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D3705-4563-44A0-BA38-5BC00EEFD394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38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chart" Target="../charts/chart1.xml"/><Relationship Id="rId7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5.jpeg"/><Relationship Id="rId5" Type="http://schemas.openxmlformats.org/officeDocument/2006/relationships/image" Target="../media/image18.jpeg"/><Relationship Id="rId10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5.jpeg"/><Relationship Id="rId4" Type="http://schemas.openxmlformats.org/officeDocument/2006/relationships/image" Target="../media/image18.jpe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7.png"/><Relationship Id="rId7" Type="http://schemas.openxmlformats.org/officeDocument/2006/relationships/image" Target="../media/image30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25.jpeg"/><Relationship Id="rId5" Type="http://schemas.openxmlformats.org/officeDocument/2006/relationships/image" Target="../media/image28.jpeg"/><Relationship Id="rId10" Type="http://schemas.openxmlformats.org/officeDocument/2006/relationships/image" Target="../media/image24.png"/><Relationship Id="rId4" Type="http://schemas.openxmlformats.org/officeDocument/2006/relationships/image" Target="../media/image27.jpeg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7.png"/><Relationship Id="rId7" Type="http://schemas.openxmlformats.org/officeDocument/2006/relationships/image" Target="../media/image30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25.jpeg"/><Relationship Id="rId5" Type="http://schemas.openxmlformats.org/officeDocument/2006/relationships/image" Target="../media/image28.jpeg"/><Relationship Id="rId10" Type="http://schemas.openxmlformats.org/officeDocument/2006/relationships/image" Target="../media/image24.png"/><Relationship Id="rId4" Type="http://schemas.openxmlformats.org/officeDocument/2006/relationships/image" Target="../media/image27.jpe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7.png"/><Relationship Id="rId7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25.jpeg"/><Relationship Id="rId5" Type="http://schemas.openxmlformats.org/officeDocument/2006/relationships/image" Target="../media/image28.jpeg"/><Relationship Id="rId10" Type="http://schemas.openxmlformats.org/officeDocument/2006/relationships/image" Target="../media/image24.png"/><Relationship Id="rId4" Type="http://schemas.openxmlformats.org/officeDocument/2006/relationships/image" Target="../media/image27.jpeg"/><Relationship Id="rId9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7.png"/><Relationship Id="rId7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25.jpeg"/><Relationship Id="rId5" Type="http://schemas.openxmlformats.org/officeDocument/2006/relationships/image" Target="../media/image28.jpeg"/><Relationship Id="rId10" Type="http://schemas.openxmlformats.org/officeDocument/2006/relationships/image" Target="../media/image24.png"/><Relationship Id="rId4" Type="http://schemas.openxmlformats.org/officeDocument/2006/relationships/image" Target="../media/image27.jpeg"/><Relationship Id="rId9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4.png"/><Relationship Id="rId7" Type="http://schemas.openxmlformats.org/officeDocument/2006/relationships/image" Target="../media/image29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4.png"/><Relationship Id="rId4" Type="http://schemas.openxmlformats.org/officeDocument/2006/relationships/image" Target="../media/image17.png"/><Relationship Id="rId9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7.png"/><Relationship Id="rId7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25.jpeg"/><Relationship Id="rId5" Type="http://schemas.openxmlformats.org/officeDocument/2006/relationships/image" Target="../media/image28.jpeg"/><Relationship Id="rId10" Type="http://schemas.openxmlformats.org/officeDocument/2006/relationships/image" Target="../media/image24.png"/><Relationship Id="rId4" Type="http://schemas.openxmlformats.org/officeDocument/2006/relationships/image" Target="../media/image27.jpeg"/><Relationship Id="rId9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www.urbanoctober.org/2017/index_1.asp?pcd=3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25.jpeg"/><Relationship Id="rId3" Type="http://schemas.openxmlformats.org/officeDocument/2006/relationships/image" Target="../media/image17.png"/><Relationship Id="rId7" Type="http://schemas.openxmlformats.org/officeDocument/2006/relationships/image" Target="../media/image30.jpeg"/><Relationship Id="rId12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38.png"/><Relationship Id="rId5" Type="http://schemas.openxmlformats.org/officeDocument/2006/relationships/image" Target="../media/image28.jpeg"/><Relationship Id="rId10" Type="http://schemas.openxmlformats.org/officeDocument/2006/relationships/image" Target="../media/image37.png"/><Relationship Id="rId4" Type="http://schemas.openxmlformats.org/officeDocument/2006/relationships/image" Target="../media/image27.jpeg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7.png"/><Relationship Id="rId7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25.jpeg"/><Relationship Id="rId4" Type="http://schemas.openxmlformats.org/officeDocument/2006/relationships/image" Target="../media/image27.jpeg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urbanoctober.org/2017/index_1.asp?pcd=3" TargetMode="External"/><Relationship Id="rId4" Type="http://schemas.openxmlformats.org/officeDocument/2006/relationships/hyperlink" Target="mailto:bolivia@onuhabitat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hyperlink" Target="http://www.un.org/sustainabledevelopment/es/cities/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3.jpg"/><Relationship Id="rId7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5.jpeg"/><Relationship Id="rId5" Type="http://schemas.openxmlformats.org/officeDocument/2006/relationships/image" Target="../media/image18.jpeg"/><Relationship Id="rId10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234339" cy="5715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39" y="405981"/>
            <a:ext cx="9324678" cy="477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7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62500"/>
            <a:ext cx="914400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457200" y="119128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Contexto en Bolivia</a:t>
            </a:r>
            <a:endParaRPr lang="es-ES" sz="28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154" y="7045"/>
            <a:ext cx="1665707" cy="93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700" y="7045"/>
            <a:ext cx="1253121" cy="9398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409056" cy="9398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982" y="-382"/>
            <a:ext cx="1473979" cy="9402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767" y="-381"/>
            <a:ext cx="1409233" cy="9402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4418" y="-382"/>
            <a:ext cx="1851065" cy="939841"/>
          </a:xfrm>
          <a:prstGeom prst="rect">
            <a:avLst/>
          </a:prstGeom>
        </p:spPr>
      </p:pic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371E4B06-C802-4FAD-A6DB-30A7CB1BD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203119"/>
              </p:ext>
            </p:extLst>
          </p:nvPr>
        </p:nvGraphicFramePr>
        <p:xfrm>
          <a:off x="0" y="952500"/>
          <a:ext cx="9144000" cy="480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42220434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95762137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4885072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73438168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55957488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16342114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458963847"/>
                    </a:ext>
                  </a:extLst>
                </a:gridCol>
              </a:tblGrid>
              <a:tr h="636023">
                <a:tc>
                  <a:txBody>
                    <a:bodyPr/>
                    <a:lstStyle/>
                    <a:p>
                      <a:pPr algn="l" fontAlgn="ctr"/>
                      <a:r>
                        <a:rPr lang="es-BO" sz="1500" u="none" strike="noStrike" dirty="0">
                          <a:effectLst/>
                        </a:rPr>
                        <a:t> </a:t>
                      </a:r>
                      <a:endParaRPr lang="es-B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BO" sz="1200" u="none" strike="noStrike">
                          <a:effectLst/>
                        </a:rPr>
                        <a:t>Saldo Migratorio</a:t>
                      </a:r>
                      <a:endParaRPr lang="es-BO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BO" sz="1200" u="none" strike="noStrike" dirty="0">
                          <a:effectLst/>
                        </a:rPr>
                        <a:t>% de inmigrantes en la población residente habitual en el municipio</a:t>
                      </a:r>
                      <a:endParaRPr lang="es-BO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BO" sz="1200" u="none" strike="noStrike" dirty="0">
                          <a:effectLst/>
                        </a:rPr>
                        <a:t>% de emigrantes en la población nacida en el municipio</a:t>
                      </a:r>
                      <a:endParaRPr lang="es-BO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204700"/>
                  </a:ext>
                </a:extLst>
              </a:tr>
              <a:tr h="432040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500" u="none" strike="noStrike">
                          <a:effectLst/>
                        </a:rPr>
                        <a:t>Ciudad</a:t>
                      </a:r>
                      <a:endParaRPr lang="es-BO" sz="15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500" u="none" strike="noStrike">
                          <a:effectLst/>
                        </a:rPr>
                        <a:t>Censo 2001</a:t>
                      </a:r>
                      <a:endParaRPr lang="es-BO" sz="15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500" u="none" strike="noStrike">
                          <a:effectLst/>
                        </a:rPr>
                        <a:t>Censo 2012</a:t>
                      </a:r>
                      <a:endParaRPr lang="es-BO" sz="15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500" u="none" strike="noStrike">
                          <a:effectLst/>
                        </a:rPr>
                        <a:t>Censo 2001</a:t>
                      </a:r>
                      <a:endParaRPr lang="es-BO" sz="15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500" u="none" strike="noStrike">
                          <a:effectLst/>
                        </a:rPr>
                        <a:t>Censo 2012</a:t>
                      </a:r>
                      <a:endParaRPr lang="es-BO" sz="15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500" u="none" strike="noStrike">
                          <a:effectLst/>
                        </a:rPr>
                        <a:t>Censo 2001</a:t>
                      </a:r>
                      <a:endParaRPr lang="es-BO" sz="15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500" u="none" strike="noStrike">
                          <a:effectLst/>
                        </a:rPr>
                        <a:t>Censo 2012</a:t>
                      </a:r>
                      <a:endParaRPr lang="es-BO" sz="15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74054027"/>
                  </a:ext>
                </a:extLst>
              </a:tr>
              <a:tr h="21956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 dirty="0">
                          <a:effectLst/>
                        </a:rPr>
                        <a:t>Potosí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>
                          <a:effectLst/>
                        </a:rPr>
                        <a:t>-</a:t>
                      </a:r>
                      <a:r>
                        <a:rPr lang="es-BO" sz="1200" u="none" strike="noStrike" dirty="0" smtClean="0">
                          <a:effectLst/>
                        </a:rPr>
                        <a:t>75.429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>
                          <a:effectLst/>
                        </a:rPr>
                        <a:t>-</a:t>
                      </a:r>
                      <a:r>
                        <a:rPr lang="es-BO" sz="1200" u="none" strike="noStrike" dirty="0" smtClean="0">
                          <a:effectLst/>
                        </a:rPr>
                        <a:t>54.232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>
                          <a:effectLst/>
                        </a:rPr>
                        <a:t>21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>
                          <a:effectLst/>
                        </a:rPr>
                        <a:t>17,9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>
                          <a:effectLst/>
                        </a:rPr>
                        <a:t>48,5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>
                          <a:effectLst/>
                        </a:rPr>
                        <a:t>36,1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01435"/>
                  </a:ext>
                </a:extLst>
              </a:tr>
              <a:tr h="21956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 dirty="0" err="1">
                          <a:effectLst/>
                        </a:rPr>
                        <a:t>Riberalta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>
                          <a:effectLst/>
                        </a:rPr>
                        <a:t>-</a:t>
                      </a:r>
                      <a:r>
                        <a:rPr lang="es-BO" sz="1200" u="none" strike="noStrike" dirty="0" smtClean="0">
                          <a:effectLst/>
                        </a:rPr>
                        <a:t>6.567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>
                          <a:effectLst/>
                        </a:rPr>
                        <a:t>-</a:t>
                      </a:r>
                      <a:r>
                        <a:rPr lang="es-BO" sz="1200" u="none" strike="noStrike" dirty="0" smtClean="0">
                          <a:effectLst/>
                        </a:rPr>
                        <a:t>15.964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>
                          <a:effectLst/>
                        </a:rPr>
                        <a:t>19,9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>
                          <a:effectLst/>
                        </a:rPr>
                        <a:t>18,3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>
                          <a:effectLst/>
                        </a:rPr>
                        <a:t>26,5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>
                          <a:effectLst/>
                        </a:rPr>
                        <a:t>31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075012"/>
                  </a:ext>
                </a:extLst>
              </a:tr>
              <a:tr h="21956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 dirty="0">
                          <a:effectLst/>
                        </a:rPr>
                        <a:t>Trinidad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>
                          <a:effectLst/>
                        </a:rPr>
                        <a:t>-</a:t>
                      </a:r>
                      <a:r>
                        <a:rPr lang="es-BO" sz="1200" u="none" strike="noStrike" dirty="0" smtClean="0">
                          <a:effectLst/>
                        </a:rPr>
                        <a:t>8..929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>
                          <a:effectLst/>
                        </a:rPr>
                        <a:t>-</a:t>
                      </a:r>
                      <a:r>
                        <a:rPr lang="es-BO" sz="1200" u="none" strike="noStrike" dirty="0" smtClean="0">
                          <a:effectLst/>
                        </a:rPr>
                        <a:t>14.052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>
                          <a:effectLst/>
                        </a:rPr>
                        <a:t>32,6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>
                          <a:effectLst/>
                        </a:rPr>
                        <a:t>23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>
                          <a:effectLst/>
                        </a:rPr>
                        <a:t>39,6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>
                          <a:effectLst/>
                        </a:rPr>
                        <a:t>32,2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332088"/>
                  </a:ext>
                </a:extLst>
              </a:tr>
              <a:tr h="21956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 dirty="0">
                          <a:effectLst/>
                        </a:rPr>
                        <a:t>La Paz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>
                          <a:effectLst/>
                        </a:rPr>
                        <a:t>-</a:t>
                      </a:r>
                      <a:r>
                        <a:rPr lang="es-BO" sz="1200" u="none" strike="noStrike" dirty="0" smtClean="0">
                          <a:effectLst/>
                        </a:rPr>
                        <a:t>32.909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>
                          <a:effectLst/>
                        </a:rPr>
                        <a:t>-</a:t>
                      </a:r>
                      <a:r>
                        <a:rPr lang="es-BO" sz="1200" u="none" strike="noStrike" dirty="0" smtClean="0">
                          <a:effectLst/>
                        </a:rPr>
                        <a:t>75.360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>
                          <a:effectLst/>
                        </a:rPr>
                        <a:t>21,9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>
                          <a:effectLst/>
                        </a:rPr>
                        <a:t>14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>
                          <a:effectLst/>
                        </a:rPr>
                        <a:t>25,2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>
                          <a:effectLst/>
                        </a:rPr>
                        <a:t>21,8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72280"/>
                  </a:ext>
                </a:extLst>
              </a:tr>
              <a:tr h="21956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 dirty="0">
                          <a:effectLst/>
                        </a:rPr>
                        <a:t>Oruro 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>
                          <a:effectLst/>
                        </a:rPr>
                        <a:t>-</a:t>
                      </a:r>
                      <a:r>
                        <a:rPr lang="es-BO" sz="1200" u="none" strike="noStrike" dirty="0" smtClean="0">
                          <a:effectLst/>
                        </a:rPr>
                        <a:t>44.708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>
                          <a:effectLst/>
                        </a:rPr>
                        <a:t>-</a:t>
                      </a:r>
                      <a:r>
                        <a:rPr lang="es-BO" sz="1200" u="none" strike="noStrike" dirty="0" smtClean="0">
                          <a:effectLst/>
                        </a:rPr>
                        <a:t>25.157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>
                          <a:effectLst/>
                        </a:rPr>
                        <a:t>31,6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>
                          <a:effectLst/>
                        </a:rPr>
                        <a:t>24,2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>
                          <a:effectLst/>
                        </a:rPr>
                        <a:t>44,4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>
                          <a:effectLst/>
                        </a:rPr>
                        <a:t>30,9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241909"/>
                  </a:ext>
                </a:extLst>
              </a:tr>
              <a:tr h="21956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 dirty="0">
                          <a:effectLst/>
                        </a:rPr>
                        <a:t>Sucre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 smtClean="0">
                          <a:effectLst/>
                        </a:rPr>
                        <a:t>15.205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 smtClean="0">
                          <a:effectLst/>
                        </a:rPr>
                        <a:t>8.599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>
                          <a:effectLst/>
                        </a:rPr>
                        <a:t>34,6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>
                          <a:effectLst/>
                        </a:rPr>
                        <a:t>30,3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>
                          <a:effectLst/>
                        </a:rPr>
                        <a:t>29,3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>
                          <a:effectLst/>
                        </a:rPr>
                        <a:t>27,9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488261"/>
                  </a:ext>
                </a:extLst>
              </a:tr>
              <a:tr h="21956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 dirty="0">
                          <a:effectLst/>
                        </a:rPr>
                        <a:t>Montero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 smtClean="0">
                          <a:effectLst/>
                        </a:rPr>
                        <a:t>1.192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 smtClean="0">
                          <a:effectLst/>
                        </a:rPr>
                        <a:t>3.933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>
                          <a:effectLst/>
                        </a:rPr>
                        <a:t>37,7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>
                          <a:effectLst/>
                        </a:rPr>
                        <a:t>24,7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>
                          <a:effectLst/>
                        </a:rPr>
                        <a:t>36,7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>
                          <a:effectLst/>
                        </a:rPr>
                        <a:t>21,8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75360"/>
                  </a:ext>
                </a:extLst>
              </a:tr>
              <a:tr h="21956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 dirty="0">
                          <a:effectLst/>
                        </a:rPr>
                        <a:t>Cochabamba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 smtClean="0">
                          <a:effectLst/>
                        </a:rPr>
                        <a:t>39.709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 smtClean="0">
                          <a:effectLst/>
                        </a:rPr>
                        <a:t>55.798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>
                          <a:effectLst/>
                        </a:rPr>
                        <a:t>34,9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>
                          <a:effectLst/>
                        </a:rPr>
                        <a:t>28,3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>
                          <a:effectLst/>
                        </a:rPr>
                        <a:t>29,1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>
                          <a:effectLst/>
                        </a:rPr>
                        <a:t>21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57228804"/>
                  </a:ext>
                </a:extLst>
              </a:tr>
              <a:tr h="21956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 dirty="0">
                          <a:effectLst/>
                        </a:rPr>
                        <a:t>Tarija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 smtClean="0">
                          <a:effectLst/>
                        </a:rPr>
                        <a:t>15.614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 smtClean="0">
                          <a:effectLst/>
                        </a:rPr>
                        <a:t>24.367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>
                          <a:effectLst/>
                        </a:rPr>
                        <a:t>33,2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>
                          <a:effectLst/>
                        </a:rPr>
                        <a:t>28,6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>
                          <a:effectLst/>
                        </a:rPr>
                        <a:t>25,1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>
                          <a:effectLst/>
                        </a:rPr>
                        <a:t>18,6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39612648"/>
                  </a:ext>
                </a:extLst>
              </a:tr>
              <a:tr h="21956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Quillacollo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 smtClean="0">
                          <a:effectLst/>
                        </a:rPr>
                        <a:t>27.470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 smtClean="0">
                          <a:effectLst/>
                        </a:rPr>
                        <a:t>18.590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>
                          <a:effectLst/>
                        </a:rPr>
                        <a:t>36,9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>
                          <a:effectLst/>
                        </a:rPr>
                        <a:t>29,7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>
                          <a:effectLst/>
                        </a:rPr>
                        <a:t>12,3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>
                          <a:effectLst/>
                        </a:rPr>
                        <a:t>18,4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31055890"/>
                  </a:ext>
                </a:extLst>
              </a:tr>
              <a:tr h="21956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 dirty="0">
                          <a:effectLst/>
                        </a:rPr>
                        <a:t>Yacuiba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 smtClean="0">
                          <a:effectLst/>
                        </a:rPr>
                        <a:t>24.180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 smtClean="0">
                          <a:effectLst/>
                        </a:rPr>
                        <a:t>13.477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>
                          <a:effectLst/>
                        </a:rPr>
                        <a:t>49,1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>
                          <a:effectLst/>
                        </a:rPr>
                        <a:t>35,3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>
                          <a:effectLst/>
                        </a:rPr>
                        <a:t>24,6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>
                          <a:effectLst/>
                        </a:rPr>
                        <a:t>23,4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23190480"/>
                  </a:ext>
                </a:extLst>
              </a:tr>
              <a:tr h="21956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 dirty="0">
                          <a:effectLst/>
                        </a:rPr>
                        <a:t>El Alto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 smtClean="0">
                          <a:effectLst/>
                        </a:rPr>
                        <a:t>216.819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 smtClean="0">
                          <a:effectLst/>
                        </a:rPr>
                        <a:t>140.192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>
                          <a:effectLst/>
                        </a:rPr>
                        <a:t>36,9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>
                          <a:effectLst/>
                        </a:rPr>
                        <a:t>20,6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>
                          <a:effectLst/>
                        </a:rPr>
                        <a:t>2,6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>
                          <a:effectLst/>
                        </a:rPr>
                        <a:t>4,6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3827658"/>
                  </a:ext>
                </a:extLst>
              </a:tr>
              <a:tr h="21956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 dirty="0">
                          <a:effectLst/>
                        </a:rPr>
                        <a:t>Santa Cruz de la Sierra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 smtClean="0">
                          <a:effectLst/>
                        </a:rPr>
                        <a:t>281.362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 smtClean="0">
                          <a:effectLst/>
                        </a:rPr>
                        <a:t>244.076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>
                          <a:effectLst/>
                        </a:rPr>
                        <a:t>35,9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>
                          <a:effectLst/>
                        </a:rPr>
                        <a:t>24,1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>
                          <a:effectLst/>
                        </a:rPr>
                        <a:t>12,6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>
                          <a:effectLst/>
                        </a:rPr>
                        <a:t>7,8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2857361"/>
                  </a:ext>
                </a:extLst>
              </a:tr>
              <a:tr h="21956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 dirty="0">
                          <a:effectLst/>
                        </a:rPr>
                        <a:t>Sacaba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 smtClean="0">
                          <a:effectLst/>
                        </a:rPr>
                        <a:t>14.459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 smtClean="0">
                          <a:effectLst/>
                        </a:rPr>
                        <a:t>30.687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>
                          <a:effectLst/>
                        </a:rPr>
                        <a:t>23,3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>
                          <a:effectLst/>
                        </a:rPr>
                        <a:t>27,9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>
                          <a:effectLst/>
                        </a:rPr>
                        <a:t>11,9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>
                          <a:effectLst/>
                        </a:rPr>
                        <a:t>11,5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81400355"/>
                  </a:ext>
                </a:extLst>
              </a:tr>
              <a:tr h="21956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 dirty="0" err="1">
                          <a:effectLst/>
                        </a:rPr>
                        <a:t>Warnes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 smtClean="0">
                          <a:effectLst/>
                        </a:rPr>
                        <a:t>10.276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 smtClean="0">
                          <a:effectLst/>
                        </a:rPr>
                        <a:t>17.607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>
                          <a:effectLst/>
                        </a:rPr>
                        <a:t>42,5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>
                          <a:effectLst/>
                        </a:rPr>
                        <a:t>27,3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>
                          <a:effectLst/>
                        </a:rPr>
                        <a:t>23,6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>
                          <a:effectLst/>
                        </a:rPr>
                        <a:t>9,9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51924001"/>
                  </a:ext>
                </a:extLst>
              </a:tr>
              <a:tr h="21956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 dirty="0">
                          <a:effectLst/>
                        </a:rPr>
                        <a:t>La Guardia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 smtClean="0">
                          <a:effectLst/>
                        </a:rPr>
                        <a:t>15.924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 smtClean="0">
                          <a:effectLst/>
                        </a:rPr>
                        <a:t>19.308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>
                          <a:effectLst/>
                        </a:rPr>
                        <a:t>47,4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>
                          <a:effectLst/>
                        </a:rPr>
                        <a:t>25,8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>
                          <a:effectLst/>
                        </a:rPr>
                        <a:t>7,5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>
                          <a:effectLst/>
                        </a:rPr>
                        <a:t>3,9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57612772"/>
                  </a:ext>
                </a:extLst>
              </a:tr>
              <a:tr h="21956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 dirty="0">
                          <a:effectLst/>
                        </a:rPr>
                        <a:t>Cobija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 smtClean="0">
                          <a:effectLst/>
                        </a:rPr>
                        <a:t>2.784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 smtClean="0">
                          <a:effectLst/>
                        </a:rPr>
                        <a:t>13.495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>
                          <a:effectLst/>
                        </a:rPr>
                        <a:t>38,6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>
                          <a:effectLst/>
                        </a:rPr>
                        <a:t>45,2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>
                          <a:effectLst/>
                        </a:rPr>
                        <a:t>28,6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200" u="none" strike="noStrike" dirty="0">
                          <a:effectLst/>
                        </a:rPr>
                        <a:t>21,1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62278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74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62500"/>
            <a:ext cx="914400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38" y="5238751"/>
            <a:ext cx="199236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29BF65-7505-414E-8BDF-AB63A5CE0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194495"/>
              </p:ext>
            </p:extLst>
          </p:nvPr>
        </p:nvGraphicFramePr>
        <p:xfrm>
          <a:off x="5733376" y="1451108"/>
          <a:ext cx="3182024" cy="3616192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420024">
                  <a:extLst>
                    <a:ext uri="{9D8B030D-6E8A-4147-A177-3AD203B41FA5}">
                      <a16:colId xmlns:a16="http://schemas.microsoft.com/office/drawing/2014/main" val="3057748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01851126"/>
                    </a:ext>
                  </a:extLst>
                </a:gridCol>
              </a:tblGrid>
              <a:tr h="190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100" dirty="0">
                          <a:effectLst/>
                        </a:rPr>
                        <a:t>Dominios de estudio</a:t>
                      </a:r>
                      <a:endParaRPr lang="es-B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100">
                          <a:effectLst/>
                        </a:rPr>
                        <a:t>Coeficiente de Gini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98027814"/>
                  </a:ext>
                </a:extLst>
              </a:tr>
              <a:tr h="190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100">
                          <a:effectLst/>
                        </a:rPr>
                        <a:t>Sucre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100" dirty="0" smtClean="0">
                          <a:effectLst/>
                        </a:rPr>
                        <a:t>0,38</a:t>
                      </a:r>
                      <a:endParaRPr lang="es-B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59792502"/>
                  </a:ext>
                </a:extLst>
              </a:tr>
              <a:tr h="190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100">
                          <a:effectLst/>
                        </a:rPr>
                        <a:t>La Paz (metropolitano) (1)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100" dirty="0" smtClean="0">
                          <a:effectLst/>
                        </a:rPr>
                        <a:t>0,35</a:t>
                      </a:r>
                      <a:endParaRPr lang="es-B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79899369"/>
                  </a:ext>
                </a:extLst>
              </a:tr>
              <a:tr h="190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100">
                          <a:effectLst/>
                        </a:rPr>
                        <a:t>Cochabamba (metropolitano) (2)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100" dirty="0" smtClean="0">
                          <a:effectLst/>
                        </a:rPr>
                        <a:t>0,34</a:t>
                      </a:r>
                      <a:endParaRPr lang="es-B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77029919"/>
                  </a:ext>
                </a:extLst>
              </a:tr>
              <a:tr h="190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100">
                          <a:effectLst/>
                        </a:rPr>
                        <a:t>Oruro (capital)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100" dirty="0" smtClean="0">
                          <a:effectLst/>
                        </a:rPr>
                        <a:t>0,34</a:t>
                      </a:r>
                      <a:endParaRPr lang="es-B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77672225"/>
                  </a:ext>
                </a:extLst>
              </a:tr>
              <a:tr h="190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100" dirty="0" smtClean="0">
                          <a:effectLst/>
                        </a:rPr>
                        <a:t>Potosí </a:t>
                      </a:r>
                      <a:r>
                        <a:rPr lang="es-BO" sz="1100" dirty="0">
                          <a:effectLst/>
                        </a:rPr>
                        <a:t>(capital)</a:t>
                      </a:r>
                      <a:endParaRPr lang="es-B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100" dirty="0" smtClean="0">
                          <a:effectLst/>
                        </a:rPr>
                        <a:t>0,35</a:t>
                      </a:r>
                      <a:endParaRPr lang="es-B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08042543"/>
                  </a:ext>
                </a:extLst>
              </a:tr>
              <a:tr h="190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100" dirty="0">
                          <a:effectLst/>
                        </a:rPr>
                        <a:t>Tarija (capital)</a:t>
                      </a:r>
                      <a:endParaRPr lang="es-B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100" dirty="0" smtClean="0">
                          <a:effectLst/>
                        </a:rPr>
                        <a:t>0,32</a:t>
                      </a:r>
                      <a:endParaRPr lang="es-B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61073014"/>
                  </a:ext>
                </a:extLst>
              </a:tr>
              <a:tr h="190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100">
                          <a:effectLst/>
                        </a:rPr>
                        <a:t>Santa Cruz (metropolitano) (3)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100" dirty="0" smtClean="0">
                          <a:effectLst/>
                        </a:rPr>
                        <a:t>0,33</a:t>
                      </a:r>
                      <a:endParaRPr lang="es-B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07954594"/>
                  </a:ext>
                </a:extLst>
              </a:tr>
              <a:tr h="190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100" dirty="0">
                          <a:effectLst/>
                        </a:rPr>
                        <a:t>Trinidad</a:t>
                      </a:r>
                      <a:endParaRPr lang="es-B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100" dirty="0" smtClean="0">
                          <a:effectLst/>
                        </a:rPr>
                        <a:t>0,34</a:t>
                      </a:r>
                      <a:endParaRPr lang="es-B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36378848"/>
                  </a:ext>
                </a:extLst>
              </a:tr>
              <a:tr h="190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100">
                          <a:effectLst/>
                        </a:rPr>
                        <a:t>Cobija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100" dirty="0" smtClean="0">
                          <a:effectLst/>
                        </a:rPr>
                        <a:t>0,33</a:t>
                      </a:r>
                      <a:endParaRPr lang="es-B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83686620"/>
                  </a:ext>
                </a:extLst>
              </a:tr>
              <a:tr h="190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100" dirty="0">
                          <a:effectLst/>
                        </a:rPr>
                        <a:t>Resto urbano (Bolivia)</a:t>
                      </a:r>
                      <a:endParaRPr lang="es-B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100" dirty="0" smtClean="0">
                          <a:effectLst/>
                        </a:rPr>
                        <a:t>0,36</a:t>
                      </a:r>
                      <a:endParaRPr lang="es-B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380780"/>
                  </a:ext>
                </a:extLst>
              </a:tr>
              <a:tr h="190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100">
                          <a:effectLst/>
                        </a:rPr>
                        <a:t>Rural (Bolivia)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100" dirty="0" smtClean="0">
                          <a:effectLst/>
                        </a:rPr>
                        <a:t>0,47</a:t>
                      </a:r>
                      <a:endParaRPr lang="es-B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247464"/>
                  </a:ext>
                </a:extLst>
              </a:tr>
              <a:tr h="1985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100">
                          <a:effectLst/>
                        </a:rPr>
                        <a:t>Total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100" dirty="0" smtClean="0">
                          <a:effectLst/>
                        </a:rPr>
                        <a:t>0,41</a:t>
                      </a:r>
                      <a:endParaRPr lang="es-B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013687"/>
                  </a:ext>
                </a:extLst>
              </a:tr>
              <a:tr h="19062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900">
                          <a:effectLst/>
                        </a:rPr>
                        <a:t>Fuente: Estimaciones propias de ONU-HABITAT con datos de la EPF 2016 del INE.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330135"/>
                  </a:ext>
                </a:extLst>
              </a:tr>
              <a:tr h="41891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900" dirty="0">
                          <a:effectLst/>
                        </a:rPr>
                        <a:t>(p) Preliminar. / ( e ) Estimado. / </a:t>
                      </a:r>
                      <a:r>
                        <a:rPr lang="es-BO" sz="800" dirty="0">
                          <a:effectLst/>
                        </a:rPr>
                        <a:t>(1) Conurbación La Paz: Nuestra Señora de La Paz, Achocalla, El Alto, Viacha / (2) Región Metropolitana </a:t>
                      </a:r>
                      <a:r>
                        <a:rPr lang="es-BO" sz="800" dirty="0" err="1">
                          <a:effectLst/>
                        </a:rPr>
                        <a:t>K</a:t>
                      </a:r>
                      <a:r>
                        <a:rPr lang="es-BO" sz="800" dirty="0" err="1" smtClean="0">
                          <a:effectLst/>
                        </a:rPr>
                        <a:t>anata</a:t>
                      </a:r>
                      <a:r>
                        <a:rPr lang="es-BO" sz="800" dirty="0">
                          <a:effectLst/>
                        </a:rPr>
                        <a:t>: Cercado, </a:t>
                      </a:r>
                      <a:r>
                        <a:rPr lang="es-BO" sz="800" dirty="0" err="1">
                          <a:effectLst/>
                        </a:rPr>
                        <a:t>SIpe</a:t>
                      </a:r>
                      <a:r>
                        <a:rPr lang="es-BO" sz="800" dirty="0">
                          <a:effectLst/>
                        </a:rPr>
                        <a:t> Sipe, Vinto, Quillacollo, Sacaba, Colcapirhua y Tiquipaya / (3) Conurbación Santa Cruz: Santa Cruz de la Sierra, La Guardia, Cotoca y Warnes</a:t>
                      </a:r>
                      <a:endParaRPr lang="es-B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792556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BD496DE-FC58-4453-B994-C3649B7358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953418"/>
              </p:ext>
            </p:extLst>
          </p:nvPr>
        </p:nvGraphicFramePr>
        <p:xfrm>
          <a:off x="23037" y="1714500"/>
          <a:ext cx="5657176" cy="3461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119128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Pobreza por NBI y equidad</a:t>
            </a:r>
            <a:endParaRPr lang="es-ES" sz="28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154" y="7045"/>
            <a:ext cx="1665707" cy="93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700" y="7045"/>
            <a:ext cx="1253121" cy="9398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409056" cy="9398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982" y="-382"/>
            <a:ext cx="1473979" cy="9402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767" y="-381"/>
            <a:ext cx="1409233" cy="9402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4418" y="-382"/>
            <a:ext cx="1851065" cy="939841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471" y="5156112"/>
            <a:ext cx="1008529" cy="4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238750"/>
            <a:ext cx="1066800" cy="31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4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62500"/>
            <a:ext cx="914400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38" y="5238751"/>
            <a:ext cx="199236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" y="11049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El bono demográfico es urbano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154" y="7045"/>
            <a:ext cx="1665707" cy="93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700" y="7045"/>
            <a:ext cx="1253121" cy="9398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409056" cy="9398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982" y="-382"/>
            <a:ext cx="1473979" cy="9402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767" y="-381"/>
            <a:ext cx="1409233" cy="940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4418" y="-382"/>
            <a:ext cx="1851065" cy="939841"/>
          </a:xfrm>
          <a:prstGeom prst="rect">
            <a:avLst/>
          </a:prstGeom>
        </p:spPr>
      </p:pic>
      <p:graphicFrame>
        <p:nvGraphicFramePr>
          <p:cNvPr id="12" name="Gráfico 89">
            <a:extLst>
              <a:ext uri="{FF2B5EF4-FFF2-40B4-BE49-F238E27FC236}">
                <a16:creationId xmlns:a16="http://schemas.microsoft.com/office/drawing/2014/main" id="{3B80CBE0-CE2B-48DC-A793-D03424BB6A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5592552"/>
              </p:ext>
            </p:extLst>
          </p:nvPr>
        </p:nvGraphicFramePr>
        <p:xfrm>
          <a:off x="570933" y="1614519"/>
          <a:ext cx="5922148" cy="3909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471" y="5156112"/>
            <a:ext cx="1008529" cy="4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238750"/>
            <a:ext cx="1066800" cy="31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7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62500"/>
            <a:ext cx="914400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38" y="5238751"/>
            <a:ext cx="199236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" y="122938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Ciudades de Bolivia</a:t>
            </a:r>
            <a:endParaRPr lang="es-E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154" y="7045"/>
            <a:ext cx="1665707" cy="93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700" y="7045"/>
            <a:ext cx="1253121" cy="9398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409056" cy="9398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982" y="-382"/>
            <a:ext cx="1473979" cy="9402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767" y="-381"/>
            <a:ext cx="1409233" cy="940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4418" y="-382"/>
            <a:ext cx="1851065" cy="939841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62062F7-CC68-46E7-A7AD-14AEAF5970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866951"/>
              </p:ext>
            </p:extLst>
          </p:nvPr>
        </p:nvGraphicFramePr>
        <p:xfrm>
          <a:off x="152400" y="1904998"/>
          <a:ext cx="8839199" cy="308610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718733">
                  <a:extLst>
                    <a:ext uri="{9D8B030D-6E8A-4147-A177-3AD203B41FA5}">
                      <a16:colId xmlns:a16="http://schemas.microsoft.com/office/drawing/2014/main" val="4215912550"/>
                    </a:ext>
                  </a:extLst>
                </a:gridCol>
                <a:gridCol w="1145822">
                  <a:extLst>
                    <a:ext uri="{9D8B030D-6E8A-4147-A177-3AD203B41FA5}">
                      <a16:colId xmlns:a16="http://schemas.microsoft.com/office/drawing/2014/main" val="2847836564"/>
                    </a:ext>
                  </a:extLst>
                </a:gridCol>
                <a:gridCol w="1555044">
                  <a:extLst>
                    <a:ext uri="{9D8B030D-6E8A-4147-A177-3AD203B41FA5}">
                      <a16:colId xmlns:a16="http://schemas.microsoft.com/office/drawing/2014/main" val="1677681676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664277316"/>
                    </a:ext>
                  </a:extLst>
                </a:gridCol>
                <a:gridCol w="1309511">
                  <a:extLst>
                    <a:ext uri="{9D8B030D-6E8A-4147-A177-3AD203B41FA5}">
                      <a16:colId xmlns:a16="http://schemas.microsoft.com/office/drawing/2014/main" val="652936828"/>
                    </a:ext>
                  </a:extLst>
                </a:gridCol>
                <a:gridCol w="1636889">
                  <a:extLst>
                    <a:ext uri="{9D8B030D-6E8A-4147-A177-3AD203B41FA5}">
                      <a16:colId xmlns:a16="http://schemas.microsoft.com/office/drawing/2014/main" val="1675677645"/>
                    </a:ext>
                  </a:extLst>
                </a:gridCol>
              </a:tblGrid>
              <a:tr h="30300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Rangos</a:t>
                      </a:r>
                      <a:r>
                        <a:rPr lang="en-US" sz="1400" dirty="0">
                          <a:effectLst/>
                        </a:rPr>
                        <a:t> de </a:t>
                      </a:r>
                      <a:r>
                        <a:rPr lang="en-US" sz="1400" dirty="0" err="1" smtClean="0">
                          <a:effectLst/>
                        </a:rPr>
                        <a:t>población</a:t>
                      </a:r>
                      <a:endParaRPr lang="es-B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N° de </a:t>
                      </a:r>
                      <a:r>
                        <a:rPr lang="en-US" sz="1400" dirty="0" err="1">
                          <a:effectLst/>
                        </a:rPr>
                        <a:t>ciudades</a:t>
                      </a:r>
                      <a:endParaRPr lang="es-B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Población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urbana</a:t>
                      </a:r>
                      <a:endParaRPr lang="es-B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 de la población</a:t>
                      </a:r>
                      <a:endParaRPr lang="es-B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Tasa de crecimiento promedio anual estimada 2012 / 2001 (%)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9776177"/>
                  </a:ext>
                </a:extLst>
              </a:tr>
              <a:tr h="1268090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Urbana de Bolivia</a:t>
                      </a:r>
                      <a:endParaRPr lang="es-B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 de Bolivia</a:t>
                      </a:r>
                      <a:endParaRPr lang="es-B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BO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0211219"/>
                  </a:ext>
                </a:extLst>
              </a:tr>
              <a:tr h="303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2.000 </a:t>
                      </a:r>
                      <a:r>
                        <a:rPr lang="en-US" sz="1400" dirty="0">
                          <a:effectLst/>
                        </a:rPr>
                        <a:t>- 15.000</a:t>
                      </a:r>
                      <a:endParaRPr lang="es-B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173</a:t>
                      </a:r>
                      <a:endParaRPr lang="es-B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786.212</a:t>
                      </a:r>
                      <a:endParaRPr lang="es-B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11,5</a:t>
                      </a:r>
                      <a:endParaRPr lang="es-B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7,8</a:t>
                      </a:r>
                      <a:endParaRPr lang="es-B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42677479"/>
                  </a:ext>
                </a:extLst>
              </a:tr>
              <a:tr h="303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15.000-50.000</a:t>
                      </a:r>
                      <a:endParaRPr lang="es-B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23</a:t>
                      </a:r>
                      <a:endParaRPr lang="es-B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611.375</a:t>
                      </a:r>
                      <a:endParaRPr lang="es-B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9,0</a:t>
                      </a:r>
                      <a:endParaRPr lang="es-B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6,1</a:t>
                      </a:r>
                      <a:endParaRPr lang="es-B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</a:t>
                      </a: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576287"/>
                  </a:ext>
                </a:extLst>
              </a:tr>
              <a:tr h="303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50.000-500.000</a:t>
                      </a:r>
                      <a:endParaRPr lang="es-B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</a:t>
                      </a:r>
                      <a:endParaRPr lang="es-B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1.744.342</a:t>
                      </a:r>
                      <a:endParaRPr lang="es-B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25,6</a:t>
                      </a:r>
                      <a:endParaRPr lang="es-B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17,3</a:t>
                      </a:r>
                      <a:endParaRPr lang="es-B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</a:t>
                      </a: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631453"/>
                  </a:ext>
                </a:extLst>
              </a:tr>
              <a:tr h="303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500.000 </a:t>
                      </a:r>
                      <a:r>
                        <a:rPr lang="en-US" sz="1400" dirty="0">
                          <a:effectLst/>
                        </a:rPr>
                        <a:t>y </a:t>
                      </a:r>
                      <a:r>
                        <a:rPr lang="en-US" sz="1400" dirty="0" err="1">
                          <a:effectLst/>
                        </a:rPr>
                        <a:t>más</a:t>
                      </a:r>
                      <a:endParaRPr lang="es-B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s-B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3.680.134</a:t>
                      </a:r>
                      <a:endParaRPr lang="es-B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53,9</a:t>
                      </a:r>
                      <a:endParaRPr lang="es-B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36,6</a:t>
                      </a:r>
                      <a:endParaRPr lang="es-B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06545518"/>
                  </a:ext>
                </a:extLst>
              </a:tr>
              <a:tr h="303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 </a:t>
                      </a:r>
                      <a:endParaRPr lang="es-B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214</a:t>
                      </a:r>
                      <a:endParaRPr lang="es-B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6.822.063</a:t>
                      </a:r>
                      <a:endParaRPr lang="es-B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100,0</a:t>
                      </a:r>
                      <a:endParaRPr lang="es-B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67,8</a:t>
                      </a:r>
                      <a:endParaRPr lang="es-B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54016047"/>
                  </a:ext>
                </a:extLst>
              </a:tr>
            </a:tbl>
          </a:graphicData>
        </a:graphic>
      </p:graphicFrame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471" y="5156112"/>
            <a:ext cx="1008529" cy="4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238750"/>
            <a:ext cx="1066800" cy="31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5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62500"/>
            <a:ext cx="914400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C779E1-C9A9-40CA-BE6C-DDDC8490E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788" y="571500"/>
            <a:ext cx="3555012" cy="5093975"/>
          </a:xfrm>
          <a:prstGeom prst="rect">
            <a:avLst/>
          </a:prstGeom>
        </p:spPr>
      </p:pic>
      <p:sp>
        <p:nvSpPr>
          <p:cNvPr id="16" name="2 Marcador de contenido"/>
          <p:cNvSpPr txBox="1">
            <a:spLocks/>
          </p:cNvSpPr>
          <p:nvPr/>
        </p:nvSpPr>
        <p:spPr>
          <a:xfrm>
            <a:off x="576064" y="1790964"/>
            <a:ext cx="380835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s-ES" sz="2000" b="1" dirty="0" smtClean="0">
                <a:solidFill>
                  <a:schemeClr val="tx1"/>
                </a:solidFill>
                <a:latin typeface="+mj-lt"/>
              </a:rPr>
              <a:t>5 subsistemas</a:t>
            </a:r>
            <a:r>
              <a:rPr lang="es-ES" sz="2000" b="1" dirty="0">
                <a:solidFill>
                  <a:schemeClr val="tx1"/>
                </a:solidFill>
                <a:latin typeface="+mj-lt"/>
              </a:rPr>
              <a:t>: </a:t>
            </a:r>
            <a:endParaRPr lang="es-ES" sz="2000" b="1" dirty="0" smtClean="0">
              <a:solidFill>
                <a:schemeClr val="tx1"/>
              </a:solidFill>
              <a:latin typeface="+mj-lt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tx1"/>
                </a:solidFill>
                <a:latin typeface="+mj-lt"/>
              </a:rPr>
              <a:t>Altiplánico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tx1"/>
                </a:solidFill>
                <a:latin typeface="+mj-lt"/>
              </a:rPr>
              <a:t>Metropolitano oriental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tx1"/>
                </a:solidFill>
                <a:latin typeface="+mj-lt"/>
              </a:rPr>
              <a:t>Corredor </a:t>
            </a:r>
            <a:r>
              <a:rPr lang="es-ES" sz="2000" b="1" dirty="0" err="1" smtClean="0">
                <a:solidFill>
                  <a:schemeClr val="tx1"/>
                </a:solidFill>
                <a:latin typeface="+mj-lt"/>
              </a:rPr>
              <a:t>hidrocarburífero</a:t>
            </a:r>
            <a:endParaRPr lang="es-ES" sz="2000" b="1" dirty="0" smtClean="0">
              <a:solidFill>
                <a:schemeClr val="tx1"/>
              </a:solidFill>
              <a:latin typeface="+mj-lt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tx1"/>
                </a:solidFill>
                <a:latin typeface="+mj-lt"/>
              </a:rPr>
              <a:t>Amazónico norte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tx1"/>
                </a:solidFill>
                <a:latin typeface="+mj-lt"/>
              </a:rPr>
              <a:t>Fronterizo </a:t>
            </a:r>
            <a:r>
              <a:rPr lang="es-ES" sz="2000" b="1" dirty="0">
                <a:solidFill>
                  <a:schemeClr val="tx1"/>
                </a:solidFill>
                <a:latin typeface="+mj-lt"/>
              </a:rPr>
              <a:t>con Argentina </a:t>
            </a:r>
          </a:p>
          <a:p>
            <a:pPr algn="l">
              <a:spcBef>
                <a:spcPts val="0"/>
              </a:spcBef>
            </a:pPr>
            <a:endParaRPr lang="es-ES" sz="2000" b="1" dirty="0">
              <a:solidFill>
                <a:schemeClr val="tx1"/>
              </a:solidFill>
              <a:latin typeface="+mj-lt"/>
            </a:endParaRPr>
          </a:p>
          <a:p>
            <a:pPr algn="l">
              <a:spcBef>
                <a:spcPts val="0"/>
              </a:spcBef>
            </a:pPr>
            <a:r>
              <a:rPr lang="es-ES" sz="2000" b="1" dirty="0" smtClean="0">
                <a:solidFill>
                  <a:schemeClr val="tx1"/>
                </a:solidFill>
                <a:latin typeface="+mj-lt"/>
              </a:rPr>
              <a:t>Concentrado </a:t>
            </a:r>
            <a:r>
              <a:rPr lang="es-ES" sz="2000" b="1" dirty="0">
                <a:solidFill>
                  <a:schemeClr val="tx1"/>
                </a:solidFill>
                <a:latin typeface="+mj-lt"/>
              </a:rPr>
              <a:t>en </a:t>
            </a:r>
            <a:r>
              <a:rPr lang="es-ES" sz="2000" b="1" dirty="0" smtClean="0">
                <a:solidFill>
                  <a:schemeClr val="tx1"/>
                </a:solidFill>
                <a:latin typeface="+mj-lt"/>
              </a:rPr>
              <a:t>la </a:t>
            </a:r>
            <a:r>
              <a:rPr lang="es-ES" sz="2000" b="1" dirty="0">
                <a:solidFill>
                  <a:schemeClr val="tx1"/>
                </a:solidFill>
                <a:latin typeface="+mj-lt"/>
              </a:rPr>
              <a:t>mitad </a:t>
            </a:r>
            <a:r>
              <a:rPr lang="es-ES" sz="2000" b="1" dirty="0" smtClean="0">
                <a:solidFill>
                  <a:schemeClr val="tx1"/>
                </a:solidFill>
                <a:latin typeface="+mj-lt"/>
              </a:rPr>
              <a:t>sur</a:t>
            </a:r>
          </a:p>
          <a:p>
            <a:pPr algn="l">
              <a:spcBef>
                <a:spcPts val="0"/>
              </a:spcBef>
            </a:pPr>
            <a:endParaRPr lang="es-ES" sz="2000" b="1" dirty="0">
              <a:solidFill>
                <a:schemeClr val="tx1"/>
              </a:solidFill>
              <a:latin typeface="+mj-lt"/>
            </a:endParaRPr>
          </a:p>
          <a:p>
            <a:pPr algn="l">
              <a:spcBef>
                <a:spcPts val="0"/>
              </a:spcBef>
            </a:pPr>
            <a:r>
              <a:rPr lang="es-ES" sz="2000" b="1" dirty="0" smtClean="0">
                <a:solidFill>
                  <a:schemeClr val="tx1"/>
                </a:solidFill>
                <a:latin typeface="+mj-lt"/>
              </a:rPr>
              <a:t>Compartido con países limítrofes</a:t>
            </a:r>
            <a:endParaRPr lang="es-E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122938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Sistema de ciudades</a:t>
            </a:r>
            <a:endParaRPr lang="es-ES" sz="28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154" y="7045"/>
            <a:ext cx="1665707" cy="93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00" y="7045"/>
            <a:ext cx="1253121" cy="9398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409056" cy="93984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982" y="-382"/>
            <a:ext cx="1473979" cy="9402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767" y="-381"/>
            <a:ext cx="1409233" cy="9402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18" y="-382"/>
            <a:ext cx="1851065" cy="9398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38" y="5238751"/>
            <a:ext cx="199236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071" y="5156112"/>
            <a:ext cx="1008529" cy="4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238750"/>
            <a:ext cx="1066800" cy="31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8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62500"/>
            <a:ext cx="914400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2" t="10101" r="5500" b="6950"/>
          <a:stretch/>
        </p:blipFill>
        <p:spPr>
          <a:xfrm>
            <a:off x="5328122" y="914931"/>
            <a:ext cx="3564357" cy="4800069"/>
          </a:xfrm>
          <a:prstGeom prst="rect">
            <a:avLst/>
          </a:prstGeom>
        </p:spPr>
      </p:pic>
      <p:sp>
        <p:nvSpPr>
          <p:cNvPr id="16" name="2 Marcador de contenido"/>
          <p:cNvSpPr txBox="1">
            <a:spLocks/>
          </p:cNvSpPr>
          <p:nvPr/>
        </p:nvSpPr>
        <p:spPr>
          <a:xfrm>
            <a:off x="576064" y="1790964"/>
            <a:ext cx="3538736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s-ES" sz="2000" b="1" dirty="0">
                <a:solidFill>
                  <a:schemeClr val="tx1"/>
                </a:solidFill>
                <a:latin typeface="+mj-lt"/>
              </a:rPr>
              <a:t>37 </a:t>
            </a:r>
            <a:r>
              <a:rPr lang="es-ES" sz="2000" b="1" dirty="0" smtClean="0">
                <a:solidFill>
                  <a:schemeClr val="tx1"/>
                </a:solidFill>
                <a:latin typeface="+mj-lt"/>
              </a:rPr>
              <a:t>entre </a:t>
            </a:r>
            <a:r>
              <a:rPr lang="es-ES" sz="2000" b="1" dirty="0">
                <a:solidFill>
                  <a:schemeClr val="tx1"/>
                </a:solidFill>
                <a:latin typeface="+mj-lt"/>
              </a:rPr>
              <a:t>15.000 y 500.000 </a:t>
            </a:r>
            <a:r>
              <a:rPr lang="es-ES" sz="2000" b="1" dirty="0" smtClean="0">
                <a:solidFill>
                  <a:schemeClr val="tx1"/>
                </a:solidFill>
                <a:latin typeface="+mj-lt"/>
              </a:rPr>
              <a:t>hab.</a:t>
            </a:r>
            <a:endParaRPr lang="es-ES" sz="2000" b="1" dirty="0">
              <a:solidFill>
                <a:schemeClr val="tx1"/>
              </a:solidFill>
              <a:latin typeface="+mj-lt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s-ES" sz="2000" b="1" dirty="0" smtClean="0">
                <a:solidFill>
                  <a:schemeClr val="tx1"/>
                </a:solidFill>
                <a:latin typeface="+mj-lt"/>
              </a:rPr>
              <a:t>14 entre </a:t>
            </a:r>
            <a:r>
              <a:rPr lang="es-ES" sz="2000" b="1" dirty="0">
                <a:solidFill>
                  <a:schemeClr val="tx1"/>
                </a:solidFill>
                <a:latin typeface="+mj-lt"/>
              </a:rPr>
              <a:t>50.000 y 500.000 </a:t>
            </a:r>
            <a:r>
              <a:rPr lang="es-ES" sz="2000" b="1" dirty="0" smtClean="0">
                <a:solidFill>
                  <a:schemeClr val="tx1"/>
                </a:solidFill>
                <a:latin typeface="+mj-lt"/>
              </a:rPr>
              <a:t>hab.</a:t>
            </a:r>
            <a:endParaRPr lang="es-ES" sz="2000" b="1" dirty="0">
              <a:solidFill>
                <a:schemeClr val="tx1"/>
              </a:solidFill>
              <a:latin typeface="+mj-lt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s-ES" sz="2000" b="1" dirty="0" smtClean="0">
              <a:solidFill>
                <a:schemeClr val="tx1"/>
              </a:solidFill>
              <a:latin typeface="+mj-lt"/>
            </a:endParaRPr>
          </a:p>
          <a:p>
            <a:pPr algn="l">
              <a:spcBef>
                <a:spcPts val="0"/>
              </a:spcBef>
            </a:pPr>
            <a:r>
              <a:rPr lang="es-ES" sz="2000" b="1" dirty="0">
                <a:solidFill>
                  <a:schemeClr val="tx1"/>
                </a:solidFill>
                <a:latin typeface="+mj-lt"/>
              </a:rPr>
              <a:t>C</a:t>
            </a:r>
            <a:r>
              <a:rPr lang="es-ES" sz="2000" b="1" dirty="0" smtClean="0">
                <a:solidFill>
                  <a:schemeClr val="tx1"/>
                </a:solidFill>
                <a:latin typeface="+mj-lt"/>
              </a:rPr>
              <a:t>recimiento </a:t>
            </a:r>
            <a:r>
              <a:rPr lang="es-ES" sz="2000" b="1" dirty="0">
                <a:solidFill>
                  <a:schemeClr val="tx1"/>
                </a:solidFill>
                <a:latin typeface="+mj-lt"/>
              </a:rPr>
              <a:t>de población entre -1 y 20 (media nacional </a:t>
            </a:r>
            <a:r>
              <a:rPr lang="es-ES" sz="2000" b="1" dirty="0" smtClean="0">
                <a:solidFill>
                  <a:schemeClr val="tx1"/>
                </a:solidFill>
                <a:latin typeface="+mj-lt"/>
              </a:rPr>
              <a:t>2,4)</a:t>
            </a:r>
            <a:endParaRPr lang="es-ES" sz="2000" b="1" dirty="0">
              <a:solidFill>
                <a:schemeClr val="tx1"/>
              </a:solidFill>
              <a:latin typeface="+mj-lt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s-ES" sz="2000" b="1" dirty="0">
              <a:solidFill>
                <a:schemeClr val="tx1"/>
              </a:solidFill>
              <a:latin typeface="+mj-lt"/>
            </a:endParaRPr>
          </a:p>
          <a:p>
            <a:pPr algn="l">
              <a:spcBef>
                <a:spcPts val="0"/>
              </a:spcBef>
            </a:pPr>
            <a:r>
              <a:rPr lang="es-ES" sz="2000" b="1" dirty="0">
                <a:solidFill>
                  <a:schemeClr val="tx1"/>
                </a:solidFill>
                <a:latin typeface="+mj-lt"/>
              </a:rPr>
              <a:t>M</a:t>
            </a:r>
            <a:r>
              <a:rPr lang="es-ES" sz="2000" b="1" dirty="0" smtClean="0">
                <a:solidFill>
                  <a:schemeClr val="tx1"/>
                </a:solidFill>
                <a:latin typeface="+mj-lt"/>
              </a:rPr>
              <a:t>ayor </a:t>
            </a:r>
            <a:r>
              <a:rPr lang="es-ES" sz="2000" b="1" dirty="0">
                <a:solidFill>
                  <a:schemeClr val="tx1"/>
                </a:solidFill>
                <a:latin typeface="+mj-lt"/>
              </a:rPr>
              <a:t>crecimiento en torno a las </a:t>
            </a:r>
            <a:r>
              <a:rPr lang="es-ES" sz="2000" b="1" dirty="0" smtClean="0">
                <a:solidFill>
                  <a:schemeClr val="tx1"/>
                </a:solidFill>
                <a:latin typeface="+mj-lt"/>
              </a:rPr>
              <a:t>áreas metropolitanas</a:t>
            </a:r>
            <a:endParaRPr lang="es-E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122938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Ciudades intermedias</a:t>
            </a:r>
            <a:endParaRPr lang="es-ES" sz="28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154" y="7045"/>
            <a:ext cx="1665707" cy="93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00" y="7045"/>
            <a:ext cx="1253121" cy="9398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409056" cy="93984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982" y="-382"/>
            <a:ext cx="1473979" cy="9402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767" y="-381"/>
            <a:ext cx="1409233" cy="9402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18" y="-382"/>
            <a:ext cx="1851065" cy="9398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38" y="5238751"/>
            <a:ext cx="199236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471" y="5156112"/>
            <a:ext cx="1008529" cy="4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238750"/>
            <a:ext cx="1066800" cy="31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3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62500"/>
            <a:ext cx="914400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38" y="5238751"/>
            <a:ext cx="199236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154" y="7045"/>
            <a:ext cx="1665707" cy="93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00" y="7045"/>
            <a:ext cx="1253121" cy="9398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409056" cy="9398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982" y="-382"/>
            <a:ext cx="1473979" cy="9402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767" y="-381"/>
            <a:ext cx="1409233" cy="9402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18" y="-382"/>
            <a:ext cx="1851065" cy="9398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122938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C</a:t>
            </a:r>
            <a:r>
              <a:rPr lang="es-ES" sz="2800" b="1" dirty="0" smtClean="0"/>
              <a:t>iudades de baja densidad</a:t>
            </a:r>
            <a:endParaRPr lang="es-ES" sz="2800" dirty="0"/>
          </a:p>
        </p:txBody>
      </p:sp>
      <p:graphicFrame>
        <p:nvGraphicFramePr>
          <p:cNvPr id="18" name="Gráfico 9"/>
          <p:cNvGraphicFramePr/>
          <p:nvPr>
            <p:extLst>
              <p:ext uri="{D42A27DB-BD31-4B8C-83A1-F6EECF244321}">
                <p14:modId xmlns:p14="http://schemas.microsoft.com/office/powerpoint/2010/main" val="1490680274"/>
              </p:ext>
            </p:extLst>
          </p:nvPr>
        </p:nvGraphicFramePr>
        <p:xfrm>
          <a:off x="378904" y="2133600"/>
          <a:ext cx="8157592" cy="301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471" y="5156112"/>
            <a:ext cx="1008529" cy="4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238750"/>
            <a:ext cx="1066800" cy="31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7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62500"/>
            <a:ext cx="914400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38" y="5238751"/>
            <a:ext cx="199236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154" y="7045"/>
            <a:ext cx="1665707" cy="93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00" y="7045"/>
            <a:ext cx="1253121" cy="9398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409056" cy="9398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982" y="-382"/>
            <a:ext cx="1473979" cy="9402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767" y="-381"/>
            <a:ext cx="1409233" cy="940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18" y="-382"/>
            <a:ext cx="1851065" cy="9398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" y="122938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Densidad económica</a:t>
            </a:r>
          </a:p>
        </p:txBody>
      </p:sp>
      <p:graphicFrame>
        <p:nvGraphicFramePr>
          <p:cNvPr id="13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142519"/>
              </p:ext>
            </p:extLst>
          </p:nvPr>
        </p:nvGraphicFramePr>
        <p:xfrm>
          <a:off x="457202" y="4249504"/>
          <a:ext cx="8229596" cy="25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6777">
                  <a:extLst>
                    <a:ext uri="{9D8B030D-6E8A-4147-A177-3AD203B41FA5}">
                      <a16:colId xmlns:a16="http://schemas.microsoft.com/office/drawing/2014/main" val="38696260"/>
                    </a:ext>
                  </a:extLst>
                </a:gridCol>
                <a:gridCol w="343997">
                  <a:extLst>
                    <a:ext uri="{9D8B030D-6E8A-4147-A177-3AD203B41FA5}">
                      <a16:colId xmlns:a16="http://schemas.microsoft.com/office/drawing/2014/main" val="1755624195"/>
                    </a:ext>
                  </a:extLst>
                </a:gridCol>
                <a:gridCol w="343997">
                  <a:extLst>
                    <a:ext uri="{9D8B030D-6E8A-4147-A177-3AD203B41FA5}">
                      <a16:colId xmlns:a16="http://schemas.microsoft.com/office/drawing/2014/main" val="2375665442"/>
                    </a:ext>
                  </a:extLst>
                </a:gridCol>
                <a:gridCol w="343997">
                  <a:extLst>
                    <a:ext uri="{9D8B030D-6E8A-4147-A177-3AD203B41FA5}">
                      <a16:colId xmlns:a16="http://schemas.microsoft.com/office/drawing/2014/main" val="3997342054"/>
                    </a:ext>
                  </a:extLst>
                </a:gridCol>
                <a:gridCol w="343997">
                  <a:extLst>
                    <a:ext uri="{9D8B030D-6E8A-4147-A177-3AD203B41FA5}">
                      <a16:colId xmlns:a16="http://schemas.microsoft.com/office/drawing/2014/main" val="3337769236"/>
                    </a:ext>
                  </a:extLst>
                </a:gridCol>
                <a:gridCol w="343997">
                  <a:extLst>
                    <a:ext uri="{9D8B030D-6E8A-4147-A177-3AD203B41FA5}">
                      <a16:colId xmlns:a16="http://schemas.microsoft.com/office/drawing/2014/main" val="3464204398"/>
                    </a:ext>
                  </a:extLst>
                </a:gridCol>
                <a:gridCol w="343997">
                  <a:extLst>
                    <a:ext uri="{9D8B030D-6E8A-4147-A177-3AD203B41FA5}">
                      <a16:colId xmlns:a16="http://schemas.microsoft.com/office/drawing/2014/main" val="1289096739"/>
                    </a:ext>
                  </a:extLst>
                </a:gridCol>
                <a:gridCol w="343997">
                  <a:extLst>
                    <a:ext uri="{9D8B030D-6E8A-4147-A177-3AD203B41FA5}">
                      <a16:colId xmlns:a16="http://schemas.microsoft.com/office/drawing/2014/main" val="3429362971"/>
                    </a:ext>
                  </a:extLst>
                </a:gridCol>
                <a:gridCol w="343997">
                  <a:extLst>
                    <a:ext uri="{9D8B030D-6E8A-4147-A177-3AD203B41FA5}">
                      <a16:colId xmlns:a16="http://schemas.microsoft.com/office/drawing/2014/main" val="2802249192"/>
                    </a:ext>
                  </a:extLst>
                </a:gridCol>
                <a:gridCol w="343997">
                  <a:extLst>
                    <a:ext uri="{9D8B030D-6E8A-4147-A177-3AD203B41FA5}">
                      <a16:colId xmlns:a16="http://schemas.microsoft.com/office/drawing/2014/main" val="2595632273"/>
                    </a:ext>
                  </a:extLst>
                </a:gridCol>
                <a:gridCol w="343997">
                  <a:extLst>
                    <a:ext uri="{9D8B030D-6E8A-4147-A177-3AD203B41FA5}">
                      <a16:colId xmlns:a16="http://schemas.microsoft.com/office/drawing/2014/main" val="1942466816"/>
                    </a:ext>
                  </a:extLst>
                </a:gridCol>
                <a:gridCol w="353873">
                  <a:extLst>
                    <a:ext uri="{9D8B030D-6E8A-4147-A177-3AD203B41FA5}">
                      <a16:colId xmlns:a16="http://schemas.microsoft.com/office/drawing/2014/main" val="3683699836"/>
                    </a:ext>
                  </a:extLst>
                </a:gridCol>
                <a:gridCol w="393375">
                  <a:extLst>
                    <a:ext uri="{9D8B030D-6E8A-4147-A177-3AD203B41FA5}">
                      <a16:colId xmlns:a16="http://schemas.microsoft.com/office/drawing/2014/main" val="1175842520"/>
                    </a:ext>
                  </a:extLst>
                </a:gridCol>
                <a:gridCol w="393375">
                  <a:extLst>
                    <a:ext uri="{9D8B030D-6E8A-4147-A177-3AD203B41FA5}">
                      <a16:colId xmlns:a16="http://schemas.microsoft.com/office/drawing/2014/main" val="1813377415"/>
                    </a:ext>
                  </a:extLst>
                </a:gridCol>
                <a:gridCol w="332476">
                  <a:extLst>
                    <a:ext uri="{9D8B030D-6E8A-4147-A177-3AD203B41FA5}">
                      <a16:colId xmlns:a16="http://schemas.microsoft.com/office/drawing/2014/main" val="3432553016"/>
                    </a:ext>
                  </a:extLst>
                </a:gridCol>
                <a:gridCol w="343997">
                  <a:extLst>
                    <a:ext uri="{9D8B030D-6E8A-4147-A177-3AD203B41FA5}">
                      <a16:colId xmlns:a16="http://schemas.microsoft.com/office/drawing/2014/main" val="686622977"/>
                    </a:ext>
                  </a:extLst>
                </a:gridCol>
                <a:gridCol w="343997">
                  <a:extLst>
                    <a:ext uri="{9D8B030D-6E8A-4147-A177-3AD203B41FA5}">
                      <a16:colId xmlns:a16="http://schemas.microsoft.com/office/drawing/2014/main" val="2840337713"/>
                    </a:ext>
                  </a:extLst>
                </a:gridCol>
                <a:gridCol w="343997">
                  <a:extLst>
                    <a:ext uri="{9D8B030D-6E8A-4147-A177-3AD203B41FA5}">
                      <a16:colId xmlns:a16="http://schemas.microsoft.com/office/drawing/2014/main" val="421882155"/>
                    </a:ext>
                  </a:extLst>
                </a:gridCol>
                <a:gridCol w="343997">
                  <a:extLst>
                    <a:ext uri="{9D8B030D-6E8A-4147-A177-3AD203B41FA5}">
                      <a16:colId xmlns:a16="http://schemas.microsoft.com/office/drawing/2014/main" val="3339009662"/>
                    </a:ext>
                  </a:extLst>
                </a:gridCol>
                <a:gridCol w="343997">
                  <a:extLst>
                    <a:ext uri="{9D8B030D-6E8A-4147-A177-3AD203B41FA5}">
                      <a16:colId xmlns:a16="http://schemas.microsoft.com/office/drawing/2014/main" val="922443945"/>
                    </a:ext>
                  </a:extLst>
                </a:gridCol>
                <a:gridCol w="343997">
                  <a:extLst>
                    <a:ext uri="{9D8B030D-6E8A-4147-A177-3AD203B41FA5}">
                      <a16:colId xmlns:a16="http://schemas.microsoft.com/office/drawing/2014/main" val="4028071071"/>
                    </a:ext>
                  </a:extLst>
                </a:gridCol>
                <a:gridCol w="335768">
                  <a:extLst>
                    <a:ext uri="{9D8B030D-6E8A-4147-A177-3AD203B41FA5}">
                      <a16:colId xmlns:a16="http://schemas.microsoft.com/office/drawing/2014/main" val="7439340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Resultados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PROMEDIO NACIONAL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Sucre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Viacha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Quillacollo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Tiquipaya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Colcapirhua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Sacaba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Oruro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Potosí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Tarija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Yacuiba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La Guardia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Warnes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Montero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Trinidad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Riberalta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Cobija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Achocalla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Vinto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Cotoca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El </a:t>
                      </a:r>
                      <a:r>
                        <a:rPr lang="en-US" sz="800" dirty="0" err="1">
                          <a:effectLst/>
                        </a:rPr>
                        <a:t>Torno</a:t>
                      </a:r>
                      <a:endParaRPr lang="es-B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vert="vert270"/>
                </a:tc>
                <a:extLst>
                  <a:ext uri="{0D108BD9-81ED-4DB2-BD59-A6C34878D82A}">
                    <a16:rowId xmlns:a16="http://schemas.microsoft.com/office/drawing/2014/main" val="1334358615"/>
                  </a:ext>
                </a:extLst>
              </a:tr>
            </a:tbl>
          </a:graphicData>
        </a:graphic>
      </p:graphicFrame>
      <p:graphicFrame>
        <p:nvGraphicFramePr>
          <p:cNvPr id="14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8562850"/>
              </p:ext>
            </p:extLst>
          </p:nvPr>
        </p:nvGraphicFramePr>
        <p:xfrm>
          <a:off x="456039" y="1739791"/>
          <a:ext cx="8364433" cy="3502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471" y="5156112"/>
            <a:ext cx="1008529" cy="4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238750"/>
            <a:ext cx="1066800" cy="31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5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62500"/>
            <a:ext cx="914400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11237" r="4727" b="6950"/>
          <a:stretch/>
        </p:blipFill>
        <p:spPr>
          <a:xfrm>
            <a:off x="1457324" y="952500"/>
            <a:ext cx="3571875" cy="4762500"/>
          </a:xfrm>
          <a:prstGeom prst="rect">
            <a:avLst/>
          </a:prstGeom>
        </p:spPr>
      </p:pic>
      <p:pic>
        <p:nvPicPr>
          <p:cNvPr id="5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6" t="11151" r="5499" b="7350"/>
          <a:stretch/>
        </p:blipFill>
        <p:spPr>
          <a:xfrm>
            <a:off x="5356704" y="952500"/>
            <a:ext cx="3558696" cy="4762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22938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Articulación territorial</a:t>
            </a:r>
            <a:endParaRPr lang="es-ES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154" y="7045"/>
            <a:ext cx="1665707" cy="93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00" y="7045"/>
            <a:ext cx="1253121" cy="9398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409056" cy="9398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982" y="-382"/>
            <a:ext cx="1473979" cy="9402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767" y="-381"/>
            <a:ext cx="1409233" cy="9402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18" y="-382"/>
            <a:ext cx="1851065" cy="939841"/>
          </a:xfrm>
          <a:prstGeom prst="rect">
            <a:avLst/>
          </a:prstGeom>
        </p:spPr>
      </p:pic>
      <p:graphicFrame>
        <p:nvGraphicFramePr>
          <p:cNvPr id="14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632602"/>
              </p:ext>
            </p:extLst>
          </p:nvPr>
        </p:nvGraphicFramePr>
        <p:xfrm>
          <a:off x="658506" y="1752600"/>
          <a:ext cx="3215793" cy="891540"/>
        </p:xfrm>
        <a:graphic>
          <a:graphicData uri="http://schemas.openxmlformats.org/drawingml/2006/table">
            <a:tbl>
              <a:tblPr/>
              <a:tblGrid>
                <a:gridCol w="1309196">
                  <a:extLst>
                    <a:ext uri="{9D8B030D-6E8A-4147-A177-3AD203B41FA5}">
                      <a16:colId xmlns:a16="http://schemas.microsoft.com/office/drawing/2014/main" val="4231159526"/>
                    </a:ext>
                  </a:extLst>
                </a:gridCol>
                <a:gridCol w="1143958">
                  <a:extLst>
                    <a:ext uri="{9D8B030D-6E8A-4147-A177-3AD203B41FA5}">
                      <a16:colId xmlns:a16="http://schemas.microsoft.com/office/drawing/2014/main" val="2159380433"/>
                    </a:ext>
                  </a:extLst>
                </a:gridCol>
                <a:gridCol w="762639">
                  <a:extLst>
                    <a:ext uri="{9D8B030D-6E8A-4147-A177-3AD203B41FA5}">
                      <a16:colId xmlns:a16="http://schemas.microsoft.com/office/drawing/2014/main" val="183127447"/>
                    </a:ext>
                  </a:extLst>
                </a:gridCol>
              </a:tblGrid>
              <a:tr h="152400">
                <a:tc gridSpan="2">
                  <a:txBody>
                    <a:bodyPr/>
                    <a:lstStyle/>
                    <a:p>
                      <a:pPr fontAlgn="b"/>
                      <a:r>
                        <a:rPr lang="es-BO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Superficie accesible en 3h (Km2</a:t>
                      </a:r>
                      <a:r>
                        <a:rPr lang="es-BO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b"/>
                      <a:endParaRPr lang="es-BO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s-BO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336606"/>
                  </a:ext>
                </a:extLst>
              </a:tr>
              <a:tr h="136125">
                <a:tc>
                  <a:txBody>
                    <a:bodyPr/>
                    <a:lstStyle/>
                    <a:p>
                      <a:pPr fontAlgn="b"/>
                      <a:r>
                        <a:rPr lang="es-BO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s-BO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iudades intermedias</a:t>
                      </a:r>
                      <a:endParaRPr lang="es-BO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182.519</a:t>
                      </a:r>
                      <a:endParaRPr lang="es-BO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16,61%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805547"/>
                  </a:ext>
                </a:extLst>
              </a:tr>
              <a:tr h="153536">
                <a:tc>
                  <a:txBody>
                    <a:bodyPr/>
                    <a:lstStyle/>
                    <a:p>
                      <a:pPr fontAlgn="b"/>
                      <a:r>
                        <a:rPr lang="es-BO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s-BO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iudades </a:t>
                      </a:r>
                      <a:r>
                        <a:rPr lang="es-BO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mayores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46.827</a:t>
                      </a:r>
                      <a:endParaRPr lang="es-BO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4,26%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183768"/>
                  </a:ext>
                </a:extLst>
              </a:tr>
              <a:tr h="261360">
                <a:tc>
                  <a:txBody>
                    <a:bodyPr/>
                    <a:lstStyle/>
                    <a:p>
                      <a:pPr fontAlgn="b"/>
                      <a:r>
                        <a:rPr lang="es-BO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s-BO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otal Bolivia</a:t>
                      </a:r>
                      <a:endParaRPr lang="es-BO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1.098.581</a:t>
                      </a:r>
                      <a:endParaRPr lang="es-BO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BO" dirty="0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12649772"/>
                  </a:ext>
                </a:extLst>
              </a:tr>
            </a:tbl>
          </a:graphicData>
        </a:graphic>
      </p:graphicFrame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38" y="5238751"/>
            <a:ext cx="199236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58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62500"/>
            <a:ext cx="914400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38" y="5238751"/>
            <a:ext cx="199236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154" y="7045"/>
            <a:ext cx="1665707" cy="93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00" y="7045"/>
            <a:ext cx="1253121" cy="9398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409056" cy="9398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982" y="-382"/>
            <a:ext cx="1473979" cy="9402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767" y="-381"/>
            <a:ext cx="1409233" cy="940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18" y="-382"/>
            <a:ext cx="1851065" cy="939841"/>
          </a:xfrm>
          <a:prstGeom prst="rect">
            <a:avLst/>
          </a:prstGeom>
        </p:spPr>
      </p:pic>
      <p:pic>
        <p:nvPicPr>
          <p:cNvPr id="12" name="Imagen 3"/>
          <p:cNvPicPr>
            <a:picLocks noChangeAspect="1"/>
          </p:cNvPicPr>
          <p:nvPr/>
        </p:nvPicPr>
        <p:blipFill rotWithShape="1">
          <a:blip r:embed="rId9"/>
          <a:srcRect r="13605"/>
          <a:stretch/>
        </p:blipFill>
        <p:spPr>
          <a:xfrm>
            <a:off x="996166" y="952501"/>
            <a:ext cx="7233434" cy="4193342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471" y="5156112"/>
            <a:ext cx="1008529" cy="4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238750"/>
            <a:ext cx="1066800" cy="31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5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SzPct val="65000"/>
              <a:buChar char="o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Verdana" pitchFamily="34" charset="0"/>
              <a:buChar char="–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770AF34-D77D-447C-AAAB-E43A00781F25}" type="slidenum">
              <a:rPr lang="en-US" altLang="fr-FR" sz="14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fr-FR" sz="1400" smtClean="0">
              <a:solidFill>
                <a:schemeClr val="bg1"/>
              </a:solidFill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91750"/>
            <a:ext cx="8229600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 smtClean="0">
                <a:solidFill>
                  <a:schemeClr val="bg1"/>
                </a:solidFill>
                <a:ea typeface="ＭＳ Ｐゴシック" pitchFamily="-112" charset="-128"/>
              </a:rPr>
              <a:t>8vo </a:t>
            </a:r>
            <a:r>
              <a:rPr lang="es-ES" sz="2800" b="1" dirty="0">
                <a:solidFill>
                  <a:schemeClr val="bg1"/>
                </a:solidFill>
                <a:ea typeface="ＭＳ Ｐゴシック" pitchFamily="-112" charset="-128"/>
              </a:rPr>
              <a:t>Encuentro Internacional de Ciudades Intermedias</a:t>
            </a:r>
          </a:p>
          <a:p>
            <a:pPr algn="ctr">
              <a:defRPr/>
            </a:pPr>
            <a:r>
              <a:rPr lang="es-ES" sz="2000" b="1" dirty="0">
                <a:solidFill>
                  <a:schemeClr val="bg1"/>
                </a:solidFill>
                <a:ea typeface="ＭＳ Ｐゴシック" pitchFamily="-112" charset="-128"/>
              </a:rPr>
              <a:t>15 y 16 de julio de 2019</a:t>
            </a:r>
          </a:p>
          <a:p>
            <a:pPr algn="ctr">
              <a:defRPr/>
            </a:pPr>
            <a:r>
              <a:rPr lang="es-ES" sz="2000" b="1" dirty="0">
                <a:solidFill>
                  <a:schemeClr val="bg1"/>
                </a:solidFill>
                <a:ea typeface="ＭＳ Ｐゴシック" pitchFamily="-112" charset="-128"/>
              </a:rPr>
              <a:t>Santa Cruz de la Sierra, Bolivia</a:t>
            </a:r>
            <a:endParaRPr lang="es-ES" sz="2000" dirty="0">
              <a:solidFill>
                <a:schemeClr val="bg1"/>
              </a:solidFill>
              <a:ea typeface="ＭＳ Ｐゴシック" pitchFamily="-112" charset="-128"/>
            </a:endParaRPr>
          </a:p>
        </p:txBody>
      </p:sp>
      <p:sp>
        <p:nvSpPr>
          <p:cNvPr id="4101" name="Rectangle 5">
            <a:hlinkClick r:id="rId4"/>
          </p:cNvPr>
          <p:cNvSpPr>
            <a:spLocks noChangeArrowheads="1"/>
          </p:cNvSpPr>
          <p:nvPr/>
        </p:nvSpPr>
        <p:spPr bwMode="auto">
          <a:xfrm>
            <a:off x="165100" y="508000"/>
            <a:ext cx="282575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SzPct val="65000"/>
              <a:buChar char="o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Verdana" pitchFamily="34" charset="0"/>
              <a:buChar char="–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30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410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52" y="2064807"/>
            <a:ext cx="7306448" cy="140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3855303"/>
            <a:ext cx="8229600" cy="160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400" b="1" dirty="0">
                <a:solidFill>
                  <a:schemeClr val="bg1"/>
                </a:solidFill>
                <a:ea typeface="ＭＳ Ｐゴシック" pitchFamily="-112" charset="-128"/>
              </a:rPr>
              <a:t>RESPUESTAS AL DESPOBLAMIENTO DE LAS ÁREAS RURALES Y EL NUEVO ROL DE LAS CIUDADES </a:t>
            </a:r>
            <a:r>
              <a:rPr lang="es-ES" sz="2400" b="1" dirty="0" smtClean="0">
                <a:solidFill>
                  <a:schemeClr val="bg1"/>
                </a:solidFill>
                <a:ea typeface="ＭＳ Ｐゴシック" pitchFamily="-112" charset="-128"/>
              </a:rPr>
              <a:t>INTERMEDIAS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000" b="1" dirty="0">
                <a:solidFill>
                  <a:schemeClr val="bg1"/>
                </a:solidFill>
                <a:ea typeface="ＭＳ Ｐゴシック" pitchFamily="-112" charset="-128"/>
              </a:rPr>
              <a:t>¿Qué estamos haciendo para responder el despoblamiento, la migración y la presión sobre las ciudades receptoras?</a:t>
            </a:r>
          </a:p>
        </p:txBody>
      </p:sp>
    </p:spTree>
    <p:extLst>
      <p:ext uri="{BB962C8B-B14F-4D97-AF65-F5344CB8AC3E}">
        <p14:creationId xmlns:p14="http://schemas.microsoft.com/office/powerpoint/2010/main" val="59628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62500"/>
            <a:ext cx="914400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38" y="5238751"/>
            <a:ext cx="199236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154" y="7045"/>
            <a:ext cx="1665707" cy="93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00" y="7045"/>
            <a:ext cx="1253121" cy="9398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409056" cy="9398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982" y="-382"/>
            <a:ext cx="1473979" cy="9402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767" y="-381"/>
            <a:ext cx="1409233" cy="940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18" y="-382"/>
            <a:ext cx="1851065" cy="93984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0"/>
            <a:ext cx="3026839" cy="422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623" y="960643"/>
            <a:ext cx="3000349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175" y="952500"/>
            <a:ext cx="3021825" cy="422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471" y="5156112"/>
            <a:ext cx="1008529" cy="4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238750"/>
            <a:ext cx="1066800" cy="31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2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62500"/>
            <a:ext cx="914400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38" y="5238751"/>
            <a:ext cx="199236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154" y="7045"/>
            <a:ext cx="1665707" cy="93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00" y="7045"/>
            <a:ext cx="1253121" cy="9398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409056" cy="9398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982" y="-382"/>
            <a:ext cx="1473979" cy="9402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767" y="-381"/>
            <a:ext cx="1409233" cy="940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18" y="-382"/>
            <a:ext cx="1851065" cy="939841"/>
          </a:xfrm>
          <a:prstGeom prst="rect">
            <a:avLst/>
          </a:prstGeom>
        </p:spPr>
      </p:pic>
      <p:sp>
        <p:nvSpPr>
          <p:cNvPr id="12" name="2 Marcador de contenido"/>
          <p:cNvSpPr txBox="1">
            <a:spLocks/>
          </p:cNvSpPr>
          <p:nvPr/>
        </p:nvSpPr>
        <p:spPr>
          <a:xfrm>
            <a:off x="576064" y="2552700"/>
            <a:ext cx="7958336" cy="3162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tx1"/>
                </a:solidFill>
                <a:latin typeface="+mj-lt"/>
              </a:rPr>
              <a:t>Desarrollo </a:t>
            </a:r>
            <a:r>
              <a:rPr lang="es-ES" sz="2000" b="1" dirty="0">
                <a:solidFill>
                  <a:schemeClr val="tx1"/>
                </a:solidFill>
                <a:latin typeface="+mj-lt"/>
              </a:rPr>
              <a:t>del Plan Nacional de Ordenamiento </a:t>
            </a:r>
            <a:r>
              <a:rPr lang="es-ES" sz="2000" b="1" dirty="0" smtClean="0">
                <a:solidFill>
                  <a:schemeClr val="tx1"/>
                </a:solidFill>
                <a:latin typeface="+mj-lt"/>
              </a:rPr>
              <a:t>Territorial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tx1"/>
                </a:solidFill>
                <a:latin typeface="+mj-lt"/>
              </a:rPr>
              <a:t>Elaborar </a:t>
            </a:r>
            <a:r>
              <a:rPr lang="es-ES" sz="2000" b="1" dirty="0">
                <a:solidFill>
                  <a:schemeClr val="tx1"/>
                </a:solidFill>
                <a:latin typeface="+mj-lt"/>
              </a:rPr>
              <a:t>programas de servicios públicos mínimos para favorecer la funcionalidad de las ciudades intermedias</a:t>
            </a:r>
            <a:endParaRPr lang="es-ES" sz="2000" b="1" dirty="0" smtClean="0">
              <a:solidFill>
                <a:schemeClr val="tx1"/>
              </a:solidFill>
              <a:latin typeface="+mj-lt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tx1"/>
                </a:solidFill>
                <a:latin typeface="+mj-lt"/>
              </a:rPr>
              <a:t>Generar </a:t>
            </a:r>
            <a:r>
              <a:rPr lang="es-ES" sz="2000" b="1" dirty="0">
                <a:solidFill>
                  <a:schemeClr val="tx1"/>
                </a:solidFill>
                <a:latin typeface="+mj-lt"/>
              </a:rPr>
              <a:t>oficinas de desarrollo regional basadas en las ciudades intermedias nodales </a:t>
            </a:r>
            <a:endParaRPr lang="es-ES" sz="2000" b="1" dirty="0" smtClean="0">
              <a:solidFill>
                <a:schemeClr val="tx1"/>
              </a:solidFill>
              <a:latin typeface="+mj-lt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tx1"/>
                </a:solidFill>
                <a:latin typeface="+mj-lt"/>
              </a:rPr>
              <a:t>Programa </a:t>
            </a:r>
            <a:r>
              <a:rPr lang="es-ES" sz="2000" b="1" dirty="0">
                <a:solidFill>
                  <a:schemeClr val="tx1"/>
                </a:solidFill>
                <a:latin typeface="+mj-lt"/>
              </a:rPr>
              <a:t>de seguridad alimentaria nacional con foco en las ciudades intermedias</a:t>
            </a:r>
            <a:r>
              <a:rPr lang="es-ES" sz="2000" b="1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tx1"/>
                </a:solidFill>
                <a:latin typeface="+mj-lt"/>
              </a:rPr>
              <a:t>Impulsar nuevas centralidades en áreas metropolitanas</a:t>
            </a:r>
            <a:endParaRPr lang="es-E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1229380"/>
            <a:ext cx="8153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Lineamiento estratégico (preliminar)</a:t>
            </a:r>
          </a:p>
          <a:p>
            <a:r>
              <a:rPr lang="es-ES" sz="2800" b="1" dirty="0" smtClean="0"/>
              <a:t>Impulsar </a:t>
            </a:r>
            <a:r>
              <a:rPr lang="es-ES" sz="2800" b="1" dirty="0"/>
              <a:t>las ciudades intermedias en su </a:t>
            </a:r>
            <a:r>
              <a:rPr lang="es-ES" sz="2800" b="1" dirty="0" smtClean="0"/>
              <a:t>papel articulador </a:t>
            </a:r>
            <a:r>
              <a:rPr lang="es-ES" sz="2800" b="1" dirty="0"/>
              <a:t>del </a:t>
            </a:r>
            <a:r>
              <a:rPr lang="es-ES" sz="2800" b="1" dirty="0" smtClean="0"/>
              <a:t>territorio</a:t>
            </a:r>
            <a:endParaRPr lang="es-ES" sz="28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471" y="5156112"/>
            <a:ext cx="1008529" cy="4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238750"/>
            <a:ext cx="1066800" cy="31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4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SzPct val="65000"/>
              <a:buChar char="o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Verdana" pitchFamily="34" charset="0"/>
              <a:buChar char="–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770AF34-D77D-447C-AAAB-E43A00781F25}" type="slidenum">
              <a:rPr lang="en-US" altLang="fr-FR" sz="14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fr-FR" sz="1400" smtClean="0">
              <a:solidFill>
                <a:schemeClr val="bg1"/>
              </a:solidFill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4387215"/>
            <a:ext cx="8229600" cy="9848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400" dirty="0" smtClean="0">
                <a:solidFill>
                  <a:schemeClr val="bg1"/>
                </a:solidFill>
                <a:ea typeface="ＭＳ Ｐゴシック" pitchFamily="-112" charset="-128"/>
                <a:hlinkClick r:id="rId4"/>
              </a:rPr>
              <a:t>bolivia@onuhabitat.org</a:t>
            </a:r>
            <a:endParaRPr lang="es-ES" sz="2400" dirty="0" smtClean="0">
              <a:solidFill>
                <a:schemeClr val="bg1"/>
              </a:solidFill>
              <a:ea typeface="ＭＳ Ｐゴシック" pitchFamily="-112" charset="-128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400" dirty="0">
                <a:solidFill>
                  <a:schemeClr val="bg1"/>
                </a:solidFill>
                <a:ea typeface="ＭＳ Ｐゴシック" pitchFamily="-112" charset="-128"/>
              </a:rPr>
              <a:t>@</a:t>
            </a:r>
            <a:r>
              <a:rPr lang="es-ES" sz="2400" dirty="0" err="1">
                <a:solidFill>
                  <a:schemeClr val="bg1"/>
                </a:solidFill>
                <a:ea typeface="ＭＳ Ｐゴシック" pitchFamily="-112" charset="-128"/>
              </a:rPr>
              <a:t>ONUHabitatBolivia</a:t>
            </a:r>
            <a:r>
              <a:rPr lang="es-ES" sz="2400" dirty="0">
                <a:solidFill>
                  <a:schemeClr val="bg1"/>
                </a:solidFill>
                <a:ea typeface="ＭＳ Ｐゴシック" pitchFamily="-112" charset="-128"/>
              </a:rPr>
              <a:t> </a:t>
            </a:r>
            <a:endParaRPr lang="es-ES" sz="2400" dirty="0">
              <a:solidFill>
                <a:schemeClr val="bg1"/>
              </a:solidFill>
              <a:latin typeface="+mn-lt"/>
              <a:ea typeface="ＭＳ Ｐゴシック" pitchFamily="-112" charset="-128"/>
            </a:endParaRPr>
          </a:p>
        </p:txBody>
      </p:sp>
      <p:sp>
        <p:nvSpPr>
          <p:cNvPr id="4101" name="Rectangle 5">
            <a:hlinkClick r:id="rId5"/>
          </p:cNvPr>
          <p:cNvSpPr>
            <a:spLocks noChangeArrowheads="1"/>
          </p:cNvSpPr>
          <p:nvPr/>
        </p:nvSpPr>
        <p:spPr bwMode="auto">
          <a:xfrm>
            <a:off x="165100" y="508000"/>
            <a:ext cx="282575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SzPct val="65000"/>
              <a:buChar char="o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Verdana" pitchFamily="34" charset="0"/>
              <a:buChar char="–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30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410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52" y="2217207"/>
            <a:ext cx="7306448" cy="140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571500"/>
            <a:ext cx="82296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4800" b="1" dirty="0">
                <a:solidFill>
                  <a:schemeClr val="bg1"/>
                </a:solidFill>
                <a:ea typeface="ＭＳ Ｐゴシック" pitchFamily="-112" charset="-128"/>
              </a:rPr>
              <a:t>¡Gracias</a:t>
            </a:r>
            <a:r>
              <a:rPr lang="es-ES" sz="4800" b="1" dirty="0" smtClean="0">
                <a:solidFill>
                  <a:schemeClr val="bg1"/>
                </a:solidFill>
                <a:ea typeface="ＭＳ Ｐゴシック" pitchFamily="-112" charset="-128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1073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38" y="5238751"/>
            <a:ext cx="199236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144000" cy="504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8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1500"/>
            <a:ext cx="9144000" cy="62245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181600"/>
            <a:ext cx="914400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38" y="5238751"/>
            <a:ext cx="199236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2900"/>
            <a:ext cx="7030720" cy="914400"/>
          </a:xfrm>
          <a:prstGeom prst="rect">
            <a:avLst/>
          </a:prstGeom>
        </p:spPr>
      </p:pic>
      <p:pic>
        <p:nvPicPr>
          <p:cNvPr id="12" name="Picture 25" descr="S_SDG_Icons-01-1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28111" y="119062"/>
            <a:ext cx="1214438" cy="121443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4800" y="4189393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65</a:t>
            </a:r>
            <a:r>
              <a:rPr lang="es-ES" sz="2800" b="1" dirty="0"/>
              <a:t>% d</a:t>
            </a:r>
            <a:r>
              <a:rPr lang="es-ES" sz="2800" b="1" dirty="0" smtClean="0"/>
              <a:t>e metas de los ODS están vinculados al desarrollo territorial y urbano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7919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62500"/>
            <a:ext cx="914400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38" y="5238751"/>
            <a:ext cx="199236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418480" y="-36549"/>
            <a:ext cx="8549693" cy="36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-76200" y="-38100"/>
            <a:ext cx="9525000" cy="1588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-19049"/>
            <a:ext cx="91440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228480" y="266700"/>
            <a:ext cx="4534520" cy="452431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SzPct val="65000"/>
              <a:buChar char="o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Verdana" pitchFamily="34" charset="0"/>
              <a:buChar char="–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fr-FR" sz="1800" dirty="0" smtClean="0">
                <a:latin typeface="Arial Narrow" pitchFamily="34" charset="0"/>
              </a:rPr>
              <a:t>“95</a:t>
            </a:r>
            <a:r>
              <a:rPr lang="es-ES" altLang="fr-FR" sz="1800" dirty="0">
                <a:latin typeface="Arial Narrow" pitchFamily="34" charset="0"/>
              </a:rPr>
              <a:t>. Apoyaremos la aplicación de políticas y planes de ordenación territorial integrados, </a:t>
            </a:r>
            <a:r>
              <a:rPr lang="es-ES" altLang="fr-FR" sz="1800" dirty="0" err="1">
                <a:latin typeface="Arial Narrow" pitchFamily="34" charset="0"/>
              </a:rPr>
              <a:t>policéntricos</a:t>
            </a:r>
            <a:r>
              <a:rPr lang="es-ES" altLang="fr-FR" sz="1800" dirty="0">
                <a:latin typeface="Arial Narrow" pitchFamily="34" charset="0"/>
              </a:rPr>
              <a:t> y equilibrados, alentando la cooperación y el apoyo recíproco entre ciudades y asentamientos humanos de diferentes escalas, </a:t>
            </a:r>
            <a:r>
              <a:rPr lang="es-ES" altLang="fr-FR" sz="1800" b="1" dirty="0">
                <a:latin typeface="Arial Narrow" pitchFamily="34" charset="0"/>
              </a:rPr>
              <a:t>fortaleciendo la función de las ciudades y localidades de tamaños pequeño e intermedio </a:t>
            </a:r>
            <a:r>
              <a:rPr lang="es-ES" altLang="fr-FR" sz="1800" dirty="0">
                <a:latin typeface="Arial Narrow" pitchFamily="34" charset="0"/>
              </a:rPr>
              <a:t>en la mejora de los sistemas de seguridad alimentaria y nutrición, proporcionando acceso a servicios, infraestructuras y viviendas sostenibles, asequibles, adecuadas, </a:t>
            </a:r>
            <a:r>
              <a:rPr lang="es-ES" altLang="fr-FR" sz="1800" dirty="0" err="1">
                <a:latin typeface="Arial Narrow" pitchFamily="34" charset="0"/>
              </a:rPr>
              <a:t>resilientes</a:t>
            </a:r>
            <a:r>
              <a:rPr lang="es-ES" altLang="fr-FR" sz="1800" dirty="0">
                <a:latin typeface="Arial Narrow" pitchFamily="34" charset="0"/>
              </a:rPr>
              <a:t> y seguras, facilitando vínculos comerciales eficaces en todo el espacio continuo entre zonas urbanas y rurales, y garantizando que los pequeños agricultores y pescadores estén asociados a mercados y cadenas de valor locales, </a:t>
            </a:r>
            <a:r>
              <a:rPr lang="es-ES" altLang="fr-FR" sz="1800" dirty="0" err="1">
                <a:latin typeface="Arial Narrow" pitchFamily="34" charset="0"/>
              </a:rPr>
              <a:t>subnacionales</a:t>
            </a:r>
            <a:r>
              <a:rPr lang="es-ES" altLang="fr-FR" sz="1800" dirty="0">
                <a:latin typeface="Arial Narrow" pitchFamily="34" charset="0"/>
              </a:rPr>
              <a:t>, nacionales, regionales y mundiales</a:t>
            </a:r>
            <a:r>
              <a:rPr lang="es-ES" altLang="fr-FR" sz="1800" dirty="0" smtClean="0">
                <a:latin typeface="Arial Narrow" pitchFamily="34" charset="0"/>
              </a:rPr>
              <a:t>.”</a:t>
            </a:r>
            <a:endParaRPr lang="fr-FR" altLang="fr-FR" sz="1800" dirty="0">
              <a:latin typeface="Arial Narrow" pitchFamily="34" charset="0"/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3769622" cy="50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08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62500"/>
            <a:ext cx="914400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38" y="5238751"/>
            <a:ext cx="199236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Un vistazo al programa del 1er Foro Mundial de Ciudades Intermedias en Chefchaou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1"/>
            <a:ext cx="9144000" cy="517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03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62500"/>
            <a:ext cx="914400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38" y="5238751"/>
            <a:ext cx="199236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342900"/>
            <a:ext cx="37465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7950"/>
            <a:ext cx="3708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18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62500"/>
            <a:ext cx="914400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38" y="5238751"/>
            <a:ext cx="199236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8200" y="0"/>
            <a:ext cx="11833829" cy="62865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57525"/>
            <a:ext cx="2220299" cy="97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479" y="3105325"/>
            <a:ext cx="2009121" cy="59037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154" y="7045"/>
            <a:ext cx="1665707" cy="93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700" y="7045"/>
            <a:ext cx="1253121" cy="9398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409056" cy="9398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982" y="-382"/>
            <a:ext cx="1473979" cy="9402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767" y="-381"/>
            <a:ext cx="1409233" cy="9402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4418" y="-382"/>
            <a:ext cx="1851065" cy="93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5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62500"/>
            <a:ext cx="914400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38" y="5238751"/>
            <a:ext cx="199236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15">
            <a:extLst>
              <a:ext uri="{FF2B5EF4-FFF2-40B4-BE49-F238E27FC236}">
                <a16:creationId xmlns:a16="http://schemas.microsoft.com/office/drawing/2014/main" id="{C228F7B7-35FE-4C81-A92C-66EC296F43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1" t="70521" r="10098" b="5319"/>
          <a:stretch/>
        </p:blipFill>
        <p:spPr>
          <a:xfrm>
            <a:off x="0" y="1790700"/>
            <a:ext cx="9119390" cy="32766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57200" y="119128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Contexto en Bolivia</a:t>
            </a:r>
            <a:endParaRPr lang="es-ES" sz="28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154" y="7045"/>
            <a:ext cx="1665707" cy="93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700" y="7045"/>
            <a:ext cx="1253121" cy="9398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409056" cy="9398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982" y="-382"/>
            <a:ext cx="1473979" cy="9402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767" y="-381"/>
            <a:ext cx="1409233" cy="9402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4418" y="-382"/>
            <a:ext cx="1851065" cy="939841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471" y="5156112"/>
            <a:ext cx="1008529" cy="4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238750"/>
            <a:ext cx="1066800" cy="31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0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3207</TotalTime>
  <Words>796</Words>
  <Application>Microsoft Office PowerPoint</Application>
  <PresentationFormat>Presentación en pantalla (16:10)</PresentationFormat>
  <Paragraphs>276</Paragraphs>
  <Slides>22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Arial Narrow</vt:lpstr>
      <vt:lpstr>Calibri</vt:lpstr>
      <vt:lpstr>Times New Roman</vt:lpstr>
      <vt:lpstr>Verdana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ONU-HABITAT</dc:creator>
  <cp:lastModifiedBy>HP</cp:lastModifiedBy>
  <cp:revision>78</cp:revision>
  <dcterms:created xsi:type="dcterms:W3CDTF">2018-07-31T21:06:08Z</dcterms:created>
  <dcterms:modified xsi:type="dcterms:W3CDTF">2019-07-23T20:56:20Z</dcterms:modified>
</cp:coreProperties>
</file>