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image46.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48" r:id="rId1"/>
  </p:sldMasterIdLst>
  <p:notesMasterIdLst>
    <p:notesMasterId r:id="rId55"/>
  </p:notesMasterIdLst>
  <p:handoutMasterIdLst>
    <p:handoutMasterId r:id="rId56"/>
  </p:handoutMasterIdLst>
  <p:sldIdLst>
    <p:sldId id="256" r:id="rId2"/>
    <p:sldId id="414" r:id="rId3"/>
    <p:sldId id="342" r:id="rId4"/>
    <p:sldId id="343" r:id="rId5"/>
    <p:sldId id="347" r:id="rId6"/>
    <p:sldId id="425" r:id="rId7"/>
    <p:sldId id="345" r:id="rId8"/>
    <p:sldId id="432" r:id="rId9"/>
    <p:sldId id="350" r:id="rId10"/>
    <p:sldId id="394" r:id="rId11"/>
    <p:sldId id="415" r:id="rId12"/>
    <p:sldId id="390" r:id="rId13"/>
    <p:sldId id="387" r:id="rId14"/>
    <p:sldId id="389" r:id="rId15"/>
    <p:sldId id="388" r:id="rId16"/>
    <p:sldId id="391" r:id="rId17"/>
    <p:sldId id="408" r:id="rId18"/>
    <p:sldId id="430" r:id="rId19"/>
    <p:sldId id="416" r:id="rId20"/>
    <p:sldId id="393" r:id="rId21"/>
    <p:sldId id="385" r:id="rId22"/>
    <p:sldId id="395" r:id="rId23"/>
    <p:sldId id="392" r:id="rId24"/>
    <p:sldId id="433" r:id="rId25"/>
    <p:sldId id="383" r:id="rId26"/>
    <p:sldId id="346" r:id="rId27"/>
    <p:sldId id="351" r:id="rId28"/>
    <p:sldId id="354" r:id="rId29"/>
    <p:sldId id="352" r:id="rId30"/>
    <p:sldId id="429" r:id="rId31"/>
    <p:sldId id="410" r:id="rId32"/>
    <p:sldId id="384" r:id="rId33"/>
    <p:sldId id="396" r:id="rId34"/>
    <p:sldId id="398" r:id="rId35"/>
    <p:sldId id="399" r:id="rId36"/>
    <p:sldId id="412" r:id="rId37"/>
    <p:sldId id="421" r:id="rId38"/>
    <p:sldId id="434" r:id="rId39"/>
    <p:sldId id="417" r:id="rId40"/>
    <p:sldId id="418" r:id="rId41"/>
    <p:sldId id="419" r:id="rId42"/>
    <p:sldId id="420" r:id="rId43"/>
    <p:sldId id="423" r:id="rId44"/>
    <p:sldId id="400" r:id="rId45"/>
    <p:sldId id="403" r:id="rId46"/>
    <p:sldId id="404" r:id="rId47"/>
    <p:sldId id="406" r:id="rId48"/>
    <p:sldId id="411" r:id="rId49"/>
    <p:sldId id="405" r:id="rId50"/>
    <p:sldId id="407" r:id="rId51"/>
    <p:sldId id="409" r:id="rId52"/>
    <p:sldId id="413" r:id="rId53"/>
    <p:sldId id="300" r:id="rId54"/>
  </p:sldIdLst>
  <p:sldSz cx="9144000" cy="6858000" type="screen4x3"/>
  <p:notesSz cx="6797675" cy="9928225"/>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RECTOR" initials="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8B90"/>
    <a:srgbClr val="EF434D"/>
    <a:srgbClr val="16C2AD"/>
    <a:srgbClr val="F3757B"/>
    <a:srgbClr val="F15960"/>
    <a:srgbClr val="7A001C"/>
    <a:srgbClr val="C22632"/>
    <a:srgbClr val="38BD5C"/>
    <a:srgbClr val="6ABD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20" autoAdjust="0"/>
    <p:restoredTop sz="94660"/>
  </p:normalViewPr>
  <p:slideViewPr>
    <p:cSldViewPr>
      <p:cViewPr varScale="1">
        <p:scale>
          <a:sx n="72" d="100"/>
          <a:sy n="72" d="100"/>
        </p:scale>
        <p:origin x="1560"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5660" cy="496412"/>
          </a:xfrm>
          <a:prstGeom prst="rect">
            <a:avLst/>
          </a:prstGeom>
        </p:spPr>
        <p:txBody>
          <a:bodyPr vert="horz" lIns="92117" tIns="46058" rIns="92117" bIns="46058" rtlCol="0"/>
          <a:lstStyle>
            <a:lvl1pPr algn="l">
              <a:defRPr sz="1200"/>
            </a:lvl1pPr>
          </a:lstStyle>
          <a:p>
            <a:r>
              <a:rPr lang="en-US"/>
              <a:t>PRESENTACIÓN AECID-DCALC / THE SPANISH AGENCY FOR INTERNATIONAL DEVELOPMENT COOPERATION</a:t>
            </a:r>
            <a:endParaRPr lang="es-ES"/>
          </a:p>
        </p:txBody>
      </p:sp>
      <p:sp>
        <p:nvSpPr>
          <p:cNvPr id="3" name="2 Marcador de fecha"/>
          <p:cNvSpPr>
            <a:spLocks noGrp="1"/>
          </p:cNvSpPr>
          <p:nvPr>
            <p:ph type="dt" sz="quarter" idx="1"/>
          </p:nvPr>
        </p:nvSpPr>
        <p:spPr>
          <a:xfrm>
            <a:off x="3850442" y="0"/>
            <a:ext cx="2945660" cy="496412"/>
          </a:xfrm>
          <a:prstGeom prst="rect">
            <a:avLst/>
          </a:prstGeom>
        </p:spPr>
        <p:txBody>
          <a:bodyPr vert="horz" lIns="92117" tIns="46058" rIns="92117" bIns="46058" rtlCol="0"/>
          <a:lstStyle>
            <a:lvl1pPr algn="r">
              <a:defRPr sz="1200"/>
            </a:lvl1pPr>
          </a:lstStyle>
          <a:p>
            <a:fld id="{C54DCF80-C7CA-48DE-8610-2C6BE445B457}" type="datetimeFigureOut">
              <a:rPr lang="es-ES" smtClean="0"/>
              <a:t>10/11/2022</a:t>
            </a:fld>
            <a:endParaRPr lang="es-ES"/>
          </a:p>
        </p:txBody>
      </p:sp>
      <p:sp>
        <p:nvSpPr>
          <p:cNvPr id="4" name="3 Marcador de pie de página"/>
          <p:cNvSpPr>
            <a:spLocks noGrp="1"/>
          </p:cNvSpPr>
          <p:nvPr>
            <p:ph type="ftr" sz="quarter" idx="2"/>
          </p:nvPr>
        </p:nvSpPr>
        <p:spPr>
          <a:xfrm>
            <a:off x="0" y="9430090"/>
            <a:ext cx="2945660" cy="496412"/>
          </a:xfrm>
          <a:prstGeom prst="rect">
            <a:avLst/>
          </a:prstGeom>
        </p:spPr>
        <p:txBody>
          <a:bodyPr vert="horz" lIns="92117" tIns="46058" rIns="92117" bIns="46058"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3850442" y="9430090"/>
            <a:ext cx="2945660" cy="496412"/>
          </a:xfrm>
          <a:prstGeom prst="rect">
            <a:avLst/>
          </a:prstGeom>
        </p:spPr>
        <p:txBody>
          <a:bodyPr vert="horz" lIns="92117" tIns="46058" rIns="92117" bIns="46058" rtlCol="0" anchor="b"/>
          <a:lstStyle>
            <a:lvl1pPr algn="r">
              <a:defRPr sz="1200"/>
            </a:lvl1pPr>
          </a:lstStyle>
          <a:p>
            <a:fld id="{BC26110D-FC5C-4844-9B73-B8CB0FB201F8}" type="slidenum">
              <a:rPr lang="es-ES" smtClean="0"/>
              <a:t>‹Nº›</a:t>
            </a:fld>
            <a:endParaRPr lang="es-ES"/>
          </a:p>
        </p:txBody>
      </p:sp>
    </p:spTree>
    <p:extLst>
      <p:ext uri="{BB962C8B-B14F-4D97-AF65-F5344CB8AC3E}">
        <p14:creationId xmlns:p14="http://schemas.microsoft.com/office/powerpoint/2010/main" val="223211020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5660" cy="496412"/>
          </a:xfrm>
          <a:prstGeom prst="rect">
            <a:avLst/>
          </a:prstGeom>
        </p:spPr>
        <p:txBody>
          <a:bodyPr vert="horz" lIns="92117" tIns="46058" rIns="92117" bIns="46058" rtlCol="0"/>
          <a:lstStyle>
            <a:lvl1pPr algn="l">
              <a:defRPr sz="1200"/>
            </a:lvl1pPr>
          </a:lstStyle>
          <a:p>
            <a:r>
              <a:rPr lang="en-US"/>
              <a:t>PRESENTACIÓN AECID-DCALC / THE SPANISH AGENCY FOR INTERNATIONAL DEVELOPMENT COOPERATION</a:t>
            </a:r>
            <a:endParaRPr lang="es-ES"/>
          </a:p>
        </p:txBody>
      </p:sp>
      <p:sp>
        <p:nvSpPr>
          <p:cNvPr id="3" name="2 Marcador de fecha"/>
          <p:cNvSpPr>
            <a:spLocks noGrp="1"/>
          </p:cNvSpPr>
          <p:nvPr>
            <p:ph type="dt" idx="1"/>
          </p:nvPr>
        </p:nvSpPr>
        <p:spPr>
          <a:xfrm>
            <a:off x="3850442" y="0"/>
            <a:ext cx="2945660" cy="496412"/>
          </a:xfrm>
          <a:prstGeom prst="rect">
            <a:avLst/>
          </a:prstGeom>
        </p:spPr>
        <p:txBody>
          <a:bodyPr vert="horz" lIns="92117" tIns="46058" rIns="92117" bIns="46058" rtlCol="0"/>
          <a:lstStyle>
            <a:lvl1pPr algn="r">
              <a:defRPr sz="1200"/>
            </a:lvl1pPr>
          </a:lstStyle>
          <a:p>
            <a:fld id="{216EE64A-2783-4D3C-8562-07355937AE08}" type="datetimeFigureOut">
              <a:rPr lang="es-ES" smtClean="0"/>
              <a:t>10/11/2022</a:t>
            </a:fld>
            <a:endParaRPr lang="es-ES"/>
          </a:p>
        </p:txBody>
      </p:sp>
      <p:sp>
        <p:nvSpPr>
          <p:cNvPr id="4" name="3 Marcador de imagen de diapositiva"/>
          <p:cNvSpPr>
            <a:spLocks noGrp="1" noRot="1" noChangeAspect="1"/>
          </p:cNvSpPr>
          <p:nvPr>
            <p:ph type="sldImg" idx="2"/>
          </p:nvPr>
        </p:nvSpPr>
        <p:spPr>
          <a:xfrm>
            <a:off x="915988" y="744538"/>
            <a:ext cx="4965700" cy="3724275"/>
          </a:xfrm>
          <a:prstGeom prst="rect">
            <a:avLst/>
          </a:prstGeom>
          <a:noFill/>
          <a:ln w="12700">
            <a:solidFill>
              <a:prstClr val="black"/>
            </a:solidFill>
          </a:ln>
        </p:spPr>
        <p:txBody>
          <a:bodyPr vert="horz" lIns="92117" tIns="46058" rIns="92117" bIns="46058" rtlCol="0" anchor="ctr"/>
          <a:lstStyle/>
          <a:p>
            <a:endParaRPr lang="es-ES"/>
          </a:p>
        </p:txBody>
      </p:sp>
      <p:sp>
        <p:nvSpPr>
          <p:cNvPr id="5" name="4 Marcador de notas"/>
          <p:cNvSpPr>
            <a:spLocks noGrp="1"/>
          </p:cNvSpPr>
          <p:nvPr>
            <p:ph type="body" sz="quarter" idx="3"/>
          </p:nvPr>
        </p:nvSpPr>
        <p:spPr>
          <a:xfrm>
            <a:off x="679768" y="4715908"/>
            <a:ext cx="5438140" cy="4467701"/>
          </a:xfrm>
          <a:prstGeom prst="rect">
            <a:avLst/>
          </a:prstGeom>
        </p:spPr>
        <p:txBody>
          <a:bodyPr vert="horz" lIns="92117" tIns="46058" rIns="92117" bIns="46058"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9430090"/>
            <a:ext cx="2945660" cy="496412"/>
          </a:xfrm>
          <a:prstGeom prst="rect">
            <a:avLst/>
          </a:prstGeom>
        </p:spPr>
        <p:txBody>
          <a:bodyPr vert="horz" lIns="92117" tIns="46058" rIns="92117" bIns="46058"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50442" y="9430090"/>
            <a:ext cx="2945660" cy="496412"/>
          </a:xfrm>
          <a:prstGeom prst="rect">
            <a:avLst/>
          </a:prstGeom>
        </p:spPr>
        <p:txBody>
          <a:bodyPr vert="horz" lIns="92117" tIns="46058" rIns="92117" bIns="46058" rtlCol="0" anchor="b"/>
          <a:lstStyle>
            <a:lvl1pPr algn="r">
              <a:defRPr sz="1200"/>
            </a:lvl1pPr>
          </a:lstStyle>
          <a:p>
            <a:fld id="{95D75D5F-DB61-4F33-B379-82EA9EB8BDF3}" type="slidenum">
              <a:rPr lang="es-ES" smtClean="0"/>
              <a:t>‹Nº›</a:t>
            </a:fld>
            <a:endParaRPr lang="es-ES"/>
          </a:p>
        </p:txBody>
      </p:sp>
    </p:spTree>
    <p:extLst>
      <p:ext uri="{BB962C8B-B14F-4D97-AF65-F5344CB8AC3E}">
        <p14:creationId xmlns:p14="http://schemas.microsoft.com/office/powerpoint/2010/main" val="260779774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Tree>
    <p:extLst>
      <p:ext uri="{BB962C8B-B14F-4D97-AF65-F5344CB8AC3E}">
        <p14:creationId xmlns:p14="http://schemas.microsoft.com/office/powerpoint/2010/main" val="1758127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7C7CC1AC-48BF-41E7-B68A-0BF80A870003}" type="datetime1">
              <a:rPr lang="es-ES" smtClean="0"/>
              <a:t>10/11/2022</a:t>
            </a:fld>
            <a:endParaRPr lang="es-ES"/>
          </a:p>
        </p:txBody>
      </p:sp>
      <p:sp>
        <p:nvSpPr>
          <p:cNvPr id="5" name="4 Marcador de pie de página"/>
          <p:cNvSpPr>
            <a:spLocks noGrp="1"/>
          </p:cNvSpPr>
          <p:nvPr>
            <p:ph type="ftr" sz="quarter" idx="11"/>
          </p:nvPr>
        </p:nvSpPr>
        <p:spPr/>
        <p:txBody>
          <a:bodyPr/>
          <a:lstStyle/>
          <a:p>
            <a:r>
              <a:rPr lang="en-US"/>
              <a:t>PRESENTACIÓN AECID-DCALC / THE SPANISH AGENCY FOR INTERNATIONAL DEVELOPMENT COOPERATION</a:t>
            </a:r>
            <a:endParaRPr lang="es-ES"/>
          </a:p>
        </p:txBody>
      </p:sp>
      <p:sp>
        <p:nvSpPr>
          <p:cNvPr id="6" name="5 Marcador de número de diapositiva"/>
          <p:cNvSpPr>
            <a:spLocks noGrp="1"/>
          </p:cNvSpPr>
          <p:nvPr>
            <p:ph type="sldNum" sz="quarter" idx="12"/>
          </p:nvPr>
        </p:nvSpPr>
        <p:spPr/>
        <p:txBody>
          <a:bodyPr/>
          <a:lstStyle/>
          <a:p>
            <a:fld id="{9A6D3A0F-C1B9-46B2-887C-782F1FE86CAC}" type="slidenum">
              <a:rPr lang="es-ES" smtClean="0"/>
              <a:t>‹Nº›</a:t>
            </a:fld>
            <a:endParaRPr lang="es-ES"/>
          </a:p>
        </p:txBody>
      </p:sp>
    </p:spTree>
    <p:extLst>
      <p:ext uri="{BB962C8B-B14F-4D97-AF65-F5344CB8AC3E}">
        <p14:creationId xmlns:p14="http://schemas.microsoft.com/office/powerpoint/2010/main" val="3485501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73747B39-063F-4ADE-A242-CBAB5DBFB071}" type="datetime1">
              <a:rPr lang="es-ES" smtClean="0"/>
              <a:t>10/11/2022</a:t>
            </a:fld>
            <a:endParaRPr lang="es-ES"/>
          </a:p>
        </p:txBody>
      </p:sp>
      <p:sp>
        <p:nvSpPr>
          <p:cNvPr id="5" name="4 Marcador de pie de página"/>
          <p:cNvSpPr>
            <a:spLocks noGrp="1"/>
          </p:cNvSpPr>
          <p:nvPr>
            <p:ph type="ftr" sz="quarter" idx="11"/>
          </p:nvPr>
        </p:nvSpPr>
        <p:spPr/>
        <p:txBody>
          <a:bodyPr/>
          <a:lstStyle/>
          <a:p>
            <a:r>
              <a:rPr lang="en-US"/>
              <a:t>PRESENTACIÓN AECID-DCALC / THE SPANISH AGENCY FOR INTERNATIONAL DEVELOPMENT COOPERATION</a:t>
            </a:r>
            <a:endParaRPr lang="es-ES"/>
          </a:p>
        </p:txBody>
      </p:sp>
      <p:sp>
        <p:nvSpPr>
          <p:cNvPr id="6" name="5 Marcador de número de diapositiva"/>
          <p:cNvSpPr>
            <a:spLocks noGrp="1"/>
          </p:cNvSpPr>
          <p:nvPr>
            <p:ph type="sldNum" sz="quarter" idx="12"/>
          </p:nvPr>
        </p:nvSpPr>
        <p:spPr/>
        <p:txBody>
          <a:bodyPr/>
          <a:lstStyle/>
          <a:p>
            <a:fld id="{9A6D3A0F-C1B9-46B2-887C-782F1FE86CAC}" type="slidenum">
              <a:rPr lang="es-ES" smtClean="0"/>
              <a:t>‹Nº›</a:t>
            </a:fld>
            <a:endParaRPr lang="es-ES"/>
          </a:p>
        </p:txBody>
      </p:sp>
    </p:spTree>
    <p:extLst>
      <p:ext uri="{BB962C8B-B14F-4D97-AF65-F5344CB8AC3E}">
        <p14:creationId xmlns:p14="http://schemas.microsoft.com/office/powerpoint/2010/main" val="1645781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1B9E8B8B-C3B9-4824-87DB-AAD8799E7B08}" type="datetime1">
              <a:rPr lang="es-ES" smtClean="0"/>
              <a:t>10/11/2022</a:t>
            </a:fld>
            <a:endParaRPr lang="es-ES"/>
          </a:p>
        </p:txBody>
      </p:sp>
      <p:sp>
        <p:nvSpPr>
          <p:cNvPr id="5" name="4 Marcador de pie de página"/>
          <p:cNvSpPr>
            <a:spLocks noGrp="1"/>
          </p:cNvSpPr>
          <p:nvPr>
            <p:ph type="ftr" sz="quarter" idx="11"/>
          </p:nvPr>
        </p:nvSpPr>
        <p:spPr/>
        <p:txBody>
          <a:bodyPr/>
          <a:lstStyle/>
          <a:p>
            <a:r>
              <a:rPr lang="en-US"/>
              <a:t>PRESENTACIÓN AECID-DCALC / THE SPANISH AGENCY FOR INTERNATIONAL DEVELOPMENT COOPERATION</a:t>
            </a:r>
            <a:endParaRPr lang="es-ES"/>
          </a:p>
        </p:txBody>
      </p:sp>
      <p:sp>
        <p:nvSpPr>
          <p:cNvPr id="6" name="5 Marcador de número de diapositiva"/>
          <p:cNvSpPr>
            <a:spLocks noGrp="1"/>
          </p:cNvSpPr>
          <p:nvPr>
            <p:ph type="sldNum" sz="quarter" idx="12"/>
          </p:nvPr>
        </p:nvSpPr>
        <p:spPr/>
        <p:txBody>
          <a:bodyPr/>
          <a:lstStyle/>
          <a:p>
            <a:fld id="{9A6D3A0F-C1B9-46B2-887C-782F1FE86CAC}" type="slidenum">
              <a:rPr lang="es-ES" smtClean="0"/>
              <a:t>‹Nº›</a:t>
            </a:fld>
            <a:endParaRPr lang="es-ES"/>
          </a:p>
        </p:txBody>
      </p:sp>
    </p:spTree>
    <p:extLst>
      <p:ext uri="{BB962C8B-B14F-4D97-AF65-F5344CB8AC3E}">
        <p14:creationId xmlns:p14="http://schemas.microsoft.com/office/powerpoint/2010/main" val="2916062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3A348500-B99A-4E56-B5DA-8CB960F30120}" type="datetime1">
              <a:rPr lang="es-ES" smtClean="0"/>
              <a:t>10/11/2022</a:t>
            </a:fld>
            <a:endParaRPr lang="es-ES"/>
          </a:p>
        </p:txBody>
      </p:sp>
      <p:sp>
        <p:nvSpPr>
          <p:cNvPr id="5" name="4 Marcador de pie de página"/>
          <p:cNvSpPr>
            <a:spLocks noGrp="1"/>
          </p:cNvSpPr>
          <p:nvPr>
            <p:ph type="ftr" sz="quarter" idx="11"/>
          </p:nvPr>
        </p:nvSpPr>
        <p:spPr/>
        <p:txBody>
          <a:bodyPr/>
          <a:lstStyle/>
          <a:p>
            <a:r>
              <a:rPr lang="en-US"/>
              <a:t>PRESENTACIÓN AECID-DCALC / THE SPANISH AGENCY FOR INTERNATIONAL DEVELOPMENT COOPERATION</a:t>
            </a:r>
            <a:endParaRPr lang="es-ES"/>
          </a:p>
        </p:txBody>
      </p:sp>
      <p:sp>
        <p:nvSpPr>
          <p:cNvPr id="6" name="5 Marcador de número de diapositiva"/>
          <p:cNvSpPr>
            <a:spLocks noGrp="1"/>
          </p:cNvSpPr>
          <p:nvPr>
            <p:ph type="sldNum" sz="quarter" idx="12"/>
          </p:nvPr>
        </p:nvSpPr>
        <p:spPr/>
        <p:txBody>
          <a:bodyPr/>
          <a:lstStyle/>
          <a:p>
            <a:fld id="{9A6D3A0F-C1B9-46B2-887C-782F1FE86CAC}" type="slidenum">
              <a:rPr lang="es-ES" smtClean="0"/>
              <a:t>‹Nº›</a:t>
            </a:fld>
            <a:endParaRPr lang="es-ES"/>
          </a:p>
        </p:txBody>
      </p:sp>
    </p:spTree>
    <p:extLst>
      <p:ext uri="{BB962C8B-B14F-4D97-AF65-F5344CB8AC3E}">
        <p14:creationId xmlns:p14="http://schemas.microsoft.com/office/powerpoint/2010/main" val="405493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64A4ED84-5307-44A2-A5BB-3D25787B81B0}" type="datetime1">
              <a:rPr lang="es-ES" smtClean="0"/>
              <a:t>10/11/2022</a:t>
            </a:fld>
            <a:endParaRPr lang="es-ES"/>
          </a:p>
        </p:txBody>
      </p:sp>
      <p:sp>
        <p:nvSpPr>
          <p:cNvPr id="5" name="4 Marcador de pie de página"/>
          <p:cNvSpPr>
            <a:spLocks noGrp="1"/>
          </p:cNvSpPr>
          <p:nvPr>
            <p:ph type="ftr" sz="quarter" idx="11"/>
          </p:nvPr>
        </p:nvSpPr>
        <p:spPr/>
        <p:txBody>
          <a:bodyPr/>
          <a:lstStyle/>
          <a:p>
            <a:r>
              <a:rPr lang="en-US"/>
              <a:t>PRESENTACIÓN AECID-DCALC / THE SPANISH AGENCY FOR INTERNATIONAL DEVELOPMENT COOPERATION</a:t>
            </a:r>
            <a:endParaRPr lang="es-ES"/>
          </a:p>
        </p:txBody>
      </p:sp>
      <p:sp>
        <p:nvSpPr>
          <p:cNvPr id="6" name="5 Marcador de número de diapositiva"/>
          <p:cNvSpPr>
            <a:spLocks noGrp="1"/>
          </p:cNvSpPr>
          <p:nvPr>
            <p:ph type="sldNum" sz="quarter" idx="12"/>
          </p:nvPr>
        </p:nvSpPr>
        <p:spPr/>
        <p:txBody>
          <a:bodyPr/>
          <a:lstStyle/>
          <a:p>
            <a:fld id="{9A6D3A0F-C1B9-46B2-887C-782F1FE86CAC}" type="slidenum">
              <a:rPr lang="es-ES" smtClean="0"/>
              <a:t>‹Nº›</a:t>
            </a:fld>
            <a:endParaRPr lang="es-ES"/>
          </a:p>
        </p:txBody>
      </p:sp>
    </p:spTree>
    <p:extLst>
      <p:ext uri="{BB962C8B-B14F-4D97-AF65-F5344CB8AC3E}">
        <p14:creationId xmlns:p14="http://schemas.microsoft.com/office/powerpoint/2010/main" val="2142356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44AEEE53-05DE-4C3C-87B0-BE9010FD78B5}" type="datetime1">
              <a:rPr lang="es-ES" smtClean="0"/>
              <a:t>10/11/2022</a:t>
            </a:fld>
            <a:endParaRPr lang="es-ES"/>
          </a:p>
        </p:txBody>
      </p:sp>
      <p:sp>
        <p:nvSpPr>
          <p:cNvPr id="6" name="5 Marcador de pie de página"/>
          <p:cNvSpPr>
            <a:spLocks noGrp="1"/>
          </p:cNvSpPr>
          <p:nvPr>
            <p:ph type="ftr" sz="quarter" idx="11"/>
          </p:nvPr>
        </p:nvSpPr>
        <p:spPr/>
        <p:txBody>
          <a:bodyPr/>
          <a:lstStyle/>
          <a:p>
            <a:r>
              <a:rPr lang="en-US"/>
              <a:t>PRESENTACIÓN AECID-DCALC / THE SPANISH AGENCY FOR INTERNATIONAL DEVELOPMENT COOPERATION</a:t>
            </a:r>
            <a:endParaRPr lang="es-ES"/>
          </a:p>
        </p:txBody>
      </p:sp>
      <p:sp>
        <p:nvSpPr>
          <p:cNvPr id="7" name="6 Marcador de número de diapositiva"/>
          <p:cNvSpPr>
            <a:spLocks noGrp="1"/>
          </p:cNvSpPr>
          <p:nvPr>
            <p:ph type="sldNum" sz="quarter" idx="12"/>
          </p:nvPr>
        </p:nvSpPr>
        <p:spPr/>
        <p:txBody>
          <a:bodyPr/>
          <a:lstStyle/>
          <a:p>
            <a:fld id="{9A6D3A0F-C1B9-46B2-887C-782F1FE86CAC}" type="slidenum">
              <a:rPr lang="es-ES" smtClean="0"/>
              <a:t>‹Nº›</a:t>
            </a:fld>
            <a:endParaRPr lang="es-ES"/>
          </a:p>
        </p:txBody>
      </p:sp>
    </p:spTree>
    <p:extLst>
      <p:ext uri="{BB962C8B-B14F-4D97-AF65-F5344CB8AC3E}">
        <p14:creationId xmlns:p14="http://schemas.microsoft.com/office/powerpoint/2010/main" val="1345869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80801939-8AD2-4EED-86DB-E7CA40A5C0F2}" type="datetime1">
              <a:rPr lang="es-ES" smtClean="0"/>
              <a:t>10/11/2022</a:t>
            </a:fld>
            <a:endParaRPr lang="es-ES"/>
          </a:p>
        </p:txBody>
      </p:sp>
      <p:sp>
        <p:nvSpPr>
          <p:cNvPr id="8" name="7 Marcador de pie de página"/>
          <p:cNvSpPr>
            <a:spLocks noGrp="1"/>
          </p:cNvSpPr>
          <p:nvPr>
            <p:ph type="ftr" sz="quarter" idx="11"/>
          </p:nvPr>
        </p:nvSpPr>
        <p:spPr/>
        <p:txBody>
          <a:bodyPr/>
          <a:lstStyle/>
          <a:p>
            <a:r>
              <a:rPr lang="en-US"/>
              <a:t>PRESENTACIÓN AECID-DCALC / THE SPANISH AGENCY FOR INTERNATIONAL DEVELOPMENT COOPERATION</a:t>
            </a:r>
            <a:endParaRPr lang="es-ES"/>
          </a:p>
        </p:txBody>
      </p:sp>
      <p:sp>
        <p:nvSpPr>
          <p:cNvPr id="9" name="8 Marcador de número de diapositiva"/>
          <p:cNvSpPr>
            <a:spLocks noGrp="1"/>
          </p:cNvSpPr>
          <p:nvPr>
            <p:ph type="sldNum" sz="quarter" idx="12"/>
          </p:nvPr>
        </p:nvSpPr>
        <p:spPr/>
        <p:txBody>
          <a:bodyPr/>
          <a:lstStyle/>
          <a:p>
            <a:fld id="{9A6D3A0F-C1B9-46B2-887C-782F1FE86CAC}" type="slidenum">
              <a:rPr lang="es-ES" smtClean="0"/>
              <a:t>‹Nº›</a:t>
            </a:fld>
            <a:endParaRPr lang="es-ES"/>
          </a:p>
        </p:txBody>
      </p:sp>
    </p:spTree>
    <p:extLst>
      <p:ext uri="{BB962C8B-B14F-4D97-AF65-F5344CB8AC3E}">
        <p14:creationId xmlns:p14="http://schemas.microsoft.com/office/powerpoint/2010/main" val="133638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8ADAA892-9F4B-465E-9279-24AAE94EE131}" type="datetime1">
              <a:rPr lang="es-ES" smtClean="0"/>
              <a:t>10/11/2022</a:t>
            </a:fld>
            <a:endParaRPr lang="es-ES"/>
          </a:p>
        </p:txBody>
      </p:sp>
      <p:sp>
        <p:nvSpPr>
          <p:cNvPr id="4" name="3 Marcador de pie de página"/>
          <p:cNvSpPr>
            <a:spLocks noGrp="1"/>
          </p:cNvSpPr>
          <p:nvPr>
            <p:ph type="ftr" sz="quarter" idx="11"/>
          </p:nvPr>
        </p:nvSpPr>
        <p:spPr/>
        <p:txBody>
          <a:bodyPr/>
          <a:lstStyle/>
          <a:p>
            <a:r>
              <a:rPr lang="en-US"/>
              <a:t>PRESENTACIÓN AECID-DCALC / THE SPANISH AGENCY FOR INTERNATIONAL DEVELOPMENT COOPERATION</a:t>
            </a:r>
            <a:endParaRPr lang="es-ES"/>
          </a:p>
        </p:txBody>
      </p:sp>
      <p:sp>
        <p:nvSpPr>
          <p:cNvPr id="5" name="4 Marcador de número de diapositiva"/>
          <p:cNvSpPr>
            <a:spLocks noGrp="1"/>
          </p:cNvSpPr>
          <p:nvPr>
            <p:ph type="sldNum" sz="quarter" idx="12"/>
          </p:nvPr>
        </p:nvSpPr>
        <p:spPr/>
        <p:txBody>
          <a:bodyPr/>
          <a:lstStyle/>
          <a:p>
            <a:fld id="{9A6D3A0F-C1B9-46B2-887C-782F1FE86CAC}" type="slidenum">
              <a:rPr lang="es-ES" smtClean="0"/>
              <a:t>‹Nº›</a:t>
            </a:fld>
            <a:endParaRPr lang="es-ES"/>
          </a:p>
        </p:txBody>
      </p:sp>
    </p:spTree>
    <p:extLst>
      <p:ext uri="{BB962C8B-B14F-4D97-AF65-F5344CB8AC3E}">
        <p14:creationId xmlns:p14="http://schemas.microsoft.com/office/powerpoint/2010/main" val="312863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6C3FC95-7C5F-47FD-AA79-E302714D6553}" type="datetime1">
              <a:rPr lang="es-ES" smtClean="0"/>
              <a:t>10/11/2022</a:t>
            </a:fld>
            <a:endParaRPr lang="es-ES"/>
          </a:p>
        </p:txBody>
      </p:sp>
      <p:sp>
        <p:nvSpPr>
          <p:cNvPr id="3" name="2 Marcador de pie de página"/>
          <p:cNvSpPr>
            <a:spLocks noGrp="1"/>
          </p:cNvSpPr>
          <p:nvPr>
            <p:ph type="ftr" sz="quarter" idx="11"/>
          </p:nvPr>
        </p:nvSpPr>
        <p:spPr/>
        <p:txBody>
          <a:bodyPr/>
          <a:lstStyle/>
          <a:p>
            <a:r>
              <a:rPr lang="en-US"/>
              <a:t>PRESENTACIÓN AECID-DCALC / THE SPANISH AGENCY FOR INTERNATIONAL DEVELOPMENT COOPERATION</a:t>
            </a:r>
            <a:endParaRPr lang="es-ES"/>
          </a:p>
        </p:txBody>
      </p:sp>
      <p:sp>
        <p:nvSpPr>
          <p:cNvPr id="4" name="3 Marcador de número de diapositiva"/>
          <p:cNvSpPr>
            <a:spLocks noGrp="1"/>
          </p:cNvSpPr>
          <p:nvPr>
            <p:ph type="sldNum" sz="quarter" idx="12"/>
          </p:nvPr>
        </p:nvSpPr>
        <p:spPr/>
        <p:txBody>
          <a:bodyPr/>
          <a:lstStyle/>
          <a:p>
            <a:fld id="{9A6D3A0F-C1B9-46B2-887C-782F1FE86CAC}" type="slidenum">
              <a:rPr lang="es-ES" smtClean="0"/>
              <a:t>‹Nº›</a:t>
            </a:fld>
            <a:endParaRPr lang="es-ES"/>
          </a:p>
        </p:txBody>
      </p:sp>
    </p:spTree>
    <p:extLst>
      <p:ext uri="{BB962C8B-B14F-4D97-AF65-F5344CB8AC3E}">
        <p14:creationId xmlns:p14="http://schemas.microsoft.com/office/powerpoint/2010/main" val="2564678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CE3CF1A1-EC40-4437-981F-44F3886DE777}" type="datetime1">
              <a:rPr lang="es-ES" smtClean="0"/>
              <a:t>10/11/2022</a:t>
            </a:fld>
            <a:endParaRPr lang="es-ES"/>
          </a:p>
        </p:txBody>
      </p:sp>
      <p:sp>
        <p:nvSpPr>
          <p:cNvPr id="6" name="5 Marcador de pie de página"/>
          <p:cNvSpPr>
            <a:spLocks noGrp="1"/>
          </p:cNvSpPr>
          <p:nvPr>
            <p:ph type="ftr" sz="quarter" idx="11"/>
          </p:nvPr>
        </p:nvSpPr>
        <p:spPr/>
        <p:txBody>
          <a:bodyPr/>
          <a:lstStyle/>
          <a:p>
            <a:r>
              <a:rPr lang="en-US"/>
              <a:t>PRESENTACIÓN AECID-DCALC / THE SPANISH AGENCY FOR INTERNATIONAL DEVELOPMENT COOPERATION</a:t>
            </a:r>
            <a:endParaRPr lang="es-ES"/>
          </a:p>
        </p:txBody>
      </p:sp>
      <p:sp>
        <p:nvSpPr>
          <p:cNvPr id="7" name="6 Marcador de número de diapositiva"/>
          <p:cNvSpPr>
            <a:spLocks noGrp="1"/>
          </p:cNvSpPr>
          <p:nvPr>
            <p:ph type="sldNum" sz="quarter" idx="12"/>
          </p:nvPr>
        </p:nvSpPr>
        <p:spPr/>
        <p:txBody>
          <a:bodyPr/>
          <a:lstStyle/>
          <a:p>
            <a:fld id="{9A6D3A0F-C1B9-46B2-887C-782F1FE86CAC}" type="slidenum">
              <a:rPr lang="es-ES" smtClean="0"/>
              <a:t>‹Nº›</a:t>
            </a:fld>
            <a:endParaRPr lang="es-ES"/>
          </a:p>
        </p:txBody>
      </p:sp>
    </p:spTree>
    <p:extLst>
      <p:ext uri="{BB962C8B-B14F-4D97-AF65-F5344CB8AC3E}">
        <p14:creationId xmlns:p14="http://schemas.microsoft.com/office/powerpoint/2010/main" val="1680648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7D4F1E9A-5828-4137-8DDE-114818564C8C}" type="datetime1">
              <a:rPr lang="es-ES" smtClean="0"/>
              <a:t>10/11/2022</a:t>
            </a:fld>
            <a:endParaRPr lang="es-ES"/>
          </a:p>
        </p:txBody>
      </p:sp>
      <p:sp>
        <p:nvSpPr>
          <p:cNvPr id="6" name="5 Marcador de pie de página"/>
          <p:cNvSpPr>
            <a:spLocks noGrp="1"/>
          </p:cNvSpPr>
          <p:nvPr>
            <p:ph type="ftr" sz="quarter" idx="11"/>
          </p:nvPr>
        </p:nvSpPr>
        <p:spPr/>
        <p:txBody>
          <a:bodyPr/>
          <a:lstStyle/>
          <a:p>
            <a:r>
              <a:rPr lang="en-US"/>
              <a:t>PRESENTACIÓN AECID-DCALC / THE SPANISH AGENCY FOR INTERNATIONAL DEVELOPMENT COOPERATION</a:t>
            </a:r>
            <a:endParaRPr lang="es-ES"/>
          </a:p>
        </p:txBody>
      </p:sp>
      <p:sp>
        <p:nvSpPr>
          <p:cNvPr id="7" name="6 Marcador de número de diapositiva"/>
          <p:cNvSpPr>
            <a:spLocks noGrp="1"/>
          </p:cNvSpPr>
          <p:nvPr>
            <p:ph type="sldNum" sz="quarter" idx="12"/>
          </p:nvPr>
        </p:nvSpPr>
        <p:spPr/>
        <p:txBody>
          <a:bodyPr/>
          <a:lstStyle/>
          <a:p>
            <a:fld id="{9A6D3A0F-C1B9-46B2-887C-782F1FE86CAC}" type="slidenum">
              <a:rPr lang="es-ES" smtClean="0"/>
              <a:t>‹Nº›</a:t>
            </a:fld>
            <a:endParaRPr lang="es-ES"/>
          </a:p>
        </p:txBody>
      </p:sp>
    </p:spTree>
    <p:extLst>
      <p:ext uri="{BB962C8B-B14F-4D97-AF65-F5344CB8AC3E}">
        <p14:creationId xmlns:p14="http://schemas.microsoft.com/office/powerpoint/2010/main" val="818054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67B845-0D5A-47D8-B6D1-E174DC587EC2}" type="datetime1">
              <a:rPr lang="es-ES" smtClean="0"/>
              <a:t>10/11/2022</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PRESENTACIÓN AECID-DCALC / THE SPANISH AGENCY FOR INTERNATIONAL DEVELOPMENT COOPERATION</a:t>
            </a:r>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6D3A0F-C1B9-46B2-887C-782F1FE86CAC}" type="slidenum">
              <a:rPr lang="es-ES" smtClean="0"/>
              <a:t>‹Nº›</a:t>
            </a:fld>
            <a:endParaRPr lang="es-ES"/>
          </a:p>
        </p:txBody>
      </p:sp>
    </p:spTree>
    <p:extLst>
      <p:ext uri="{BB962C8B-B14F-4D97-AF65-F5344CB8AC3E}">
        <p14:creationId xmlns:p14="http://schemas.microsoft.com/office/powerpoint/2010/main" val="45330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13.emf"/></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hyperlink" Target="https://www.youtube.com/watch?v=8-CNzygg_f8&amp;t=2s" TargetMode="Externa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https://www.youtube.com/watch?v=5X14QMK8WGY&amp;list=PUavTP9nTP46o3VteghAkbpQ&amp;index=27" TargetMode="Externa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emf"/><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emf"/><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7.xml"/><Relationship Id="rId4" Type="http://schemas.openxmlformats.org/officeDocument/2006/relationships/image" Target="../media/image46.jpg"/></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9144000" cy="6858000"/>
          </a:xfrm>
          <a:prstGeom prst="rect">
            <a:avLst/>
          </a:prstGeom>
          <a:solidFill>
            <a:srgbClr val="EF43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VII Encuentro Internacional Ciudades Intermedias </a:t>
            </a:r>
          </a:p>
          <a:p>
            <a:pPr algn="ctr"/>
            <a:r>
              <a:rPr lang="es-ES" b="1" dirty="0"/>
              <a:t>"Dimensión internacional del despoblamiento rural y el rol de las  </a:t>
            </a:r>
          </a:p>
          <a:p>
            <a:pPr algn="ctr"/>
            <a:r>
              <a:rPr lang="es-ES" b="1" dirty="0"/>
              <a:t>ciudades intermedias"</a:t>
            </a:r>
            <a:endParaRPr lang="es-ES" dirty="0"/>
          </a:p>
        </p:txBody>
      </p:sp>
      <p:sp>
        <p:nvSpPr>
          <p:cNvPr id="12" name="11 CuadroTexto"/>
          <p:cNvSpPr txBox="1"/>
          <p:nvPr/>
        </p:nvSpPr>
        <p:spPr>
          <a:xfrm>
            <a:off x="1040980" y="3869573"/>
            <a:ext cx="7898732" cy="861774"/>
          </a:xfrm>
          <a:prstGeom prst="rect">
            <a:avLst/>
          </a:prstGeom>
          <a:noFill/>
        </p:spPr>
        <p:txBody>
          <a:bodyPr wrap="square" rtlCol="0">
            <a:spAutoFit/>
          </a:bodyPr>
          <a:lstStyle/>
          <a:p>
            <a:pPr algn="ctr"/>
            <a:r>
              <a:rPr lang="es-ES" sz="1600" b="1" dirty="0">
                <a:solidFill>
                  <a:schemeClr val="bg1"/>
                </a:solidFill>
              </a:rPr>
              <a:t>EL PROGRAMA DE LA AECID/INTERCOONECTA DE APOYO AL PILAR SOCIAL DE LA AGENDA 2030 EN AMÉRICA LATINA Y EL CARIBE. </a:t>
            </a:r>
          </a:p>
          <a:p>
            <a:pPr algn="ctr"/>
            <a:r>
              <a:rPr lang="es-ES" sz="1600" b="1" dirty="0">
                <a:solidFill>
                  <a:schemeClr val="bg1"/>
                </a:solidFill>
              </a:rPr>
              <a:t>EL COMPONENTE “COHESIÓN TERRITORIAL”</a:t>
            </a:r>
          </a:p>
        </p:txBody>
      </p:sp>
      <p:sp>
        <p:nvSpPr>
          <p:cNvPr id="13" name="12 CuadroTexto"/>
          <p:cNvSpPr txBox="1"/>
          <p:nvPr/>
        </p:nvSpPr>
        <p:spPr>
          <a:xfrm>
            <a:off x="3706804" y="4653136"/>
            <a:ext cx="5113668" cy="1477328"/>
          </a:xfrm>
          <a:prstGeom prst="rect">
            <a:avLst/>
          </a:prstGeom>
          <a:noFill/>
        </p:spPr>
        <p:txBody>
          <a:bodyPr wrap="square" rtlCol="0">
            <a:spAutoFit/>
          </a:bodyPr>
          <a:lstStyle/>
          <a:p>
            <a:pPr>
              <a:lnSpc>
                <a:spcPts val="1800"/>
              </a:lnSpc>
            </a:pPr>
            <a:endParaRPr lang="es-ES" sz="1600" dirty="0">
              <a:solidFill>
                <a:schemeClr val="bg1"/>
              </a:solidFill>
            </a:endParaRPr>
          </a:p>
          <a:p>
            <a:pPr>
              <a:lnSpc>
                <a:spcPts val="1800"/>
              </a:lnSpc>
            </a:pPr>
            <a:endParaRPr lang="es-ES" sz="1600" i="1" dirty="0">
              <a:solidFill>
                <a:schemeClr val="bg1"/>
              </a:solidFill>
            </a:endParaRPr>
          </a:p>
          <a:p>
            <a:pPr>
              <a:lnSpc>
                <a:spcPts val="1800"/>
              </a:lnSpc>
            </a:pPr>
            <a:r>
              <a:rPr lang="es-ES" sz="1600" dirty="0">
                <a:solidFill>
                  <a:schemeClr val="bg1"/>
                </a:solidFill>
              </a:rPr>
              <a:t>José Lorenzo García-Baltasar García-Calvo</a:t>
            </a:r>
          </a:p>
          <a:p>
            <a:pPr>
              <a:lnSpc>
                <a:spcPts val="1800"/>
              </a:lnSpc>
            </a:pPr>
            <a:r>
              <a:rPr lang="es-ES" sz="1600" dirty="0">
                <a:solidFill>
                  <a:schemeClr val="bg1"/>
                </a:solidFill>
              </a:rPr>
              <a:t>Director del Centro de Formación en Santa Cruz (Bolivia)</a:t>
            </a:r>
          </a:p>
          <a:p>
            <a:pPr>
              <a:lnSpc>
                <a:spcPts val="1800"/>
              </a:lnSpc>
            </a:pPr>
            <a:r>
              <a:rPr lang="es-ES" sz="1600" dirty="0">
                <a:solidFill>
                  <a:schemeClr val="bg1"/>
                </a:solidFill>
              </a:rPr>
              <a:t>Cáceres, 25 de febrero de 2019</a:t>
            </a:r>
          </a:p>
          <a:p>
            <a:pPr>
              <a:lnSpc>
                <a:spcPts val="1800"/>
              </a:lnSpc>
            </a:pPr>
            <a:endParaRPr lang="es-ES" sz="1600" dirty="0">
              <a:solidFill>
                <a:schemeClr val="bg1"/>
              </a:solidFill>
            </a:endParaRPr>
          </a:p>
        </p:txBody>
      </p:sp>
      <p:sp>
        <p:nvSpPr>
          <p:cNvPr id="2" name="1 Rectángulo"/>
          <p:cNvSpPr/>
          <p:nvPr/>
        </p:nvSpPr>
        <p:spPr>
          <a:xfrm>
            <a:off x="0" y="6619664"/>
            <a:ext cx="9144000" cy="23833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267037"/>
            <a:ext cx="943635" cy="1300408"/>
          </a:xfrm>
          <a:prstGeom prst="rect">
            <a:avLst/>
          </a:prstGeom>
        </p:spPr>
      </p:pic>
      <p:pic>
        <p:nvPicPr>
          <p:cNvPr id="16" name="Picture 8" descr="C:\Users\becas.dgrafico3\Desktop\logo blanc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08" y="4725144"/>
            <a:ext cx="1584176" cy="88391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295818C7-AF48-49EA-AFEC-8AD9E4D5D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83968" y="-113146"/>
            <a:ext cx="2780928" cy="2780928"/>
          </a:xfrm>
          <a:prstGeom prst="rect">
            <a:avLst/>
          </a:prstGeom>
        </p:spPr>
      </p:pic>
      <p:pic>
        <p:nvPicPr>
          <p:cNvPr id="8" name="Imagen 7">
            <a:extLst>
              <a:ext uri="{FF2B5EF4-FFF2-40B4-BE49-F238E27FC236}">
                <a16:creationId xmlns:a16="http://schemas.microsoft.com/office/drawing/2014/main" id="{5C26466D-D08B-4F8B-8BEB-16564778D4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96587" y="620688"/>
            <a:ext cx="946757" cy="946757"/>
          </a:xfrm>
          <a:prstGeom prst="rect">
            <a:avLst/>
          </a:prstGeom>
        </p:spPr>
      </p:pic>
    </p:spTree>
    <p:extLst>
      <p:ext uri="{BB962C8B-B14F-4D97-AF65-F5344CB8AC3E}">
        <p14:creationId xmlns:p14="http://schemas.microsoft.com/office/powerpoint/2010/main" val="3131011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DFED37-3D59-4774-A8FB-9C111BF6C050}"/>
              </a:ext>
            </a:extLst>
          </p:cNvPr>
          <p:cNvSpPr>
            <a:spLocks noGrp="1"/>
          </p:cNvSpPr>
          <p:nvPr>
            <p:ph type="title"/>
          </p:nvPr>
        </p:nvSpPr>
        <p:spPr/>
        <p:txBody>
          <a:bodyPr>
            <a:normAutofit fontScale="90000"/>
          </a:bodyPr>
          <a:lstStyle/>
          <a:p>
            <a:r>
              <a:rPr lang="es-ES" b="1" dirty="0">
                <a:solidFill>
                  <a:srgbClr val="FF0000"/>
                </a:solidFill>
              </a:rPr>
              <a:t>Información </a:t>
            </a:r>
            <a:r>
              <a:rPr lang="es-ES" b="1" u="sng" dirty="0">
                <a:solidFill>
                  <a:srgbClr val="FF0000"/>
                </a:solidFill>
              </a:rPr>
              <a:t>adicional</a:t>
            </a:r>
            <a:r>
              <a:rPr lang="es-ES" b="1" dirty="0">
                <a:solidFill>
                  <a:srgbClr val="FF0000"/>
                </a:solidFill>
              </a:rPr>
              <a:t> para la toma de decisiones</a:t>
            </a:r>
          </a:p>
        </p:txBody>
      </p:sp>
      <p:sp>
        <p:nvSpPr>
          <p:cNvPr id="3" name="Marcador de contenido 2">
            <a:extLst>
              <a:ext uri="{FF2B5EF4-FFF2-40B4-BE49-F238E27FC236}">
                <a16:creationId xmlns:a16="http://schemas.microsoft.com/office/drawing/2014/main" id="{F6CC9FDA-2E05-48CC-8774-25BF7E482457}"/>
              </a:ext>
            </a:extLst>
          </p:cNvPr>
          <p:cNvSpPr>
            <a:spLocks noGrp="1"/>
          </p:cNvSpPr>
          <p:nvPr>
            <p:ph idx="1"/>
          </p:nvPr>
        </p:nvSpPr>
        <p:spPr/>
        <p:txBody>
          <a:bodyPr>
            <a:normAutofit fontScale="92500"/>
          </a:bodyPr>
          <a:lstStyle/>
          <a:p>
            <a:r>
              <a:rPr lang="es-ES" dirty="0"/>
              <a:t>Análisis de Documentos</a:t>
            </a:r>
          </a:p>
          <a:p>
            <a:r>
              <a:rPr lang="es-ES" dirty="0"/>
              <a:t>Dos talleres y un seminario (2016-2018)</a:t>
            </a:r>
          </a:p>
          <a:p>
            <a:r>
              <a:rPr lang="es-ES" dirty="0"/>
              <a:t>Una publicación propia (2017)</a:t>
            </a:r>
          </a:p>
          <a:p>
            <a:r>
              <a:rPr lang="es-ES" dirty="0"/>
              <a:t>Dos proyectos con CEPAL y PNUD (2019-)</a:t>
            </a:r>
          </a:p>
          <a:p>
            <a:r>
              <a:rPr lang="es-ES" dirty="0"/>
              <a:t>Un proceso: La agenda de desarrollo social inclusivo (2018-2019)</a:t>
            </a:r>
          </a:p>
          <a:p>
            <a:r>
              <a:rPr lang="es-ES" dirty="0">
                <a:solidFill>
                  <a:schemeClr val="accent6">
                    <a:lumMod val="60000"/>
                    <a:lumOff val="40000"/>
                  </a:schemeClr>
                </a:solidFill>
              </a:rPr>
              <a:t>Mapeo intervenciones regionales y bilaterales</a:t>
            </a:r>
          </a:p>
        </p:txBody>
      </p:sp>
      <p:sp>
        <p:nvSpPr>
          <p:cNvPr id="4" name="Marcador de número de diapositiva 3">
            <a:extLst>
              <a:ext uri="{FF2B5EF4-FFF2-40B4-BE49-F238E27FC236}">
                <a16:creationId xmlns:a16="http://schemas.microsoft.com/office/drawing/2014/main" id="{B6A8184E-B541-43C7-A419-46CF17F09435}"/>
              </a:ext>
            </a:extLst>
          </p:cNvPr>
          <p:cNvSpPr>
            <a:spLocks noGrp="1"/>
          </p:cNvSpPr>
          <p:nvPr>
            <p:ph type="sldNum" sz="quarter" idx="12"/>
          </p:nvPr>
        </p:nvSpPr>
        <p:spPr/>
        <p:txBody>
          <a:bodyPr/>
          <a:lstStyle/>
          <a:p>
            <a:fld id="{9A6D3A0F-C1B9-46B2-887C-782F1FE86CAC}" type="slidenum">
              <a:rPr lang="es-ES" smtClean="0"/>
              <a:t>10</a:t>
            </a:fld>
            <a:endParaRPr lang="es-ES"/>
          </a:p>
        </p:txBody>
      </p:sp>
    </p:spTree>
    <p:extLst>
      <p:ext uri="{BB962C8B-B14F-4D97-AF65-F5344CB8AC3E}">
        <p14:creationId xmlns:p14="http://schemas.microsoft.com/office/powerpoint/2010/main" val="15552294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5C3720-C020-4495-871E-CB78BD24B1B2}"/>
              </a:ext>
            </a:extLst>
          </p:cNvPr>
          <p:cNvSpPr>
            <a:spLocks noGrp="1"/>
          </p:cNvSpPr>
          <p:nvPr>
            <p:ph type="ctrTitle"/>
          </p:nvPr>
        </p:nvSpPr>
        <p:spPr/>
        <p:txBody>
          <a:bodyPr>
            <a:normAutofit fontScale="90000"/>
          </a:bodyPr>
          <a:lstStyle/>
          <a:p>
            <a:br>
              <a:rPr lang="es-ES" dirty="0">
                <a:solidFill>
                  <a:srgbClr val="FF0000"/>
                </a:solidFill>
              </a:rPr>
            </a:br>
            <a:r>
              <a:rPr lang="es-ES" dirty="0">
                <a:solidFill>
                  <a:srgbClr val="FF0000"/>
                </a:solidFill>
              </a:rPr>
              <a:t>La identificación</a:t>
            </a:r>
            <a:br>
              <a:rPr lang="es-ES" dirty="0">
                <a:solidFill>
                  <a:srgbClr val="FF0000"/>
                </a:solidFill>
              </a:rPr>
            </a:br>
            <a:endParaRPr lang="es-ES" dirty="0">
              <a:solidFill>
                <a:srgbClr val="FF0000"/>
              </a:solidFill>
            </a:endParaRPr>
          </a:p>
        </p:txBody>
      </p:sp>
      <p:sp>
        <p:nvSpPr>
          <p:cNvPr id="3" name="Subtítulo 2">
            <a:extLst>
              <a:ext uri="{FF2B5EF4-FFF2-40B4-BE49-F238E27FC236}">
                <a16:creationId xmlns:a16="http://schemas.microsoft.com/office/drawing/2014/main" id="{96DDAA2E-7530-4B24-89EC-2617C21F313B}"/>
              </a:ext>
            </a:extLst>
          </p:cNvPr>
          <p:cNvSpPr>
            <a:spLocks noGrp="1"/>
          </p:cNvSpPr>
          <p:nvPr>
            <p:ph type="subTitle" idx="1"/>
          </p:nvPr>
        </p:nvSpPr>
        <p:spPr/>
        <p:txBody>
          <a:bodyPr/>
          <a:lstStyle/>
          <a:p>
            <a:r>
              <a:rPr lang="es-ES" dirty="0">
                <a:solidFill>
                  <a:schemeClr val="accent3"/>
                </a:solidFill>
              </a:rPr>
              <a:t>Dos talleres y un seminario </a:t>
            </a:r>
          </a:p>
          <a:p>
            <a:r>
              <a:rPr lang="es-ES" dirty="0">
                <a:solidFill>
                  <a:schemeClr val="accent3"/>
                </a:solidFill>
              </a:rPr>
              <a:t>(2016-2018)</a:t>
            </a:r>
            <a:br>
              <a:rPr lang="es-ES" dirty="0">
                <a:solidFill>
                  <a:schemeClr val="accent3"/>
                </a:solidFill>
              </a:rPr>
            </a:br>
            <a:endParaRPr lang="es-ES" dirty="0">
              <a:solidFill>
                <a:schemeClr val="accent3"/>
              </a:solidFill>
            </a:endParaRPr>
          </a:p>
        </p:txBody>
      </p:sp>
    </p:spTree>
    <p:extLst>
      <p:ext uri="{BB962C8B-B14F-4D97-AF65-F5344CB8AC3E}">
        <p14:creationId xmlns:p14="http://schemas.microsoft.com/office/powerpoint/2010/main" val="1826251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a:extLst>
              <a:ext uri="{FF2B5EF4-FFF2-40B4-BE49-F238E27FC236}">
                <a16:creationId xmlns:a16="http://schemas.microsoft.com/office/drawing/2014/main" id="{1C9CA823-BF75-4949-804F-C9D446849FE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83800" y="1600200"/>
            <a:ext cx="6576399" cy="4525963"/>
          </a:xfrm>
        </p:spPr>
      </p:pic>
      <p:sp>
        <p:nvSpPr>
          <p:cNvPr id="4" name="Marcador de número de diapositiva 3">
            <a:extLst>
              <a:ext uri="{FF2B5EF4-FFF2-40B4-BE49-F238E27FC236}">
                <a16:creationId xmlns:a16="http://schemas.microsoft.com/office/drawing/2014/main" id="{99A38A4B-199D-48E7-9BCF-FCB62A3F9D1D}"/>
              </a:ext>
            </a:extLst>
          </p:cNvPr>
          <p:cNvSpPr>
            <a:spLocks noGrp="1"/>
          </p:cNvSpPr>
          <p:nvPr>
            <p:ph type="sldNum" sz="quarter" idx="12"/>
          </p:nvPr>
        </p:nvSpPr>
        <p:spPr/>
        <p:txBody>
          <a:bodyPr/>
          <a:lstStyle/>
          <a:p>
            <a:fld id="{9A6D3A0F-C1B9-46B2-887C-782F1FE86CAC}" type="slidenum">
              <a:rPr lang="es-ES" smtClean="0"/>
              <a:t>12</a:t>
            </a:fld>
            <a:endParaRPr lang="es-ES"/>
          </a:p>
        </p:txBody>
      </p:sp>
      <p:pic>
        <p:nvPicPr>
          <p:cNvPr id="3" name="Imagen 2">
            <a:extLst>
              <a:ext uri="{FF2B5EF4-FFF2-40B4-BE49-F238E27FC236}">
                <a16:creationId xmlns:a16="http://schemas.microsoft.com/office/drawing/2014/main" id="{E3C2BBCF-F235-41C6-94F2-6E537074C9D1}"/>
              </a:ext>
            </a:extLst>
          </p:cNvPr>
          <p:cNvPicPr>
            <a:picLocks noChangeAspect="1"/>
          </p:cNvPicPr>
          <p:nvPr/>
        </p:nvPicPr>
        <p:blipFill>
          <a:blip r:embed="rId3"/>
          <a:stretch>
            <a:fillRect/>
          </a:stretch>
        </p:blipFill>
        <p:spPr>
          <a:xfrm>
            <a:off x="1115616" y="164696"/>
            <a:ext cx="7069201" cy="1461467"/>
          </a:xfrm>
          <a:prstGeom prst="rect">
            <a:avLst/>
          </a:prstGeom>
        </p:spPr>
      </p:pic>
      <p:pic>
        <p:nvPicPr>
          <p:cNvPr id="7" name="Imagen 6">
            <a:extLst>
              <a:ext uri="{FF2B5EF4-FFF2-40B4-BE49-F238E27FC236}">
                <a16:creationId xmlns:a16="http://schemas.microsoft.com/office/drawing/2014/main" id="{862EA37B-A87E-4501-88FE-0393A1E40C5C}"/>
              </a:ext>
            </a:extLst>
          </p:cNvPr>
          <p:cNvPicPr>
            <a:picLocks noChangeAspect="1"/>
          </p:cNvPicPr>
          <p:nvPr/>
        </p:nvPicPr>
        <p:blipFill>
          <a:blip r:embed="rId4"/>
          <a:stretch>
            <a:fillRect/>
          </a:stretch>
        </p:blipFill>
        <p:spPr>
          <a:xfrm>
            <a:off x="2172598" y="6120800"/>
            <a:ext cx="4798801" cy="737200"/>
          </a:xfrm>
          <a:prstGeom prst="rect">
            <a:avLst/>
          </a:prstGeom>
        </p:spPr>
      </p:pic>
    </p:spTree>
    <p:extLst>
      <p:ext uri="{BB962C8B-B14F-4D97-AF65-F5344CB8AC3E}">
        <p14:creationId xmlns:p14="http://schemas.microsoft.com/office/powerpoint/2010/main" val="391370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A0B672-9586-4A87-8E10-FA93444AC2F1}"/>
              </a:ext>
            </a:extLst>
          </p:cNvPr>
          <p:cNvSpPr>
            <a:spLocks noGrp="1"/>
          </p:cNvSpPr>
          <p:nvPr>
            <p:ph type="title"/>
          </p:nvPr>
        </p:nvSpPr>
        <p:spPr/>
        <p:txBody>
          <a:bodyPr>
            <a:normAutofit/>
          </a:bodyPr>
          <a:lstStyle/>
          <a:p>
            <a:r>
              <a:rPr lang="es-ES" sz="2000" dirty="0"/>
              <a:t>Taller</a:t>
            </a:r>
            <a:r>
              <a:rPr lang="es-ES" sz="2000" b="1" dirty="0"/>
              <a:t> </a:t>
            </a:r>
            <a:r>
              <a:rPr lang="es-ES" sz="2000" dirty="0"/>
              <a:t>“LA COHESION SOCIAL EN AMERICA LATINA Y CARIBE A LA VISTA DE LA AGENDA 2030”. </a:t>
            </a:r>
            <a:r>
              <a:rPr lang="es-ES" sz="2000" b="1" dirty="0"/>
              <a:t>Santa Cruz, 29-31 de mayo de 2017</a:t>
            </a:r>
            <a:br>
              <a:rPr lang="es-ES" sz="2000" b="1" dirty="0"/>
            </a:br>
            <a:endParaRPr lang="es-ES" sz="2000" dirty="0"/>
          </a:p>
        </p:txBody>
      </p:sp>
      <p:pic>
        <p:nvPicPr>
          <p:cNvPr id="6" name="Marcador de contenido 5">
            <a:extLst>
              <a:ext uri="{FF2B5EF4-FFF2-40B4-BE49-F238E27FC236}">
                <a16:creationId xmlns:a16="http://schemas.microsoft.com/office/drawing/2014/main" id="{AB398563-0B9D-4AD9-8B21-EACA3932D2F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49535" y="1600200"/>
            <a:ext cx="6644930" cy="4525963"/>
          </a:xfrm>
        </p:spPr>
      </p:pic>
      <p:sp>
        <p:nvSpPr>
          <p:cNvPr id="4" name="Marcador de número de diapositiva 3">
            <a:extLst>
              <a:ext uri="{FF2B5EF4-FFF2-40B4-BE49-F238E27FC236}">
                <a16:creationId xmlns:a16="http://schemas.microsoft.com/office/drawing/2014/main" id="{1B62DC0B-1691-4243-80AF-4B995359AB1F}"/>
              </a:ext>
            </a:extLst>
          </p:cNvPr>
          <p:cNvSpPr>
            <a:spLocks noGrp="1"/>
          </p:cNvSpPr>
          <p:nvPr>
            <p:ph type="sldNum" sz="quarter" idx="12"/>
          </p:nvPr>
        </p:nvSpPr>
        <p:spPr/>
        <p:txBody>
          <a:bodyPr/>
          <a:lstStyle/>
          <a:p>
            <a:fld id="{9A6D3A0F-C1B9-46B2-887C-782F1FE86CAC}" type="slidenum">
              <a:rPr lang="es-ES" smtClean="0"/>
              <a:t>13</a:t>
            </a:fld>
            <a:endParaRPr lang="es-ES"/>
          </a:p>
        </p:txBody>
      </p:sp>
      <p:pic>
        <p:nvPicPr>
          <p:cNvPr id="7" name="Imagen 6">
            <a:extLst>
              <a:ext uri="{FF2B5EF4-FFF2-40B4-BE49-F238E27FC236}">
                <a16:creationId xmlns:a16="http://schemas.microsoft.com/office/drawing/2014/main" id="{3BCA3308-C945-4AA8-B71B-7C473ED7A170}"/>
              </a:ext>
            </a:extLst>
          </p:cNvPr>
          <p:cNvPicPr>
            <a:picLocks noChangeAspect="1"/>
          </p:cNvPicPr>
          <p:nvPr/>
        </p:nvPicPr>
        <p:blipFill>
          <a:blip r:embed="rId3"/>
          <a:stretch>
            <a:fillRect/>
          </a:stretch>
        </p:blipFill>
        <p:spPr>
          <a:xfrm>
            <a:off x="302099" y="0"/>
            <a:ext cx="8539801" cy="1843000"/>
          </a:xfrm>
          <a:prstGeom prst="rect">
            <a:avLst/>
          </a:prstGeom>
        </p:spPr>
      </p:pic>
      <p:pic>
        <p:nvPicPr>
          <p:cNvPr id="8" name="Imagen 7">
            <a:extLst>
              <a:ext uri="{FF2B5EF4-FFF2-40B4-BE49-F238E27FC236}">
                <a16:creationId xmlns:a16="http://schemas.microsoft.com/office/drawing/2014/main" id="{424AF11B-556F-4DB7-8DD2-C51AB35BEDDD}"/>
              </a:ext>
            </a:extLst>
          </p:cNvPr>
          <p:cNvPicPr>
            <a:picLocks noChangeAspect="1"/>
          </p:cNvPicPr>
          <p:nvPr/>
        </p:nvPicPr>
        <p:blipFill>
          <a:blip r:embed="rId4"/>
          <a:stretch>
            <a:fillRect/>
          </a:stretch>
        </p:blipFill>
        <p:spPr>
          <a:xfrm>
            <a:off x="441379" y="558941"/>
            <a:ext cx="2244600" cy="866533"/>
          </a:xfrm>
          <a:prstGeom prst="rect">
            <a:avLst/>
          </a:prstGeom>
        </p:spPr>
      </p:pic>
      <p:pic>
        <p:nvPicPr>
          <p:cNvPr id="9" name="Imagen 8">
            <a:extLst>
              <a:ext uri="{FF2B5EF4-FFF2-40B4-BE49-F238E27FC236}">
                <a16:creationId xmlns:a16="http://schemas.microsoft.com/office/drawing/2014/main" id="{678CC822-BC9F-4327-9266-E6B178226E0C}"/>
              </a:ext>
            </a:extLst>
          </p:cNvPr>
          <p:cNvPicPr>
            <a:picLocks noChangeAspect="1"/>
          </p:cNvPicPr>
          <p:nvPr/>
        </p:nvPicPr>
        <p:blipFill>
          <a:blip r:embed="rId5"/>
          <a:stretch>
            <a:fillRect/>
          </a:stretch>
        </p:blipFill>
        <p:spPr>
          <a:xfrm>
            <a:off x="2611050" y="1341965"/>
            <a:ext cx="4102200" cy="381533"/>
          </a:xfrm>
          <a:prstGeom prst="rect">
            <a:avLst/>
          </a:prstGeom>
        </p:spPr>
      </p:pic>
    </p:spTree>
    <p:extLst>
      <p:ext uri="{BB962C8B-B14F-4D97-AF65-F5344CB8AC3E}">
        <p14:creationId xmlns:p14="http://schemas.microsoft.com/office/powerpoint/2010/main" val="26986293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a:extLst>
              <a:ext uri="{FF2B5EF4-FFF2-40B4-BE49-F238E27FC236}">
                <a16:creationId xmlns:a16="http://schemas.microsoft.com/office/drawing/2014/main" id="{C5F8C0E3-ADE2-4A86-974B-4DB7FE493C3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88818" y="1270103"/>
            <a:ext cx="6766359" cy="4525963"/>
          </a:xfrm>
        </p:spPr>
      </p:pic>
      <p:sp>
        <p:nvSpPr>
          <p:cNvPr id="4" name="Marcador de número de diapositiva 3">
            <a:extLst>
              <a:ext uri="{FF2B5EF4-FFF2-40B4-BE49-F238E27FC236}">
                <a16:creationId xmlns:a16="http://schemas.microsoft.com/office/drawing/2014/main" id="{5FFDB7A9-DD8F-43F9-8E87-B383A37294DC}"/>
              </a:ext>
            </a:extLst>
          </p:cNvPr>
          <p:cNvSpPr>
            <a:spLocks noGrp="1"/>
          </p:cNvSpPr>
          <p:nvPr>
            <p:ph type="sldNum" sz="quarter" idx="12"/>
          </p:nvPr>
        </p:nvSpPr>
        <p:spPr/>
        <p:txBody>
          <a:bodyPr/>
          <a:lstStyle/>
          <a:p>
            <a:fld id="{9A6D3A0F-C1B9-46B2-887C-782F1FE86CAC}" type="slidenum">
              <a:rPr lang="es-ES" smtClean="0"/>
              <a:t>14</a:t>
            </a:fld>
            <a:endParaRPr lang="es-ES"/>
          </a:p>
        </p:txBody>
      </p:sp>
      <p:pic>
        <p:nvPicPr>
          <p:cNvPr id="7" name="Imagen 6">
            <a:extLst>
              <a:ext uri="{FF2B5EF4-FFF2-40B4-BE49-F238E27FC236}">
                <a16:creationId xmlns:a16="http://schemas.microsoft.com/office/drawing/2014/main" id="{09021FDB-DC5E-490F-9717-56C5284CC49E}"/>
              </a:ext>
            </a:extLst>
          </p:cNvPr>
          <p:cNvPicPr>
            <a:picLocks noChangeAspect="1"/>
          </p:cNvPicPr>
          <p:nvPr/>
        </p:nvPicPr>
        <p:blipFill>
          <a:blip r:embed="rId3"/>
          <a:stretch>
            <a:fillRect/>
          </a:stretch>
        </p:blipFill>
        <p:spPr>
          <a:xfrm>
            <a:off x="1267404" y="5796066"/>
            <a:ext cx="6604801" cy="1021734"/>
          </a:xfrm>
          <a:prstGeom prst="rect">
            <a:avLst/>
          </a:prstGeom>
        </p:spPr>
      </p:pic>
      <p:pic>
        <p:nvPicPr>
          <p:cNvPr id="9" name="Imagen 8">
            <a:extLst>
              <a:ext uri="{FF2B5EF4-FFF2-40B4-BE49-F238E27FC236}">
                <a16:creationId xmlns:a16="http://schemas.microsoft.com/office/drawing/2014/main" id="{8C5B66ED-EDA8-4E21-9955-EE9ADD1CCC29}"/>
              </a:ext>
            </a:extLst>
          </p:cNvPr>
          <p:cNvPicPr>
            <a:picLocks noChangeAspect="1"/>
          </p:cNvPicPr>
          <p:nvPr/>
        </p:nvPicPr>
        <p:blipFill>
          <a:blip r:embed="rId4"/>
          <a:stretch>
            <a:fillRect/>
          </a:stretch>
        </p:blipFill>
        <p:spPr>
          <a:xfrm>
            <a:off x="338000" y="157985"/>
            <a:ext cx="980400" cy="174600"/>
          </a:xfrm>
          <a:prstGeom prst="rect">
            <a:avLst/>
          </a:prstGeom>
        </p:spPr>
      </p:pic>
      <p:pic>
        <p:nvPicPr>
          <p:cNvPr id="10" name="Imagen 9">
            <a:extLst>
              <a:ext uri="{FF2B5EF4-FFF2-40B4-BE49-F238E27FC236}">
                <a16:creationId xmlns:a16="http://schemas.microsoft.com/office/drawing/2014/main" id="{0E22154A-1A02-4365-9EB9-31E67F4B17A1}"/>
              </a:ext>
            </a:extLst>
          </p:cNvPr>
          <p:cNvPicPr>
            <a:picLocks noChangeAspect="1"/>
          </p:cNvPicPr>
          <p:nvPr/>
        </p:nvPicPr>
        <p:blipFill>
          <a:blip r:embed="rId5"/>
          <a:stretch>
            <a:fillRect/>
          </a:stretch>
        </p:blipFill>
        <p:spPr>
          <a:xfrm>
            <a:off x="1282498" y="161543"/>
            <a:ext cx="6424201" cy="614333"/>
          </a:xfrm>
          <a:prstGeom prst="rect">
            <a:avLst/>
          </a:prstGeom>
        </p:spPr>
      </p:pic>
      <p:pic>
        <p:nvPicPr>
          <p:cNvPr id="11" name="Imagen 10">
            <a:extLst>
              <a:ext uri="{FF2B5EF4-FFF2-40B4-BE49-F238E27FC236}">
                <a16:creationId xmlns:a16="http://schemas.microsoft.com/office/drawing/2014/main" id="{D822FAF8-8915-4300-BD11-AAB875D82F83}"/>
              </a:ext>
            </a:extLst>
          </p:cNvPr>
          <p:cNvPicPr>
            <a:picLocks noChangeAspect="1"/>
          </p:cNvPicPr>
          <p:nvPr/>
        </p:nvPicPr>
        <p:blipFill>
          <a:blip r:embed="rId6"/>
          <a:stretch>
            <a:fillRect/>
          </a:stretch>
        </p:blipFill>
        <p:spPr>
          <a:xfrm>
            <a:off x="2095197" y="859469"/>
            <a:ext cx="4979401" cy="821267"/>
          </a:xfrm>
          <a:prstGeom prst="rect">
            <a:avLst/>
          </a:prstGeom>
        </p:spPr>
      </p:pic>
    </p:spTree>
    <p:extLst>
      <p:ext uri="{BB962C8B-B14F-4D97-AF65-F5344CB8AC3E}">
        <p14:creationId xmlns:p14="http://schemas.microsoft.com/office/powerpoint/2010/main" val="16877098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8D988A41-6D70-4CF1-9181-A1EB0C0CD48D}"/>
              </a:ext>
            </a:extLst>
          </p:cNvPr>
          <p:cNvSpPr>
            <a:spLocks noGrp="1"/>
          </p:cNvSpPr>
          <p:nvPr>
            <p:ph type="sldNum" sz="quarter" idx="12"/>
          </p:nvPr>
        </p:nvSpPr>
        <p:spPr/>
        <p:txBody>
          <a:bodyPr/>
          <a:lstStyle/>
          <a:p>
            <a:fld id="{9A6D3A0F-C1B9-46B2-887C-782F1FE86CAC}" type="slidenum">
              <a:rPr lang="es-ES" smtClean="0"/>
              <a:t>15</a:t>
            </a:fld>
            <a:endParaRPr lang="es-ES"/>
          </a:p>
        </p:txBody>
      </p:sp>
      <p:pic>
        <p:nvPicPr>
          <p:cNvPr id="4" name="Imagen 3">
            <a:extLst>
              <a:ext uri="{FF2B5EF4-FFF2-40B4-BE49-F238E27FC236}">
                <a16:creationId xmlns:a16="http://schemas.microsoft.com/office/drawing/2014/main" id="{FFE6F039-E19E-4436-A63D-971A4FAF5C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31946"/>
            <a:ext cx="9144000" cy="3994107"/>
          </a:xfrm>
          <a:prstGeom prst="rect">
            <a:avLst/>
          </a:prstGeom>
        </p:spPr>
      </p:pic>
    </p:spTree>
    <p:extLst>
      <p:ext uri="{BB962C8B-B14F-4D97-AF65-F5344CB8AC3E}">
        <p14:creationId xmlns:p14="http://schemas.microsoft.com/office/powerpoint/2010/main" val="13816055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7532131C-B7AA-4A8C-A82E-3EE060484840}"/>
              </a:ext>
            </a:extLst>
          </p:cNvPr>
          <p:cNvSpPr>
            <a:spLocks noGrp="1"/>
          </p:cNvSpPr>
          <p:nvPr>
            <p:ph type="sldNum" sz="quarter" idx="12"/>
          </p:nvPr>
        </p:nvSpPr>
        <p:spPr/>
        <p:txBody>
          <a:bodyPr/>
          <a:lstStyle/>
          <a:p>
            <a:fld id="{9A6D3A0F-C1B9-46B2-887C-782F1FE86CAC}" type="slidenum">
              <a:rPr lang="es-ES" smtClean="0"/>
              <a:t>16</a:t>
            </a:fld>
            <a:endParaRPr lang="es-ES"/>
          </a:p>
        </p:txBody>
      </p:sp>
      <p:pic>
        <p:nvPicPr>
          <p:cNvPr id="3" name="Imagen 2">
            <a:extLst>
              <a:ext uri="{FF2B5EF4-FFF2-40B4-BE49-F238E27FC236}">
                <a16:creationId xmlns:a16="http://schemas.microsoft.com/office/drawing/2014/main" id="{29E2D0CE-18A9-4B30-9118-35E65DC00E93}"/>
              </a:ext>
            </a:extLst>
          </p:cNvPr>
          <p:cNvPicPr>
            <a:picLocks noChangeAspect="1"/>
          </p:cNvPicPr>
          <p:nvPr/>
        </p:nvPicPr>
        <p:blipFill>
          <a:blip r:embed="rId2"/>
          <a:stretch>
            <a:fillRect/>
          </a:stretch>
        </p:blipFill>
        <p:spPr>
          <a:xfrm>
            <a:off x="2051720" y="39400"/>
            <a:ext cx="5040560" cy="6779200"/>
          </a:xfrm>
          <a:prstGeom prst="rect">
            <a:avLst/>
          </a:prstGeom>
        </p:spPr>
      </p:pic>
      <p:sp>
        <p:nvSpPr>
          <p:cNvPr id="6" name="CuadroTexto 5">
            <a:extLst>
              <a:ext uri="{FF2B5EF4-FFF2-40B4-BE49-F238E27FC236}">
                <a16:creationId xmlns:a16="http://schemas.microsoft.com/office/drawing/2014/main" id="{4677B5FA-B9D5-4898-A1C0-C441B675E756}"/>
              </a:ext>
            </a:extLst>
          </p:cNvPr>
          <p:cNvSpPr txBox="1"/>
          <p:nvPr/>
        </p:nvSpPr>
        <p:spPr>
          <a:xfrm>
            <a:off x="0" y="5157192"/>
            <a:ext cx="9144000" cy="400110"/>
          </a:xfrm>
          <a:prstGeom prst="rect">
            <a:avLst/>
          </a:prstGeom>
          <a:noFill/>
        </p:spPr>
        <p:txBody>
          <a:bodyPr wrap="square" rtlCol="0">
            <a:spAutoFit/>
          </a:bodyPr>
          <a:lstStyle/>
          <a:p>
            <a:pPr algn="ctr"/>
            <a:r>
              <a:rPr lang="es-ES" sz="2000" b="1" u="sng" dirty="0"/>
              <a:t>Disponible en </a:t>
            </a:r>
            <a:r>
              <a:rPr lang="es-ES" sz="2000" b="1" u="sng" dirty="0">
                <a:solidFill>
                  <a:srgbClr val="00B0F0"/>
                </a:solidFill>
              </a:rPr>
              <a:t>intercoonecta.aecid.es</a:t>
            </a:r>
          </a:p>
        </p:txBody>
      </p:sp>
    </p:spTree>
    <p:extLst>
      <p:ext uri="{BB962C8B-B14F-4D97-AF65-F5344CB8AC3E}">
        <p14:creationId xmlns:p14="http://schemas.microsoft.com/office/powerpoint/2010/main" val="23426769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B5D50D-9690-4F38-A323-6C46A685ED19}"/>
              </a:ext>
            </a:extLst>
          </p:cNvPr>
          <p:cNvSpPr>
            <a:spLocks noGrp="1"/>
          </p:cNvSpPr>
          <p:nvPr>
            <p:ph type="ctrTitle"/>
          </p:nvPr>
        </p:nvSpPr>
        <p:spPr>
          <a:xfrm>
            <a:off x="685800" y="4941168"/>
            <a:ext cx="7772400" cy="1470025"/>
          </a:xfrm>
        </p:spPr>
        <p:txBody>
          <a:bodyPr>
            <a:normAutofit/>
          </a:bodyPr>
          <a:lstStyle/>
          <a:p>
            <a:r>
              <a:rPr lang="es-ES" sz="2400" dirty="0">
                <a:solidFill>
                  <a:srgbClr val="0070C0"/>
                </a:solidFill>
                <a:hlinkClick r:id="rId2">
                  <a:extLst>
                    <a:ext uri="{A12FA001-AC4F-418D-AE19-62706E023703}">
                      <ahyp:hlinkClr xmlns:ahyp="http://schemas.microsoft.com/office/drawing/2018/hyperlinkcolor" val="tx"/>
                    </a:ext>
                  </a:extLst>
                </a:hlinkClick>
              </a:rPr>
              <a:t>https://www.youtube.com/watch?v=8-CNzygg_f8&amp;t=2s</a:t>
            </a:r>
            <a:r>
              <a:rPr lang="es-ES" sz="2400" dirty="0">
                <a:solidFill>
                  <a:srgbClr val="0070C0"/>
                </a:solidFill>
              </a:rPr>
              <a:t> </a:t>
            </a:r>
          </a:p>
        </p:txBody>
      </p:sp>
      <p:pic>
        <p:nvPicPr>
          <p:cNvPr id="4" name="Imagen 3">
            <a:extLst>
              <a:ext uri="{FF2B5EF4-FFF2-40B4-BE49-F238E27FC236}">
                <a16:creationId xmlns:a16="http://schemas.microsoft.com/office/drawing/2014/main" id="{F22DCA3B-3DC1-4C8A-9C0D-FF5CD58948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9275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5903EB-7BF1-4149-9849-0E0EA63181C6}"/>
              </a:ext>
            </a:extLst>
          </p:cNvPr>
          <p:cNvSpPr>
            <a:spLocks noGrp="1"/>
          </p:cNvSpPr>
          <p:nvPr>
            <p:ph type="title"/>
          </p:nvPr>
        </p:nvSpPr>
        <p:spPr>
          <a:xfrm>
            <a:off x="0" y="5395912"/>
            <a:ext cx="9144000" cy="1143000"/>
          </a:xfrm>
        </p:spPr>
        <p:txBody>
          <a:bodyPr>
            <a:normAutofit/>
          </a:bodyPr>
          <a:lstStyle/>
          <a:p>
            <a:r>
              <a:rPr lang="es-ES" sz="1600" dirty="0">
                <a:solidFill>
                  <a:srgbClr val="0070C0"/>
                </a:solidFill>
                <a:hlinkClick r:id="rId2">
                  <a:extLst>
                    <a:ext uri="{A12FA001-AC4F-418D-AE19-62706E023703}">
                      <ahyp:hlinkClr xmlns:ahyp="http://schemas.microsoft.com/office/drawing/2018/hyperlinkcolor" val="tx"/>
                    </a:ext>
                  </a:extLst>
                </a:hlinkClick>
              </a:rPr>
              <a:t>https://www.youtube.com/watch?v=5X14QMK8WGY&amp;list=PUavTP9nTP46o3VteghAkbpQ&amp;index=27</a:t>
            </a:r>
            <a:r>
              <a:rPr lang="es-ES" sz="1600" dirty="0">
                <a:solidFill>
                  <a:srgbClr val="0070C0"/>
                </a:solidFill>
              </a:rPr>
              <a:t> </a:t>
            </a:r>
          </a:p>
        </p:txBody>
      </p:sp>
      <p:sp>
        <p:nvSpPr>
          <p:cNvPr id="3" name="Marcador de número de diapositiva 2">
            <a:extLst>
              <a:ext uri="{FF2B5EF4-FFF2-40B4-BE49-F238E27FC236}">
                <a16:creationId xmlns:a16="http://schemas.microsoft.com/office/drawing/2014/main" id="{4F10BF1A-44ED-484F-880E-4242A2DF8F86}"/>
              </a:ext>
            </a:extLst>
          </p:cNvPr>
          <p:cNvSpPr>
            <a:spLocks noGrp="1"/>
          </p:cNvSpPr>
          <p:nvPr>
            <p:ph type="sldNum" sz="quarter" idx="12"/>
          </p:nvPr>
        </p:nvSpPr>
        <p:spPr/>
        <p:txBody>
          <a:bodyPr/>
          <a:lstStyle/>
          <a:p>
            <a:fld id="{9A6D3A0F-C1B9-46B2-887C-782F1FE86CAC}" type="slidenum">
              <a:rPr lang="es-ES" smtClean="0"/>
              <a:t>18</a:t>
            </a:fld>
            <a:endParaRPr lang="es-ES"/>
          </a:p>
        </p:txBody>
      </p:sp>
      <p:pic>
        <p:nvPicPr>
          <p:cNvPr id="5" name="Imagen 4">
            <a:extLst>
              <a:ext uri="{FF2B5EF4-FFF2-40B4-BE49-F238E27FC236}">
                <a16:creationId xmlns:a16="http://schemas.microsoft.com/office/drawing/2014/main" id="{9C8D1E8A-FF49-4DC9-985C-86DB53E155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3" y="406"/>
            <a:ext cx="9144000" cy="5143500"/>
          </a:xfrm>
          <a:prstGeom prst="rect">
            <a:avLst/>
          </a:prstGeom>
        </p:spPr>
      </p:pic>
    </p:spTree>
    <p:extLst>
      <p:ext uri="{BB962C8B-B14F-4D97-AF65-F5344CB8AC3E}">
        <p14:creationId xmlns:p14="http://schemas.microsoft.com/office/powerpoint/2010/main" val="17769647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AAF16C-9F10-4801-9A81-2588EB77D747}"/>
              </a:ext>
            </a:extLst>
          </p:cNvPr>
          <p:cNvSpPr>
            <a:spLocks noGrp="1"/>
          </p:cNvSpPr>
          <p:nvPr>
            <p:ph type="ctrTitle"/>
          </p:nvPr>
        </p:nvSpPr>
        <p:spPr/>
        <p:txBody>
          <a:bodyPr/>
          <a:lstStyle/>
          <a:p>
            <a:r>
              <a:rPr lang="es-ES" dirty="0">
                <a:solidFill>
                  <a:srgbClr val="FF0000"/>
                </a:solidFill>
              </a:rPr>
              <a:t>Documentos clave de relevancia</a:t>
            </a:r>
          </a:p>
        </p:txBody>
      </p:sp>
      <p:sp>
        <p:nvSpPr>
          <p:cNvPr id="3" name="Subtítulo 2">
            <a:extLst>
              <a:ext uri="{FF2B5EF4-FFF2-40B4-BE49-F238E27FC236}">
                <a16:creationId xmlns:a16="http://schemas.microsoft.com/office/drawing/2014/main" id="{26212C2C-9FC5-45CE-AF89-6D492DE2B63C}"/>
              </a:ext>
            </a:extLst>
          </p:cNvPr>
          <p:cNvSpPr>
            <a:spLocks noGrp="1"/>
          </p:cNvSpPr>
          <p:nvPr>
            <p:ph type="subTitle" idx="1"/>
          </p:nvPr>
        </p:nvSpPr>
        <p:spPr/>
        <p:txBody>
          <a:bodyPr/>
          <a:lstStyle/>
          <a:p>
            <a:endParaRPr lang="es-ES"/>
          </a:p>
        </p:txBody>
      </p:sp>
    </p:spTree>
    <p:extLst>
      <p:ext uri="{BB962C8B-B14F-4D97-AF65-F5344CB8AC3E}">
        <p14:creationId xmlns:p14="http://schemas.microsoft.com/office/powerpoint/2010/main" val="1228794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1A0DBF-F8D0-40A9-946E-DBCF0BB16811}"/>
              </a:ext>
            </a:extLst>
          </p:cNvPr>
          <p:cNvSpPr>
            <a:spLocks noGrp="1"/>
          </p:cNvSpPr>
          <p:nvPr>
            <p:ph type="ctrTitle"/>
          </p:nvPr>
        </p:nvSpPr>
        <p:spPr>
          <a:xfrm>
            <a:off x="685800" y="2693987"/>
            <a:ext cx="7772400" cy="1470025"/>
          </a:xfrm>
        </p:spPr>
        <p:txBody>
          <a:bodyPr>
            <a:normAutofit fontScale="90000"/>
          </a:bodyPr>
          <a:lstStyle/>
          <a:p>
            <a:r>
              <a:rPr lang="es-ES" b="1" dirty="0">
                <a:solidFill>
                  <a:srgbClr val="FF0000"/>
                </a:solidFill>
              </a:rPr>
              <a:t>Contexto general del programa INTERCOONECTA de la AECID en ALC</a:t>
            </a:r>
            <a:br>
              <a:rPr lang="es-ES" b="1" dirty="0">
                <a:solidFill>
                  <a:srgbClr val="FF0000"/>
                </a:solidFill>
              </a:rPr>
            </a:br>
            <a:endParaRPr lang="es-ES" b="1" dirty="0">
              <a:solidFill>
                <a:srgbClr val="FF0000"/>
              </a:solidFill>
            </a:endParaRPr>
          </a:p>
        </p:txBody>
      </p:sp>
    </p:spTree>
    <p:extLst>
      <p:ext uri="{BB962C8B-B14F-4D97-AF65-F5344CB8AC3E}">
        <p14:creationId xmlns:p14="http://schemas.microsoft.com/office/powerpoint/2010/main" val="12108067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FEA3CEDB-0F15-4E59-8A82-A86FB82CB5FC}"/>
              </a:ext>
            </a:extLst>
          </p:cNvPr>
          <p:cNvSpPr>
            <a:spLocks noGrp="1"/>
          </p:cNvSpPr>
          <p:nvPr>
            <p:ph type="sldNum" sz="quarter" idx="12"/>
          </p:nvPr>
        </p:nvSpPr>
        <p:spPr/>
        <p:txBody>
          <a:bodyPr/>
          <a:lstStyle/>
          <a:p>
            <a:fld id="{9A6D3A0F-C1B9-46B2-887C-782F1FE86CAC}" type="slidenum">
              <a:rPr lang="es-ES" smtClean="0"/>
              <a:t>20</a:t>
            </a:fld>
            <a:endParaRPr lang="es-ES"/>
          </a:p>
        </p:txBody>
      </p:sp>
      <p:pic>
        <p:nvPicPr>
          <p:cNvPr id="3" name="Imagen 2">
            <a:extLst>
              <a:ext uri="{FF2B5EF4-FFF2-40B4-BE49-F238E27FC236}">
                <a16:creationId xmlns:a16="http://schemas.microsoft.com/office/drawing/2014/main" id="{52998D78-9C62-4836-8161-2C6375DF835F}"/>
              </a:ext>
            </a:extLst>
          </p:cNvPr>
          <p:cNvPicPr>
            <a:picLocks noChangeAspect="1"/>
          </p:cNvPicPr>
          <p:nvPr/>
        </p:nvPicPr>
        <p:blipFill>
          <a:blip r:embed="rId2"/>
          <a:stretch>
            <a:fillRect/>
          </a:stretch>
        </p:blipFill>
        <p:spPr>
          <a:xfrm>
            <a:off x="2051719" y="0"/>
            <a:ext cx="5112569" cy="6897656"/>
          </a:xfrm>
          <a:prstGeom prst="rect">
            <a:avLst/>
          </a:prstGeom>
        </p:spPr>
      </p:pic>
    </p:spTree>
    <p:extLst>
      <p:ext uri="{BB962C8B-B14F-4D97-AF65-F5344CB8AC3E}">
        <p14:creationId xmlns:p14="http://schemas.microsoft.com/office/powerpoint/2010/main" val="5153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18B5D85B-F38C-4527-B364-9C9992739582}"/>
              </a:ext>
            </a:extLst>
          </p:cNvPr>
          <p:cNvSpPr>
            <a:spLocks noGrp="1"/>
          </p:cNvSpPr>
          <p:nvPr>
            <p:ph type="sldNum" sz="quarter" idx="12"/>
          </p:nvPr>
        </p:nvSpPr>
        <p:spPr/>
        <p:txBody>
          <a:bodyPr/>
          <a:lstStyle/>
          <a:p>
            <a:fld id="{9A6D3A0F-C1B9-46B2-887C-782F1FE86CAC}" type="slidenum">
              <a:rPr lang="es-ES" smtClean="0"/>
              <a:t>21</a:t>
            </a:fld>
            <a:endParaRPr lang="es-ES"/>
          </a:p>
        </p:txBody>
      </p:sp>
      <p:pic>
        <p:nvPicPr>
          <p:cNvPr id="5" name="Imagen 4">
            <a:extLst>
              <a:ext uri="{FF2B5EF4-FFF2-40B4-BE49-F238E27FC236}">
                <a16:creationId xmlns:a16="http://schemas.microsoft.com/office/drawing/2014/main" id="{8ED2C9CB-F485-4B2D-B86C-96058CAF9F31}"/>
              </a:ext>
            </a:extLst>
          </p:cNvPr>
          <p:cNvPicPr>
            <a:picLocks noChangeAspect="1"/>
          </p:cNvPicPr>
          <p:nvPr/>
        </p:nvPicPr>
        <p:blipFill>
          <a:blip r:embed="rId2"/>
          <a:stretch>
            <a:fillRect/>
          </a:stretch>
        </p:blipFill>
        <p:spPr>
          <a:xfrm>
            <a:off x="1945803" y="0"/>
            <a:ext cx="5252392" cy="6857999"/>
          </a:xfrm>
          <a:prstGeom prst="rect">
            <a:avLst/>
          </a:prstGeom>
        </p:spPr>
      </p:pic>
    </p:spTree>
    <p:extLst>
      <p:ext uri="{BB962C8B-B14F-4D97-AF65-F5344CB8AC3E}">
        <p14:creationId xmlns:p14="http://schemas.microsoft.com/office/powerpoint/2010/main" val="32533717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6131366B-0066-4D92-BBDD-50E3CB0E9FFC}"/>
              </a:ext>
            </a:extLst>
          </p:cNvPr>
          <p:cNvSpPr>
            <a:spLocks noGrp="1"/>
          </p:cNvSpPr>
          <p:nvPr>
            <p:ph type="sldNum" sz="quarter" idx="12"/>
          </p:nvPr>
        </p:nvSpPr>
        <p:spPr/>
        <p:txBody>
          <a:bodyPr/>
          <a:lstStyle/>
          <a:p>
            <a:fld id="{9A6D3A0F-C1B9-46B2-887C-782F1FE86CAC}" type="slidenum">
              <a:rPr lang="es-ES" smtClean="0"/>
              <a:t>22</a:t>
            </a:fld>
            <a:endParaRPr lang="es-ES"/>
          </a:p>
        </p:txBody>
      </p:sp>
      <p:pic>
        <p:nvPicPr>
          <p:cNvPr id="3" name="Imagen 2">
            <a:extLst>
              <a:ext uri="{FF2B5EF4-FFF2-40B4-BE49-F238E27FC236}">
                <a16:creationId xmlns:a16="http://schemas.microsoft.com/office/drawing/2014/main" id="{4A98AD00-B55B-4DB2-AE73-E9DDFD69DD75}"/>
              </a:ext>
            </a:extLst>
          </p:cNvPr>
          <p:cNvPicPr>
            <a:picLocks noChangeAspect="1"/>
          </p:cNvPicPr>
          <p:nvPr/>
        </p:nvPicPr>
        <p:blipFill>
          <a:blip r:embed="rId2"/>
          <a:stretch>
            <a:fillRect/>
          </a:stretch>
        </p:blipFill>
        <p:spPr>
          <a:xfrm>
            <a:off x="1907704" y="-1"/>
            <a:ext cx="5281977" cy="6858001"/>
          </a:xfrm>
          <a:prstGeom prst="rect">
            <a:avLst/>
          </a:prstGeom>
        </p:spPr>
      </p:pic>
    </p:spTree>
    <p:extLst>
      <p:ext uri="{BB962C8B-B14F-4D97-AF65-F5344CB8AC3E}">
        <p14:creationId xmlns:p14="http://schemas.microsoft.com/office/powerpoint/2010/main" val="28113243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8B61AB-F11F-4B60-8DEA-1DFAB3B04FC5}"/>
              </a:ext>
            </a:extLst>
          </p:cNvPr>
          <p:cNvSpPr>
            <a:spLocks noGrp="1"/>
          </p:cNvSpPr>
          <p:nvPr>
            <p:ph type="title"/>
          </p:nvPr>
        </p:nvSpPr>
        <p:spPr/>
        <p:txBody>
          <a:bodyPr>
            <a:normAutofit fontScale="90000"/>
          </a:bodyPr>
          <a:lstStyle/>
          <a:p>
            <a:r>
              <a:rPr lang="es-ES" dirty="0">
                <a:solidFill>
                  <a:srgbClr val="FF0000"/>
                </a:solidFill>
              </a:rPr>
              <a:t>Más generación de evidencias</a:t>
            </a:r>
            <a:br>
              <a:rPr lang="es-ES" dirty="0">
                <a:solidFill>
                  <a:srgbClr val="FF0000"/>
                </a:solidFill>
              </a:rPr>
            </a:br>
            <a:r>
              <a:rPr lang="es-ES" dirty="0">
                <a:solidFill>
                  <a:srgbClr val="FF0000"/>
                </a:solidFill>
              </a:rPr>
              <a:t>-DOS PROYECTOS-</a:t>
            </a:r>
          </a:p>
        </p:txBody>
      </p:sp>
      <p:sp>
        <p:nvSpPr>
          <p:cNvPr id="3" name="Marcador de contenido 2">
            <a:extLst>
              <a:ext uri="{FF2B5EF4-FFF2-40B4-BE49-F238E27FC236}">
                <a16:creationId xmlns:a16="http://schemas.microsoft.com/office/drawing/2014/main" id="{6FBAFF62-F51A-4140-BBCA-5AD3E252F7EE}"/>
              </a:ext>
            </a:extLst>
          </p:cNvPr>
          <p:cNvSpPr>
            <a:spLocks noGrp="1"/>
          </p:cNvSpPr>
          <p:nvPr>
            <p:ph idx="1"/>
          </p:nvPr>
        </p:nvSpPr>
        <p:spPr/>
        <p:txBody>
          <a:bodyPr>
            <a:normAutofit fontScale="77500" lnSpcReduction="20000"/>
          </a:bodyPr>
          <a:lstStyle/>
          <a:p>
            <a:pPr lvl="0"/>
            <a:r>
              <a:rPr lang="es-ES" b="1" dirty="0"/>
              <a:t>Análisis de situación o diagnóstico de la cohesión social en América Latina y el Caribe</a:t>
            </a:r>
            <a:r>
              <a:rPr lang="es-ES" dirty="0"/>
              <a:t>. Lo va a realizar la CEPAL, a través de una subvención de cooperación internacional que le va a conceder la AECID para ejecutar el proyecto “</a:t>
            </a:r>
            <a:r>
              <a:rPr lang="es-ES" b="1" i="1" dirty="0"/>
              <a:t>Análisis de situación de la inclusión/cohesión social en América Latina y el Caribe a la luz del pilar social extendido de la Agenda 2030</a:t>
            </a:r>
            <a:r>
              <a:rPr lang="es-ES" dirty="0"/>
              <a:t>”.</a:t>
            </a:r>
          </a:p>
          <a:p>
            <a:pPr lvl="0"/>
            <a:r>
              <a:rPr lang="es-ES" dirty="0"/>
              <a:t>Hay que hacer lo que el PNUD llama un </a:t>
            </a:r>
            <a:r>
              <a:rPr lang="es-ES" b="1" dirty="0"/>
              <a:t>mapeo de combo de políticas</a:t>
            </a:r>
            <a:r>
              <a:rPr lang="es-ES" dirty="0"/>
              <a:t>, alrededor de los ODS. Hemos realizado uno en esta unidad, pero hay que mejorarle y profundizarle. Por ello, hemos llegado al diseño de un proyecto a ser financiado a PNUD a través de otra subvención titulado “</a:t>
            </a:r>
            <a:r>
              <a:rPr lang="es-ES" b="1" i="1" dirty="0"/>
              <a:t>Combo de Cohesión Social en América Latina</a:t>
            </a:r>
            <a:r>
              <a:rPr lang="es-ES" dirty="0"/>
              <a:t>”. </a:t>
            </a:r>
          </a:p>
          <a:p>
            <a:endParaRPr lang="es-ES" dirty="0"/>
          </a:p>
        </p:txBody>
      </p:sp>
      <p:sp>
        <p:nvSpPr>
          <p:cNvPr id="4" name="Marcador de número de diapositiva 3">
            <a:extLst>
              <a:ext uri="{FF2B5EF4-FFF2-40B4-BE49-F238E27FC236}">
                <a16:creationId xmlns:a16="http://schemas.microsoft.com/office/drawing/2014/main" id="{665064AB-9673-4B17-B637-3A8ED88736CE}"/>
              </a:ext>
            </a:extLst>
          </p:cNvPr>
          <p:cNvSpPr>
            <a:spLocks noGrp="1"/>
          </p:cNvSpPr>
          <p:nvPr>
            <p:ph type="sldNum" sz="quarter" idx="12"/>
          </p:nvPr>
        </p:nvSpPr>
        <p:spPr/>
        <p:txBody>
          <a:bodyPr/>
          <a:lstStyle/>
          <a:p>
            <a:fld id="{9A6D3A0F-C1B9-46B2-887C-782F1FE86CAC}" type="slidenum">
              <a:rPr lang="es-ES" smtClean="0"/>
              <a:t>23</a:t>
            </a:fld>
            <a:endParaRPr lang="es-ES"/>
          </a:p>
        </p:txBody>
      </p:sp>
    </p:spTree>
    <p:extLst>
      <p:ext uri="{BB962C8B-B14F-4D97-AF65-F5344CB8AC3E}">
        <p14:creationId xmlns:p14="http://schemas.microsoft.com/office/powerpoint/2010/main" val="25432975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CF39B7-70FA-4C3B-A44C-84430F46BDBB}"/>
              </a:ext>
            </a:extLst>
          </p:cNvPr>
          <p:cNvSpPr>
            <a:spLocks noGrp="1"/>
          </p:cNvSpPr>
          <p:nvPr>
            <p:ph type="ctrTitle"/>
          </p:nvPr>
        </p:nvSpPr>
        <p:spPr/>
        <p:txBody>
          <a:bodyPr/>
          <a:lstStyle/>
          <a:p>
            <a:r>
              <a:rPr lang="es-ES" dirty="0">
                <a:solidFill>
                  <a:srgbClr val="FF0000"/>
                </a:solidFill>
              </a:rPr>
              <a:t>La necesaria alienación a políticas</a:t>
            </a:r>
          </a:p>
        </p:txBody>
      </p:sp>
      <p:sp>
        <p:nvSpPr>
          <p:cNvPr id="3" name="Subtítulo 2">
            <a:extLst>
              <a:ext uri="{FF2B5EF4-FFF2-40B4-BE49-F238E27FC236}">
                <a16:creationId xmlns:a16="http://schemas.microsoft.com/office/drawing/2014/main" id="{181D4654-53AD-4BB9-B5E7-1A09664810FA}"/>
              </a:ext>
            </a:extLst>
          </p:cNvPr>
          <p:cNvSpPr>
            <a:spLocks noGrp="1"/>
          </p:cNvSpPr>
          <p:nvPr>
            <p:ph type="subTitle" idx="1"/>
          </p:nvPr>
        </p:nvSpPr>
        <p:spPr/>
        <p:txBody>
          <a:bodyPr/>
          <a:lstStyle/>
          <a:p>
            <a:r>
              <a:rPr lang="es-ES" dirty="0"/>
              <a:t>Una aproximación a un combo</a:t>
            </a:r>
          </a:p>
        </p:txBody>
      </p:sp>
    </p:spTree>
    <p:extLst>
      <p:ext uri="{BB962C8B-B14F-4D97-AF65-F5344CB8AC3E}">
        <p14:creationId xmlns:p14="http://schemas.microsoft.com/office/powerpoint/2010/main" val="232723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9A6D3A0F-C1B9-46B2-887C-782F1FE86CAC}" type="slidenum">
              <a:rPr lang="es-ES" smtClean="0"/>
              <a:t>25</a:t>
            </a:fld>
            <a:endParaRPr lang="es-ES"/>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639"/>
            <a:ext cx="9143999" cy="6532835"/>
          </a:xfrm>
          <a:prstGeom prst="rect">
            <a:avLst/>
          </a:prstGeom>
        </p:spPr>
      </p:pic>
    </p:spTree>
    <p:extLst>
      <p:ext uri="{BB962C8B-B14F-4D97-AF65-F5344CB8AC3E}">
        <p14:creationId xmlns:p14="http://schemas.microsoft.com/office/powerpoint/2010/main" val="5689012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31E375B9-A082-4FD1-AA07-E991D8A2E480}"/>
              </a:ext>
            </a:extLst>
          </p:cNvPr>
          <p:cNvSpPr>
            <a:spLocks noGrp="1"/>
          </p:cNvSpPr>
          <p:nvPr>
            <p:ph type="sldNum" sz="quarter" idx="12"/>
          </p:nvPr>
        </p:nvSpPr>
        <p:spPr/>
        <p:txBody>
          <a:bodyPr/>
          <a:lstStyle/>
          <a:p>
            <a:fld id="{9A6D3A0F-C1B9-46B2-887C-782F1FE86CAC}" type="slidenum">
              <a:rPr lang="es-ES" smtClean="0"/>
              <a:t>26</a:t>
            </a:fld>
            <a:endParaRPr lang="es-ES"/>
          </a:p>
        </p:txBody>
      </p:sp>
      <p:pic>
        <p:nvPicPr>
          <p:cNvPr id="5" name="image3.jpeg">
            <a:extLst>
              <a:ext uri="{FF2B5EF4-FFF2-40B4-BE49-F238E27FC236}">
                <a16:creationId xmlns:a16="http://schemas.microsoft.com/office/drawing/2014/main" id="{8C811433-F25A-4458-8FA2-DB02C405D37C}"/>
              </a:ext>
            </a:extLst>
          </p:cNvPr>
          <p:cNvPicPr>
            <a:picLocks noGrp="1"/>
          </p:cNvPicPr>
          <p:nvPr>
            <p:ph idx="1"/>
          </p:nvPr>
        </p:nvPicPr>
        <p:blipFill>
          <a:blip r:embed="rId2" cstate="print"/>
          <a:stretch>
            <a:fillRect/>
          </a:stretch>
        </p:blipFill>
        <p:spPr>
          <a:xfrm>
            <a:off x="107504" y="1124744"/>
            <a:ext cx="8928991" cy="5611298"/>
          </a:xfrm>
          <a:prstGeom prst="rect">
            <a:avLst/>
          </a:prstGeom>
        </p:spPr>
      </p:pic>
      <p:sp>
        <p:nvSpPr>
          <p:cNvPr id="6" name="1 CuadroTexto">
            <a:extLst>
              <a:ext uri="{FF2B5EF4-FFF2-40B4-BE49-F238E27FC236}">
                <a16:creationId xmlns:a16="http://schemas.microsoft.com/office/drawing/2014/main" id="{66327963-A80C-48BB-9F56-611CB37874A9}"/>
              </a:ext>
            </a:extLst>
          </p:cNvPr>
          <p:cNvSpPr txBox="1">
            <a:spLocks noGrp="1"/>
          </p:cNvSpPr>
          <p:nvPr>
            <p:ph type="title"/>
          </p:nvPr>
        </p:nvSpPr>
        <p:spPr>
          <a:xfrm>
            <a:off x="457200" y="121958"/>
            <a:ext cx="8229600" cy="875689"/>
          </a:xfrm>
          <a:prstGeom prst="rect">
            <a:avLst/>
          </a:prstGeom>
          <a:noFill/>
        </p:spPr>
        <p:txBody>
          <a:bodyPr wrap="square" rtlCol="0">
            <a:spAutoFit/>
          </a:bodyPr>
          <a:lstStyle/>
          <a:p>
            <a:pPr>
              <a:lnSpc>
                <a:spcPts val="3000"/>
              </a:lnSpc>
            </a:pPr>
            <a:r>
              <a:rPr lang="es-ES_tradnl" sz="3600" dirty="0">
                <a:solidFill>
                  <a:srgbClr val="FF0000"/>
                </a:solidFill>
              </a:rPr>
              <a:t>Contribuimos a la consecución de los países de ALC de:</a:t>
            </a:r>
          </a:p>
        </p:txBody>
      </p:sp>
    </p:spTree>
    <p:extLst>
      <p:ext uri="{BB962C8B-B14F-4D97-AF65-F5344CB8AC3E}">
        <p14:creationId xmlns:p14="http://schemas.microsoft.com/office/powerpoint/2010/main" val="40007083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177134-D3DA-4EEA-8738-23E6B3B73CE2}"/>
              </a:ext>
            </a:extLst>
          </p:cNvPr>
          <p:cNvSpPr>
            <a:spLocks noGrp="1"/>
          </p:cNvSpPr>
          <p:nvPr>
            <p:ph type="title"/>
          </p:nvPr>
        </p:nvSpPr>
        <p:spPr>
          <a:xfrm>
            <a:off x="457200" y="274638"/>
            <a:ext cx="8229600" cy="778098"/>
          </a:xfrm>
        </p:spPr>
        <p:txBody>
          <a:bodyPr/>
          <a:lstStyle/>
          <a:p>
            <a:r>
              <a:rPr lang="es-ES" dirty="0">
                <a:solidFill>
                  <a:srgbClr val="FF0000"/>
                </a:solidFill>
              </a:rPr>
              <a:t>Definiciones</a:t>
            </a:r>
          </a:p>
        </p:txBody>
      </p:sp>
      <p:graphicFrame>
        <p:nvGraphicFramePr>
          <p:cNvPr id="5" name="Marcador de contenido 4">
            <a:extLst>
              <a:ext uri="{FF2B5EF4-FFF2-40B4-BE49-F238E27FC236}">
                <a16:creationId xmlns:a16="http://schemas.microsoft.com/office/drawing/2014/main" id="{14F8F377-7EFB-43A8-8F3E-84C676611EA0}"/>
              </a:ext>
            </a:extLst>
          </p:cNvPr>
          <p:cNvGraphicFramePr>
            <a:graphicFrameLocks noGrp="1"/>
          </p:cNvGraphicFramePr>
          <p:nvPr>
            <p:ph idx="1"/>
            <p:extLst>
              <p:ext uri="{D42A27DB-BD31-4B8C-83A1-F6EECF244321}">
                <p14:modId xmlns:p14="http://schemas.microsoft.com/office/powerpoint/2010/main" val="490253574"/>
              </p:ext>
            </p:extLst>
          </p:nvPr>
        </p:nvGraphicFramePr>
        <p:xfrm>
          <a:off x="0" y="1196752"/>
          <a:ext cx="9144000" cy="5566737"/>
        </p:xfrm>
        <a:graphic>
          <a:graphicData uri="http://schemas.openxmlformats.org/drawingml/2006/table">
            <a:tbl>
              <a:tblPr firstRow="1" firstCol="1" bandRow="1">
                <a:tableStyleId>{5C22544A-7EE6-4342-B048-85BDC9FD1C3A}</a:tableStyleId>
              </a:tblPr>
              <a:tblGrid>
                <a:gridCol w="1798658">
                  <a:extLst>
                    <a:ext uri="{9D8B030D-6E8A-4147-A177-3AD203B41FA5}">
                      <a16:colId xmlns:a16="http://schemas.microsoft.com/office/drawing/2014/main" val="1318163471"/>
                    </a:ext>
                  </a:extLst>
                </a:gridCol>
                <a:gridCol w="7345342">
                  <a:extLst>
                    <a:ext uri="{9D8B030D-6E8A-4147-A177-3AD203B41FA5}">
                      <a16:colId xmlns:a16="http://schemas.microsoft.com/office/drawing/2014/main" val="2924482979"/>
                    </a:ext>
                  </a:extLst>
                </a:gridCol>
              </a:tblGrid>
              <a:tr h="598512">
                <a:tc>
                  <a:txBody>
                    <a:bodyPr/>
                    <a:lstStyle/>
                    <a:p>
                      <a:pPr algn="just">
                        <a:spcAft>
                          <a:spcPts val="0"/>
                        </a:spcAft>
                      </a:pPr>
                      <a:r>
                        <a:rPr lang="es-ES" sz="1100" dirty="0">
                          <a:effectLst/>
                          <a:highlight>
                            <a:srgbClr val="000080"/>
                          </a:highlight>
                        </a:rPr>
                        <a:t>CEPAL</a:t>
                      </a:r>
                      <a:endParaRPr lang="es-ES" sz="1000" dirty="0">
                        <a:effectLst/>
                        <a:highlight>
                          <a:srgbClr val="000080"/>
                        </a:highlight>
                        <a:latin typeface="Arial" panose="020B0604020202020204" pitchFamily="34" charset="0"/>
                        <a:ea typeface="Times New Roman" panose="02020603050405020304" pitchFamily="18" charset="0"/>
                        <a:cs typeface="Times New Roman" panose="02020603050405020304" pitchFamily="18" charset="0"/>
                      </a:endParaRPr>
                    </a:p>
                  </a:txBody>
                  <a:tcPr marL="68575" marR="68575" marT="0" marB="0"/>
                </a:tc>
                <a:tc>
                  <a:txBody>
                    <a:bodyPr/>
                    <a:lstStyle/>
                    <a:p>
                      <a:pPr algn="just">
                        <a:spcAft>
                          <a:spcPts val="0"/>
                        </a:spcAft>
                      </a:pPr>
                      <a:r>
                        <a:rPr lang="es-ES" sz="1400" dirty="0">
                          <a:solidFill>
                            <a:srgbClr val="0070C0"/>
                          </a:solidFill>
                          <a:effectLst/>
                        </a:rPr>
                        <a:t>Dialéctica entre mecanismos instituidos de inclusión y exclusión sociales y</a:t>
                      </a:r>
                      <a:r>
                        <a:rPr lang="es-ES" sz="1400" spc="5" dirty="0">
                          <a:solidFill>
                            <a:srgbClr val="0070C0"/>
                          </a:solidFill>
                          <a:effectLst/>
                        </a:rPr>
                        <a:t> </a:t>
                      </a:r>
                      <a:r>
                        <a:rPr lang="es-ES" sz="1400" dirty="0">
                          <a:solidFill>
                            <a:srgbClr val="0070C0"/>
                          </a:solidFill>
                          <a:effectLst/>
                        </a:rPr>
                        <a:t>las respuestas, percepciones y disposiciones de la ciudadanía frente al modo en que</a:t>
                      </a:r>
                      <a:r>
                        <a:rPr lang="es-ES" sz="1400" spc="-20" dirty="0">
                          <a:solidFill>
                            <a:srgbClr val="0070C0"/>
                          </a:solidFill>
                          <a:effectLst/>
                        </a:rPr>
                        <a:t> </a:t>
                      </a:r>
                      <a:r>
                        <a:rPr lang="es-ES" sz="1400" dirty="0">
                          <a:solidFill>
                            <a:srgbClr val="0070C0"/>
                          </a:solidFill>
                          <a:effectLst/>
                        </a:rPr>
                        <a:t>estos operan</a:t>
                      </a:r>
                      <a:endParaRPr lang="es-ES" sz="1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75" marR="68575" marT="0" marB="0"/>
                </a:tc>
                <a:extLst>
                  <a:ext uri="{0D108BD9-81ED-4DB2-BD59-A6C34878D82A}">
                    <a16:rowId xmlns:a16="http://schemas.microsoft.com/office/drawing/2014/main" val="813256163"/>
                  </a:ext>
                </a:extLst>
              </a:tr>
              <a:tr h="1596032">
                <a:tc>
                  <a:txBody>
                    <a:bodyPr/>
                    <a:lstStyle/>
                    <a:p>
                      <a:pPr algn="just">
                        <a:spcAft>
                          <a:spcPts val="0"/>
                        </a:spcAft>
                      </a:pPr>
                      <a:r>
                        <a:rPr lang="es-ES" sz="1100" dirty="0">
                          <a:effectLst/>
                          <a:highlight>
                            <a:srgbClr val="000080"/>
                          </a:highlight>
                        </a:rPr>
                        <a:t>CONSEJO DE</a:t>
                      </a:r>
                      <a:r>
                        <a:rPr lang="es-ES" sz="1100" spc="-5" dirty="0">
                          <a:effectLst/>
                          <a:highlight>
                            <a:srgbClr val="000080"/>
                          </a:highlight>
                        </a:rPr>
                        <a:t> </a:t>
                      </a:r>
                      <a:r>
                        <a:rPr lang="es-ES" sz="1100" dirty="0">
                          <a:effectLst/>
                          <a:highlight>
                            <a:srgbClr val="000080"/>
                          </a:highlight>
                        </a:rPr>
                        <a:t>EUROPA</a:t>
                      </a:r>
                      <a:endParaRPr lang="es-ES" sz="1000" dirty="0">
                        <a:effectLst/>
                        <a:highlight>
                          <a:srgbClr val="000080"/>
                        </a:highlight>
                        <a:latin typeface="Arial" panose="020B0604020202020204" pitchFamily="34" charset="0"/>
                        <a:ea typeface="Times New Roman" panose="02020603050405020304" pitchFamily="18" charset="0"/>
                        <a:cs typeface="Times New Roman" panose="02020603050405020304" pitchFamily="18" charset="0"/>
                      </a:endParaRPr>
                    </a:p>
                  </a:txBody>
                  <a:tcPr marL="68575" marR="68575" marT="0" marB="0"/>
                </a:tc>
                <a:tc>
                  <a:txBody>
                    <a:bodyPr/>
                    <a:lstStyle/>
                    <a:p>
                      <a:pPr algn="just">
                        <a:spcAft>
                          <a:spcPts val="0"/>
                        </a:spcAft>
                      </a:pPr>
                      <a:r>
                        <a:rPr lang="es-ES" sz="1400" b="1" dirty="0">
                          <a:solidFill>
                            <a:srgbClr val="0070C0"/>
                          </a:solidFill>
                          <a:effectLst/>
                        </a:rPr>
                        <a:t>La capacidad de una sociedad para asegurar el bienestar de todos sus</a:t>
                      </a:r>
                      <a:r>
                        <a:rPr lang="es-ES" sz="1400" b="1" spc="130" dirty="0">
                          <a:solidFill>
                            <a:srgbClr val="0070C0"/>
                          </a:solidFill>
                          <a:effectLst/>
                        </a:rPr>
                        <a:t> </a:t>
                      </a:r>
                      <a:r>
                        <a:rPr lang="es-ES" sz="1400" b="1" dirty="0">
                          <a:solidFill>
                            <a:srgbClr val="0070C0"/>
                          </a:solidFill>
                          <a:effectLst/>
                        </a:rPr>
                        <a:t>miembros, minimizando las disparidades y evitando la marginación, para gestionar las diferencias</a:t>
                      </a:r>
                      <a:r>
                        <a:rPr lang="es-ES" sz="1400" b="1" spc="-70" dirty="0">
                          <a:solidFill>
                            <a:srgbClr val="0070C0"/>
                          </a:solidFill>
                          <a:effectLst/>
                        </a:rPr>
                        <a:t> </a:t>
                      </a:r>
                      <a:r>
                        <a:rPr lang="es-ES" sz="1400" b="1" dirty="0">
                          <a:solidFill>
                            <a:srgbClr val="0070C0"/>
                          </a:solidFill>
                          <a:effectLst/>
                        </a:rPr>
                        <a:t>y divisiones</a:t>
                      </a:r>
                      <a:r>
                        <a:rPr lang="es-ES" sz="1400" b="1" spc="-60" dirty="0">
                          <a:solidFill>
                            <a:srgbClr val="0070C0"/>
                          </a:solidFill>
                          <a:effectLst/>
                        </a:rPr>
                        <a:t> </a:t>
                      </a:r>
                      <a:r>
                        <a:rPr lang="es-ES" sz="1400" b="1" dirty="0">
                          <a:solidFill>
                            <a:srgbClr val="0070C0"/>
                          </a:solidFill>
                          <a:effectLst/>
                        </a:rPr>
                        <a:t>y</a:t>
                      </a:r>
                      <a:r>
                        <a:rPr lang="es-ES" sz="1400" b="1" spc="-55" dirty="0">
                          <a:solidFill>
                            <a:srgbClr val="0070C0"/>
                          </a:solidFill>
                          <a:effectLst/>
                        </a:rPr>
                        <a:t> </a:t>
                      </a:r>
                      <a:r>
                        <a:rPr lang="es-ES" sz="1400" b="1" dirty="0">
                          <a:solidFill>
                            <a:srgbClr val="0070C0"/>
                          </a:solidFill>
                          <a:effectLst/>
                        </a:rPr>
                        <a:t>para</a:t>
                      </a:r>
                      <a:r>
                        <a:rPr lang="es-ES" sz="1400" b="1" spc="-60" dirty="0">
                          <a:solidFill>
                            <a:srgbClr val="0070C0"/>
                          </a:solidFill>
                          <a:effectLst/>
                        </a:rPr>
                        <a:t> </a:t>
                      </a:r>
                      <a:r>
                        <a:rPr lang="es-ES" sz="1400" b="1" dirty="0">
                          <a:solidFill>
                            <a:srgbClr val="0070C0"/>
                          </a:solidFill>
                          <a:effectLst/>
                        </a:rPr>
                        <a:t>asegurar</a:t>
                      </a:r>
                      <a:r>
                        <a:rPr lang="es-ES" sz="1400" b="1" spc="-65" dirty="0">
                          <a:solidFill>
                            <a:srgbClr val="0070C0"/>
                          </a:solidFill>
                          <a:effectLst/>
                        </a:rPr>
                        <a:t> </a:t>
                      </a:r>
                      <a:r>
                        <a:rPr lang="es-ES" sz="1400" b="1" dirty="0">
                          <a:solidFill>
                            <a:srgbClr val="0070C0"/>
                          </a:solidFill>
                          <a:effectLst/>
                        </a:rPr>
                        <a:t>los</a:t>
                      </a:r>
                      <a:r>
                        <a:rPr lang="es-ES" sz="1400" b="1" spc="-60" dirty="0">
                          <a:solidFill>
                            <a:srgbClr val="0070C0"/>
                          </a:solidFill>
                          <a:effectLst/>
                        </a:rPr>
                        <a:t> </a:t>
                      </a:r>
                      <a:r>
                        <a:rPr lang="es-ES" sz="1400" b="1" dirty="0">
                          <a:solidFill>
                            <a:srgbClr val="0070C0"/>
                          </a:solidFill>
                          <a:effectLst/>
                        </a:rPr>
                        <a:t>medios</a:t>
                      </a:r>
                      <a:r>
                        <a:rPr lang="es-ES" sz="1400" b="1" spc="-55" dirty="0">
                          <a:solidFill>
                            <a:srgbClr val="0070C0"/>
                          </a:solidFill>
                          <a:effectLst/>
                        </a:rPr>
                        <a:t> </a:t>
                      </a:r>
                      <a:r>
                        <a:rPr lang="es-ES" sz="1400" b="1" dirty="0">
                          <a:solidFill>
                            <a:srgbClr val="0070C0"/>
                          </a:solidFill>
                          <a:effectLst/>
                        </a:rPr>
                        <a:t>de</a:t>
                      </a:r>
                      <a:r>
                        <a:rPr lang="es-ES" sz="1400" b="1" spc="-55" dirty="0">
                          <a:solidFill>
                            <a:srgbClr val="0070C0"/>
                          </a:solidFill>
                          <a:effectLst/>
                        </a:rPr>
                        <a:t> </a:t>
                      </a:r>
                      <a:r>
                        <a:rPr lang="es-ES" sz="1400" b="1" dirty="0">
                          <a:solidFill>
                            <a:srgbClr val="0070C0"/>
                          </a:solidFill>
                          <a:effectLst/>
                        </a:rPr>
                        <a:t>lograr</a:t>
                      </a:r>
                      <a:r>
                        <a:rPr lang="es-ES" sz="1400" b="1" spc="-60" dirty="0">
                          <a:solidFill>
                            <a:srgbClr val="0070C0"/>
                          </a:solidFill>
                          <a:effectLst/>
                        </a:rPr>
                        <a:t> </a:t>
                      </a:r>
                      <a:r>
                        <a:rPr lang="es-ES" sz="1400" b="1" dirty="0">
                          <a:solidFill>
                            <a:srgbClr val="0070C0"/>
                          </a:solidFill>
                          <a:effectLst/>
                        </a:rPr>
                        <a:t>el</a:t>
                      </a:r>
                      <a:r>
                        <a:rPr lang="es-ES" sz="1400" b="1" spc="-60" dirty="0">
                          <a:solidFill>
                            <a:srgbClr val="0070C0"/>
                          </a:solidFill>
                          <a:effectLst/>
                        </a:rPr>
                        <a:t> </a:t>
                      </a:r>
                      <a:r>
                        <a:rPr lang="es-ES" sz="1400" b="1" dirty="0">
                          <a:solidFill>
                            <a:srgbClr val="0070C0"/>
                          </a:solidFill>
                          <a:effectLst/>
                        </a:rPr>
                        <a:t>bienestar</a:t>
                      </a:r>
                      <a:r>
                        <a:rPr lang="es-ES" sz="1400" b="1" spc="-65" dirty="0">
                          <a:solidFill>
                            <a:srgbClr val="0070C0"/>
                          </a:solidFill>
                          <a:effectLst/>
                        </a:rPr>
                        <a:t> </a:t>
                      </a:r>
                      <a:r>
                        <a:rPr lang="es-ES" sz="1400" b="1" dirty="0">
                          <a:solidFill>
                            <a:srgbClr val="0070C0"/>
                          </a:solidFill>
                          <a:effectLst/>
                        </a:rPr>
                        <a:t>para</a:t>
                      </a:r>
                      <a:r>
                        <a:rPr lang="es-ES" sz="1400" b="1" spc="-50" dirty="0">
                          <a:solidFill>
                            <a:srgbClr val="0070C0"/>
                          </a:solidFill>
                          <a:effectLst/>
                        </a:rPr>
                        <a:t> </a:t>
                      </a:r>
                      <a:r>
                        <a:rPr lang="es-ES" sz="1400" b="1" dirty="0">
                          <a:solidFill>
                            <a:srgbClr val="0070C0"/>
                          </a:solidFill>
                          <a:effectLst/>
                        </a:rPr>
                        <a:t>todos.</a:t>
                      </a:r>
                      <a:r>
                        <a:rPr lang="es-ES" sz="1400" b="1" spc="-60" dirty="0">
                          <a:solidFill>
                            <a:srgbClr val="0070C0"/>
                          </a:solidFill>
                          <a:effectLst/>
                        </a:rPr>
                        <a:t> </a:t>
                      </a:r>
                      <a:r>
                        <a:rPr lang="es-ES" sz="1400" b="1" dirty="0">
                          <a:solidFill>
                            <a:srgbClr val="0070C0"/>
                          </a:solidFill>
                          <a:effectLst/>
                        </a:rPr>
                        <a:t>La</a:t>
                      </a:r>
                      <a:r>
                        <a:rPr lang="es-ES" sz="1400" b="1" spc="-55" dirty="0">
                          <a:solidFill>
                            <a:srgbClr val="0070C0"/>
                          </a:solidFill>
                          <a:effectLst/>
                        </a:rPr>
                        <a:t> </a:t>
                      </a:r>
                      <a:r>
                        <a:rPr lang="es-ES" sz="1400" b="1" dirty="0">
                          <a:solidFill>
                            <a:srgbClr val="0070C0"/>
                          </a:solidFill>
                          <a:effectLst/>
                        </a:rPr>
                        <a:t>cohesión</a:t>
                      </a:r>
                      <a:r>
                        <a:rPr lang="es-ES" sz="1400" b="1" spc="-65" dirty="0">
                          <a:solidFill>
                            <a:srgbClr val="0070C0"/>
                          </a:solidFill>
                          <a:effectLst/>
                        </a:rPr>
                        <a:t> </a:t>
                      </a:r>
                      <a:r>
                        <a:rPr lang="es-ES" sz="1400" b="1" dirty="0">
                          <a:solidFill>
                            <a:srgbClr val="0070C0"/>
                          </a:solidFill>
                          <a:effectLst/>
                        </a:rPr>
                        <a:t>social es un proceso dinámico y es esencial para lograr la justicia social, la</a:t>
                      </a:r>
                      <a:r>
                        <a:rPr lang="es-ES" sz="1400" b="1" spc="20" dirty="0">
                          <a:solidFill>
                            <a:srgbClr val="0070C0"/>
                          </a:solidFill>
                          <a:effectLst/>
                        </a:rPr>
                        <a:t> </a:t>
                      </a:r>
                      <a:r>
                        <a:rPr lang="es-ES" sz="1400" b="1" dirty="0">
                          <a:solidFill>
                            <a:srgbClr val="0070C0"/>
                          </a:solidFill>
                          <a:effectLst/>
                        </a:rPr>
                        <a:t>seguridad democrática</a:t>
                      </a:r>
                      <a:r>
                        <a:rPr lang="es-ES" sz="1400" b="1" spc="-50" dirty="0">
                          <a:solidFill>
                            <a:srgbClr val="0070C0"/>
                          </a:solidFill>
                          <a:effectLst/>
                        </a:rPr>
                        <a:t> </a:t>
                      </a:r>
                      <a:r>
                        <a:rPr lang="es-ES" sz="1400" b="1" dirty="0">
                          <a:solidFill>
                            <a:srgbClr val="0070C0"/>
                          </a:solidFill>
                          <a:effectLst/>
                        </a:rPr>
                        <a:t>y</a:t>
                      </a:r>
                      <a:r>
                        <a:rPr lang="es-ES" sz="1400" b="1" spc="-55" dirty="0">
                          <a:solidFill>
                            <a:srgbClr val="0070C0"/>
                          </a:solidFill>
                          <a:effectLst/>
                        </a:rPr>
                        <a:t> </a:t>
                      </a:r>
                      <a:r>
                        <a:rPr lang="es-ES" sz="1400" b="1" dirty="0">
                          <a:solidFill>
                            <a:srgbClr val="0070C0"/>
                          </a:solidFill>
                          <a:effectLst/>
                        </a:rPr>
                        <a:t>el</a:t>
                      </a:r>
                      <a:r>
                        <a:rPr lang="es-ES" sz="1400" b="1" spc="-55" dirty="0">
                          <a:solidFill>
                            <a:srgbClr val="0070C0"/>
                          </a:solidFill>
                          <a:effectLst/>
                        </a:rPr>
                        <a:t> </a:t>
                      </a:r>
                      <a:r>
                        <a:rPr lang="es-ES" sz="1400" b="1" dirty="0">
                          <a:solidFill>
                            <a:srgbClr val="0070C0"/>
                          </a:solidFill>
                          <a:effectLst/>
                        </a:rPr>
                        <a:t>desarrollo</a:t>
                      </a:r>
                      <a:r>
                        <a:rPr lang="es-ES" sz="1400" b="1" spc="-50" dirty="0">
                          <a:solidFill>
                            <a:srgbClr val="0070C0"/>
                          </a:solidFill>
                          <a:effectLst/>
                        </a:rPr>
                        <a:t> </a:t>
                      </a:r>
                      <a:r>
                        <a:rPr lang="es-ES" sz="1400" b="1" dirty="0">
                          <a:solidFill>
                            <a:srgbClr val="0070C0"/>
                          </a:solidFill>
                          <a:effectLst/>
                        </a:rPr>
                        <a:t>sostenible.</a:t>
                      </a:r>
                      <a:r>
                        <a:rPr lang="es-ES" sz="1400" b="1" spc="-45" dirty="0">
                          <a:solidFill>
                            <a:srgbClr val="0070C0"/>
                          </a:solidFill>
                          <a:effectLst/>
                        </a:rPr>
                        <a:t> </a:t>
                      </a:r>
                      <a:r>
                        <a:rPr lang="es-ES" sz="1400" b="1" dirty="0">
                          <a:solidFill>
                            <a:srgbClr val="0070C0"/>
                          </a:solidFill>
                          <a:effectLst/>
                        </a:rPr>
                        <a:t>Las</a:t>
                      </a:r>
                      <a:r>
                        <a:rPr lang="es-ES" sz="1400" b="1" spc="-50" dirty="0">
                          <a:solidFill>
                            <a:srgbClr val="0070C0"/>
                          </a:solidFill>
                          <a:effectLst/>
                        </a:rPr>
                        <a:t> </a:t>
                      </a:r>
                      <a:r>
                        <a:rPr lang="es-ES" sz="1400" b="1" dirty="0">
                          <a:solidFill>
                            <a:srgbClr val="0070C0"/>
                          </a:solidFill>
                          <a:effectLst/>
                        </a:rPr>
                        <a:t>sociedades</a:t>
                      </a:r>
                      <a:r>
                        <a:rPr lang="es-ES" sz="1400" b="1" spc="-55" dirty="0">
                          <a:solidFill>
                            <a:srgbClr val="0070C0"/>
                          </a:solidFill>
                          <a:effectLst/>
                        </a:rPr>
                        <a:t> </a:t>
                      </a:r>
                      <a:r>
                        <a:rPr lang="es-ES" sz="1400" b="1" dirty="0">
                          <a:solidFill>
                            <a:srgbClr val="0070C0"/>
                          </a:solidFill>
                          <a:effectLst/>
                        </a:rPr>
                        <a:t>divididas</a:t>
                      </a:r>
                      <a:r>
                        <a:rPr lang="es-ES" sz="1400" b="1" spc="-50" dirty="0">
                          <a:solidFill>
                            <a:srgbClr val="0070C0"/>
                          </a:solidFill>
                          <a:effectLst/>
                        </a:rPr>
                        <a:t> </a:t>
                      </a:r>
                      <a:r>
                        <a:rPr lang="es-ES" sz="1400" b="1" dirty="0">
                          <a:solidFill>
                            <a:srgbClr val="0070C0"/>
                          </a:solidFill>
                          <a:effectLst/>
                        </a:rPr>
                        <a:t>y</a:t>
                      </a:r>
                      <a:r>
                        <a:rPr lang="es-ES" sz="1400" b="1" spc="-45" dirty="0">
                          <a:solidFill>
                            <a:srgbClr val="0070C0"/>
                          </a:solidFill>
                          <a:effectLst/>
                        </a:rPr>
                        <a:t> </a:t>
                      </a:r>
                      <a:r>
                        <a:rPr lang="es-ES" sz="1400" b="1" dirty="0">
                          <a:solidFill>
                            <a:srgbClr val="0070C0"/>
                          </a:solidFill>
                          <a:effectLst/>
                        </a:rPr>
                        <a:t>desiguales</a:t>
                      </a:r>
                      <a:r>
                        <a:rPr lang="es-ES" sz="1400" b="1" spc="-35" dirty="0">
                          <a:solidFill>
                            <a:srgbClr val="0070C0"/>
                          </a:solidFill>
                          <a:effectLst/>
                        </a:rPr>
                        <a:t> </a:t>
                      </a:r>
                      <a:r>
                        <a:rPr lang="es-ES" sz="1400" b="1" dirty="0">
                          <a:solidFill>
                            <a:srgbClr val="0070C0"/>
                          </a:solidFill>
                          <a:effectLst/>
                        </a:rPr>
                        <a:t>no</a:t>
                      </a:r>
                      <a:r>
                        <a:rPr lang="es-ES" sz="1400" b="1" spc="-55" dirty="0">
                          <a:solidFill>
                            <a:srgbClr val="0070C0"/>
                          </a:solidFill>
                          <a:effectLst/>
                        </a:rPr>
                        <a:t> </a:t>
                      </a:r>
                      <a:r>
                        <a:rPr lang="es-ES" sz="1400" b="1" dirty="0">
                          <a:solidFill>
                            <a:srgbClr val="0070C0"/>
                          </a:solidFill>
                          <a:effectLst/>
                        </a:rPr>
                        <a:t>sólo</a:t>
                      </a:r>
                      <a:r>
                        <a:rPr lang="es-ES" sz="1400" b="1" spc="-55" dirty="0">
                          <a:solidFill>
                            <a:srgbClr val="0070C0"/>
                          </a:solidFill>
                          <a:effectLst/>
                        </a:rPr>
                        <a:t> </a:t>
                      </a:r>
                      <a:r>
                        <a:rPr lang="es-ES" sz="1400" b="1" dirty="0">
                          <a:solidFill>
                            <a:srgbClr val="0070C0"/>
                          </a:solidFill>
                          <a:effectLst/>
                        </a:rPr>
                        <a:t>son injustas.</a:t>
                      </a:r>
                      <a:r>
                        <a:rPr lang="es-ES" sz="1400" b="1" spc="-65" dirty="0">
                          <a:solidFill>
                            <a:srgbClr val="0070C0"/>
                          </a:solidFill>
                          <a:effectLst/>
                        </a:rPr>
                        <a:t> </a:t>
                      </a:r>
                      <a:r>
                        <a:rPr lang="es-ES" sz="1400" b="1" dirty="0">
                          <a:solidFill>
                            <a:srgbClr val="0070C0"/>
                          </a:solidFill>
                          <a:effectLst/>
                        </a:rPr>
                        <a:t>Tampoco</a:t>
                      </a:r>
                      <a:r>
                        <a:rPr lang="es-ES" sz="1400" b="1" spc="-65" dirty="0">
                          <a:solidFill>
                            <a:srgbClr val="0070C0"/>
                          </a:solidFill>
                          <a:effectLst/>
                        </a:rPr>
                        <a:t> </a:t>
                      </a:r>
                      <a:r>
                        <a:rPr lang="es-ES" sz="1400" b="1" dirty="0">
                          <a:solidFill>
                            <a:srgbClr val="0070C0"/>
                          </a:solidFill>
                          <a:effectLst/>
                        </a:rPr>
                        <a:t>pueden</a:t>
                      </a:r>
                      <a:r>
                        <a:rPr lang="es-ES" sz="1400" b="1" spc="-60" dirty="0">
                          <a:solidFill>
                            <a:srgbClr val="0070C0"/>
                          </a:solidFill>
                          <a:effectLst/>
                        </a:rPr>
                        <a:t> </a:t>
                      </a:r>
                      <a:r>
                        <a:rPr lang="es-ES" sz="1400" b="1" dirty="0">
                          <a:solidFill>
                            <a:srgbClr val="0070C0"/>
                          </a:solidFill>
                          <a:effectLst/>
                        </a:rPr>
                        <a:t>garantizar</a:t>
                      </a:r>
                      <a:r>
                        <a:rPr lang="es-ES" sz="1400" b="1" spc="-65" dirty="0">
                          <a:solidFill>
                            <a:srgbClr val="0070C0"/>
                          </a:solidFill>
                          <a:effectLst/>
                        </a:rPr>
                        <a:t> </a:t>
                      </a:r>
                      <a:r>
                        <a:rPr lang="es-ES" sz="1400" b="1" dirty="0">
                          <a:solidFill>
                            <a:srgbClr val="0070C0"/>
                          </a:solidFill>
                          <a:effectLst/>
                        </a:rPr>
                        <a:t>la</a:t>
                      </a:r>
                      <a:r>
                        <a:rPr lang="es-ES" sz="1400" b="1" spc="-50" dirty="0">
                          <a:solidFill>
                            <a:srgbClr val="0070C0"/>
                          </a:solidFill>
                          <a:effectLst/>
                        </a:rPr>
                        <a:t> </a:t>
                      </a:r>
                      <a:r>
                        <a:rPr lang="es-ES" sz="1400" b="1" dirty="0">
                          <a:solidFill>
                            <a:srgbClr val="0070C0"/>
                          </a:solidFill>
                          <a:effectLst/>
                        </a:rPr>
                        <a:t>estabilidad</a:t>
                      </a:r>
                      <a:r>
                        <a:rPr lang="es-ES" sz="1400" b="1" spc="-60" dirty="0">
                          <a:solidFill>
                            <a:srgbClr val="0070C0"/>
                          </a:solidFill>
                          <a:effectLst/>
                        </a:rPr>
                        <a:t> </a:t>
                      </a:r>
                      <a:r>
                        <a:rPr lang="es-ES" sz="1400" b="1" dirty="0">
                          <a:solidFill>
                            <a:srgbClr val="0070C0"/>
                          </a:solidFill>
                          <a:effectLst/>
                        </a:rPr>
                        <a:t>a</a:t>
                      </a:r>
                      <a:r>
                        <a:rPr lang="es-ES" sz="1400" b="1" spc="-60" dirty="0">
                          <a:solidFill>
                            <a:srgbClr val="0070C0"/>
                          </a:solidFill>
                          <a:effectLst/>
                        </a:rPr>
                        <a:t> </a:t>
                      </a:r>
                      <a:r>
                        <a:rPr lang="es-ES" sz="1400" b="1" dirty="0">
                          <a:solidFill>
                            <a:srgbClr val="0070C0"/>
                          </a:solidFill>
                          <a:effectLst/>
                        </a:rPr>
                        <a:t>largo</a:t>
                      </a:r>
                      <a:r>
                        <a:rPr lang="es-ES" sz="1400" b="1" spc="-65" dirty="0">
                          <a:solidFill>
                            <a:srgbClr val="0070C0"/>
                          </a:solidFill>
                          <a:effectLst/>
                        </a:rPr>
                        <a:t> </a:t>
                      </a:r>
                      <a:r>
                        <a:rPr lang="es-ES" sz="1400" b="1" dirty="0">
                          <a:solidFill>
                            <a:srgbClr val="0070C0"/>
                          </a:solidFill>
                          <a:effectLst/>
                        </a:rPr>
                        <a:t>plazo</a:t>
                      </a:r>
                      <a:r>
                        <a:rPr lang="es-ES" sz="1400" b="1" spc="-60" dirty="0">
                          <a:solidFill>
                            <a:srgbClr val="0070C0"/>
                          </a:solidFill>
                          <a:effectLst/>
                        </a:rPr>
                        <a:t> </a:t>
                      </a:r>
                      <a:r>
                        <a:rPr lang="es-ES" sz="1400" b="1" dirty="0">
                          <a:solidFill>
                            <a:srgbClr val="0070C0"/>
                          </a:solidFill>
                          <a:effectLst/>
                        </a:rPr>
                        <a:t>(Nueva</a:t>
                      </a:r>
                      <a:r>
                        <a:rPr lang="es-ES" sz="1400" b="1" spc="-60" dirty="0">
                          <a:solidFill>
                            <a:srgbClr val="0070C0"/>
                          </a:solidFill>
                          <a:effectLst/>
                        </a:rPr>
                        <a:t> </a:t>
                      </a:r>
                      <a:r>
                        <a:rPr lang="es-ES" sz="1400" b="1" dirty="0">
                          <a:solidFill>
                            <a:srgbClr val="0070C0"/>
                          </a:solidFill>
                          <a:effectLst/>
                        </a:rPr>
                        <a:t>Estrategia</a:t>
                      </a:r>
                      <a:r>
                        <a:rPr lang="es-ES" sz="1400" b="1" spc="-65" dirty="0">
                          <a:solidFill>
                            <a:srgbClr val="0070C0"/>
                          </a:solidFill>
                          <a:effectLst/>
                        </a:rPr>
                        <a:t> </a:t>
                      </a:r>
                      <a:r>
                        <a:rPr lang="es-ES" sz="1400" b="1" dirty="0">
                          <a:solidFill>
                            <a:srgbClr val="0070C0"/>
                          </a:solidFill>
                          <a:effectLst/>
                        </a:rPr>
                        <a:t>y</a:t>
                      </a:r>
                      <a:r>
                        <a:rPr lang="es-ES" sz="1400" b="1" spc="-65" dirty="0">
                          <a:solidFill>
                            <a:srgbClr val="0070C0"/>
                          </a:solidFill>
                          <a:effectLst/>
                        </a:rPr>
                        <a:t> </a:t>
                      </a:r>
                      <a:r>
                        <a:rPr lang="es-ES" sz="1400" b="1" dirty="0">
                          <a:solidFill>
                            <a:srgbClr val="0070C0"/>
                          </a:solidFill>
                          <a:effectLst/>
                        </a:rPr>
                        <a:t>Plan de Cohesión Social del Consejo de Europa,</a:t>
                      </a:r>
                      <a:r>
                        <a:rPr lang="es-ES" sz="1400" b="1" spc="-120" dirty="0">
                          <a:solidFill>
                            <a:srgbClr val="0070C0"/>
                          </a:solidFill>
                          <a:effectLst/>
                        </a:rPr>
                        <a:t> </a:t>
                      </a:r>
                      <a:r>
                        <a:rPr lang="es-ES" sz="1400" b="1" dirty="0">
                          <a:solidFill>
                            <a:srgbClr val="0070C0"/>
                          </a:solidFill>
                          <a:effectLst/>
                        </a:rPr>
                        <a:t>2010)</a:t>
                      </a:r>
                      <a:endParaRPr lang="es-ES" sz="1400" b="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75" marR="68575" marT="0" marB="0"/>
                </a:tc>
                <a:extLst>
                  <a:ext uri="{0D108BD9-81ED-4DB2-BD59-A6C34878D82A}">
                    <a16:rowId xmlns:a16="http://schemas.microsoft.com/office/drawing/2014/main" val="3643944255"/>
                  </a:ext>
                </a:extLst>
              </a:tr>
              <a:tr h="1995041">
                <a:tc>
                  <a:txBody>
                    <a:bodyPr/>
                    <a:lstStyle/>
                    <a:p>
                      <a:pPr algn="just">
                        <a:spcAft>
                          <a:spcPts val="0"/>
                        </a:spcAft>
                      </a:pPr>
                      <a:r>
                        <a:rPr lang="es-ES" sz="1100" dirty="0">
                          <a:effectLst/>
                          <a:highlight>
                            <a:srgbClr val="000080"/>
                          </a:highlight>
                        </a:rPr>
                        <a:t>OCDE</a:t>
                      </a:r>
                      <a:endParaRPr lang="es-ES" sz="1000" dirty="0">
                        <a:effectLst/>
                        <a:highlight>
                          <a:srgbClr val="000080"/>
                        </a:highlight>
                        <a:latin typeface="Arial" panose="020B0604020202020204" pitchFamily="34" charset="0"/>
                        <a:ea typeface="Times New Roman" panose="02020603050405020304" pitchFamily="18" charset="0"/>
                        <a:cs typeface="Times New Roman" panose="02020603050405020304" pitchFamily="18" charset="0"/>
                      </a:endParaRPr>
                    </a:p>
                  </a:txBody>
                  <a:tcPr marL="68575" marR="68575" marT="0" marB="0"/>
                </a:tc>
                <a:tc>
                  <a:txBody>
                    <a:bodyPr/>
                    <a:lstStyle/>
                    <a:p>
                      <a:pPr algn="just">
                        <a:spcAft>
                          <a:spcPts val="0"/>
                        </a:spcAft>
                      </a:pPr>
                      <a:r>
                        <a:rPr lang="es-ES" sz="1400" b="1" dirty="0">
                          <a:solidFill>
                            <a:srgbClr val="0070C0"/>
                          </a:solidFill>
                          <a:effectLst/>
                        </a:rPr>
                        <a:t>Una sociedad cohesionada “trabaja por el bienestar de todos sus miembros, combate</a:t>
                      </a:r>
                      <a:r>
                        <a:rPr lang="es-ES" sz="1400" b="1" spc="-120" dirty="0">
                          <a:solidFill>
                            <a:srgbClr val="0070C0"/>
                          </a:solidFill>
                          <a:effectLst/>
                        </a:rPr>
                        <a:t> </a:t>
                      </a:r>
                      <a:r>
                        <a:rPr lang="es-ES" sz="1400" b="1" dirty="0">
                          <a:solidFill>
                            <a:srgbClr val="0070C0"/>
                          </a:solidFill>
                          <a:effectLst/>
                        </a:rPr>
                        <a:t>la exclusión,</a:t>
                      </a:r>
                      <a:r>
                        <a:rPr lang="es-ES" sz="1400" b="1" spc="-60" dirty="0">
                          <a:solidFill>
                            <a:srgbClr val="0070C0"/>
                          </a:solidFill>
                          <a:effectLst/>
                        </a:rPr>
                        <a:t> </a:t>
                      </a:r>
                      <a:r>
                        <a:rPr lang="es-ES" sz="1400" b="1" dirty="0">
                          <a:solidFill>
                            <a:srgbClr val="0070C0"/>
                          </a:solidFill>
                          <a:effectLst/>
                        </a:rPr>
                        <a:t>crea</a:t>
                      </a:r>
                      <a:r>
                        <a:rPr lang="es-ES" sz="1400" b="1" spc="-60" dirty="0">
                          <a:solidFill>
                            <a:srgbClr val="0070C0"/>
                          </a:solidFill>
                          <a:effectLst/>
                        </a:rPr>
                        <a:t> </a:t>
                      </a:r>
                      <a:r>
                        <a:rPr lang="es-ES" sz="1400" b="1" dirty="0">
                          <a:solidFill>
                            <a:srgbClr val="0070C0"/>
                          </a:solidFill>
                          <a:effectLst/>
                        </a:rPr>
                        <a:t>un</a:t>
                      </a:r>
                      <a:r>
                        <a:rPr lang="es-ES" sz="1400" b="1" spc="-60" dirty="0">
                          <a:solidFill>
                            <a:srgbClr val="0070C0"/>
                          </a:solidFill>
                          <a:effectLst/>
                        </a:rPr>
                        <a:t> </a:t>
                      </a:r>
                      <a:r>
                        <a:rPr lang="es-ES" sz="1400" b="1" dirty="0">
                          <a:solidFill>
                            <a:srgbClr val="0070C0"/>
                          </a:solidFill>
                          <a:effectLst/>
                        </a:rPr>
                        <a:t>sentido</a:t>
                      </a:r>
                      <a:r>
                        <a:rPr lang="es-ES" sz="1400" b="1" spc="-60" dirty="0">
                          <a:solidFill>
                            <a:srgbClr val="0070C0"/>
                          </a:solidFill>
                          <a:effectLst/>
                        </a:rPr>
                        <a:t> </a:t>
                      </a:r>
                      <a:r>
                        <a:rPr lang="es-ES" sz="1400" b="1" dirty="0">
                          <a:solidFill>
                            <a:srgbClr val="0070C0"/>
                          </a:solidFill>
                          <a:effectLst/>
                        </a:rPr>
                        <a:t>de</a:t>
                      </a:r>
                      <a:r>
                        <a:rPr lang="es-ES" sz="1400" b="1" spc="-65" dirty="0">
                          <a:solidFill>
                            <a:srgbClr val="0070C0"/>
                          </a:solidFill>
                          <a:effectLst/>
                        </a:rPr>
                        <a:t> </a:t>
                      </a:r>
                      <a:r>
                        <a:rPr lang="es-ES" sz="1400" b="1" dirty="0">
                          <a:solidFill>
                            <a:srgbClr val="0070C0"/>
                          </a:solidFill>
                          <a:effectLst/>
                        </a:rPr>
                        <a:t>pertenencia,</a:t>
                      </a:r>
                      <a:r>
                        <a:rPr lang="es-ES" sz="1400" b="1" spc="-60" dirty="0">
                          <a:solidFill>
                            <a:srgbClr val="0070C0"/>
                          </a:solidFill>
                          <a:effectLst/>
                        </a:rPr>
                        <a:t> </a:t>
                      </a:r>
                      <a:r>
                        <a:rPr lang="es-ES" sz="1400" b="1" dirty="0">
                          <a:solidFill>
                            <a:srgbClr val="0070C0"/>
                          </a:solidFill>
                          <a:effectLst/>
                        </a:rPr>
                        <a:t>promueve</a:t>
                      </a:r>
                      <a:r>
                        <a:rPr lang="es-ES" sz="1400" b="1" spc="-60" dirty="0">
                          <a:solidFill>
                            <a:srgbClr val="0070C0"/>
                          </a:solidFill>
                          <a:effectLst/>
                        </a:rPr>
                        <a:t> </a:t>
                      </a:r>
                      <a:r>
                        <a:rPr lang="es-ES" sz="1400" b="1" dirty="0">
                          <a:solidFill>
                            <a:srgbClr val="0070C0"/>
                          </a:solidFill>
                          <a:effectLst/>
                        </a:rPr>
                        <a:t>confianza</a:t>
                      </a:r>
                      <a:r>
                        <a:rPr lang="es-ES" sz="1400" b="1" spc="-50" dirty="0">
                          <a:solidFill>
                            <a:srgbClr val="0070C0"/>
                          </a:solidFill>
                          <a:effectLst/>
                        </a:rPr>
                        <a:t> </a:t>
                      </a:r>
                      <a:r>
                        <a:rPr lang="es-ES" sz="1400" b="1" dirty="0">
                          <a:solidFill>
                            <a:srgbClr val="0070C0"/>
                          </a:solidFill>
                          <a:effectLst/>
                        </a:rPr>
                        <a:t>y</a:t>
                      </a:r>
                      <a:r>
                        <a:rPr lang="es-ES" sz="1400" b="1" spc="-55" dirty="0">
                          <a:solidFill>
                            <a:srgbClr val="0070C0"/>
                          </a:solidFill>
                          <a:effectLst/>
                        </a:rPr>
                        <a:t> </a:t>
                      </a:r>
                      <a:r>
                        <a:rPr lang="es-ES" sz="1400" b="1" dirty="0">
                          <a:solidFill>
                            <a:srgbClr val="0070C0"/>
                          </a:solidFill>
                          <a:effectLst/>
                        </a:rPr>
                        <a:t>ofrece</a:t>
                      </a:r>
                      <a:r>
                        <a:rPr lang="es-ES" sz="1400" b="1" spc="-60" dirty="0">
                          <a:solidFill>
                            <a:srgbClr val="0070C0"/>
                          </a:solidFill>
                          <a:effectLst/>
                        </a:rPr>
                        <a:t> </a:t>
                      </a:r>
                      <a:r>
                        <a:rPr lang="es-ES" sz="1400" b="1" dirty="0">
                          <a:solidFill>
                            <a:srgbClr val="0070C0"/>
                          </a:solidFill>
                          <a:effectLst/>
                        </a:rPr>
                        <a:t>a</a:t>
                      </a:r>
                      <a:r>
                        <a:rPr lang="es-ES" sz="1400" b="1" spc="-60" dirty="0">
                          <a:solidFill>
                            <a:srgbClr val="0070C0"/>
                          </a:solidFill>
                          <a:effectLst/>
                        </a:rPr>
                        <a:t> </a:t>
                      </a:r>
                      <a:r>
                        <a:rPr lang="es-ES" sz="1400" b="1" dirty="0">
                          <a:solidFill>
                            <a:srgbClr val="0070C0"/>
                          </a:solidFill>
                          <a:effectLst/>
                        </a:rPr>
                        <a:t>sus</a:t>
                      </a:r>
                      <a:r>
                        <a:rPr lang="es-ES" sz="1400" b="1" spc="-50" dirty="0">
                          <a:solidFill>
                            <a:srgbClr val="0070C0"/>
                          </a:solidFill>
                          <a:effectLst/>
                        </a:rPr>
                        <a:t> </a:t>
                      </a:r>
                      <a:r>
                        <a:rPr lang="es-ES" sz="1400" b="1" dirty="0">
                          <a:solidFill>
                            <a:srgbClr val="0070C0"/>
                          </a:solidFill>
                          <a:effectLst/>
                        </a:rPr>
                        <a:t>miembros la</a:t>
                      </a:r>
                      <a:r>
                        <a:rPr lang="es-ES" sz="1400" b="1" spc="105" dirty="0">
                          <a:solidFill>
                            <a:srgbClr val="0070C0"/>
                          </a:solidFill>
                          <a:effectLst/>
                        </a:rPr>
                        <a:t> </a:t>
                      </a:r>
                      <a:r>
                        <a:rPr lang="es-ES" sz="1400" b="1" dirty="0">
                          <a:solidFill>
                            <a:srgbClr val="0070C0"/>
                          </a:solidFill>
                          <a:effectLst/>
                        </a:rPr>
                        <a:t>oportunidad</a:t>
                      </a:r>
                      <a:r>
                        <a:rPr lang="es-ES" sz="1400" b="1" spc="105" dirty="0">
                          <a:solidFill>
                            <a:srgbClr val="0070C0"/>
                          </a:solidFill>
                          <a:effectLst/>
                        </a:rPr>
                        <a:t> </a:t>
                      </a:r>
                      <a:r>
                        <a:rPr lang="es-ES" sz="1400" b="1" dirty="0">
                          <a:solidFill>
                            <a:srgbClr val="0070C0"/>
                          </a:solidFill>
                          <a:effectLst/>
                        </a:rPr>
                        <a:t>de</a:t>
                      </a:r>
                      <a:r>
                        <a:rPr lang="es-ES" sz="1400" b="1" spc="115" dirty="0">
                          <a:solidFill>
                            <a:srgbClr val="0070C0"/>
                          </a:solidFill>
                          <a:effectLst/>
                        </a:rPr>
                        <a:t> </a:t>
                      </a:r>
                      <a:r>
                        <a:rPr lang="es-ES" sz="1400" b="1" dirty="0">
                          <a:solidFill>
                            <a:srgbClr val="0070C0"/>
                          </a:solidFill>
                          <a:effectLst/>
                        </a:rPr>
                        <a:t>movilidad</a:t>
                      </a:r>
                      <a:r>
                        <a:rPr lang="es-ES" sz="1400" b="1" spc="105" dirty="0">
                          <a:solidFill>
                            <a:srgbClr val="0070C0"/>
                          </a:solidFill>
                          <a:effectLst/>
                        </a:rPr>
                        <a:t> </a:t>
                      </a:r>
                      <a:r>
                        <a:rPr lang="es-ES" sz="1400" b="1" dirty="0">
                          <a:solidFill>
                            <a:srgbClr val="0070C0"/>
                          </a:solidFill>
                          <a:effectLst/>
                        </a:rPr>
                        <a:t>social</a:t>
                      </a:r>
                      <a:r>
                        <a:rPr lang="es-ES" sz="1400" b="1" spc="110" dirty="0">
                          <a:solidFill>
                            <a:srgbClr val="0070C0"/>
                          </a:solidFill>
                          <a:effectLst/>
                        </a:rPr>
                        <a:t> </a:t>
                      </a:r>
                      <a:r>
                        <a:rPr lang="es-ES" sz="1400" b="1" dirty="0">
                          <a:solidFill>
                            <a:srgbClr val="0070C0"/>
                          </a:solidFill>
                          <a:effectLst/>
                        </a:rPr>
                        <a:t>ascendente”.</a:t>
                      </a:r>
                      <a:r>
                        <a:rPr lang="es-ES" sz="1400" b="1" spc="105" dirty="0">
                          <a:solidFill>
                            <a:srgbClr val="0070C0"/>
                          </a:solidFill>
                          <a:effectLst/>
                        </a:rPr>
                        <a:t> </a:t>
                      </a:r>
                      <a:r>
                        <a:rPr lang="es-ES" sz="1400" b="1" dirty="0">
                          <a:solidFill>
                            <a:srgbClr val="0070C0"/>
                          </a:solidFill>
                          <a:effectLst/>
                        </a:rPr>
                        <a:t>Identifican</a:t>
                      </a:r>
                      <a:r>
                        <a:rPr lang="es-ES" sz="1400" b="1" spc="105" dirty="0">
                          <a:solidFill>
                            <a:srgbClr val="0070C0"/>
                          </a:solidFill>
                          <a:effectLst/>
                        </a:rPr>
                        <a:t> </a:t>
                      </a:r>
                      <a:r>
                        <a:rPr lang="es-ES" sz="1400" b="1" dirty="0">
                          <a:solidFill>
                            <a:srgbClr val="0070C0"/>
                          </a:solidFill>
                          <a:effectLst/>
                        </a:rPr>
                        <a:t>tres</a:t>
                      </a:r>
                      <a:r>
                        <a:rPr lang="es-ES" sz="1400" b="1" spc="110" dirty="0">
                          <a:solidFill>
                            <a:srgbClr val="0070C0"/>
                          </a:solidFill>
                          <a:effectLst/>
                        </a:rPr>
                        <a:t> </a:t>
                      </a:r>
                      <a:r>
                        <a:rPr lang="es-ES" sz="1400" b="1" dirty="0">
                          <a:solidFill>
                            <a:srgbClr val="0070C0"/>
                          </a:solidFill>
                          <a:effectLst/>
                        </a:rPr>
                        <a:t>componentes,</a:t>
                      </a:r>
                      <a:r>
                        <a:rPr lang="es-ES" sz="1400" b="1" spc="105" dirty="0">
                          <a:solidFill>
                            <a:srgbClr val="0070C0"/>
                          </a:solidFill>
                          <a:effectLst/>
                        </a:rPr>
                        <a:t> </a:t>
                      </a:r>
                      <a:r>
                        <a:rPr lang="es-ES" sz="1400" b="1" dirty="0">
                          <a:solidFill>
                            <a:srgbClr val="0070C0"/>
                          </a:solidFill>
                          <a:effectLst/>
                        </a:rPr>
                        <a:t>todos ellos ajustados al novel</a:t>
                      </a:r>
                      <a:r>
                        <a:rPr lang="es-ES" sz="1400" b="1" spc="-85" dirty="0">
                          <a:solidFill>
                            <a:srgbClr val="0070C0"/>
                          </a:solidFill>
                          <a:effectLst/>
                        </a:rPr>
                        <a:t> </a:t>
                      </a:r>
                      <a:r>
                        <a:rPr lang="es-ES" sz="1400" b="1" dirty="0">
                          <a:solidFill>
                            <a:srgbClr val="0070C0"/>
                          </a:solidFill>
                          <a:effectLst/>
                        </a:rPr>
                        <a:t>Estado-nación:</a:t>
                      </a:r>
                    </a:p>
                    <a:p>
                      <a:pPr marL="342900" lvl="0" indent="-342900" algn="just">
                        <a:spcAft>
                          <a:spcPts val="0"/>
                        </a:spcAft>
                        <a:buFont typeface="Calibri" panose="020F0502020204030204" pitchFamily="34" charset="0"/>
                        <a:buChar char="-"/>
                      </a:pPr>
                      <a:r>
                        <a:rPr lang="es-ES" sz="1400" b="1" dirty="0">
                          <a:solidFill>
                            <a:srgbClr val="0070C0"/>
                          </a:solidFill>
                          <a:effectLst/>
                        </a:rPr>
                        <a:t>Inclusión</a:t>
                      </a:r>
                      <a:r>
                        <a:rPr lang="es-ES" sz="1400" b="1" spc="180" dirty="0">
                          <a:solidFill>
                            <a:srgbClr val="0070C0"/>
                          </a:solidFill>
                          <a:effectLst/>
                        </a:rPr>
                        <a:t> </a:t>
                      </a:r>
                      <a:r>
                        <a:rPr lang="es-ES" sz="1400" b="1" dirty="0">
                          <a:solidFill>
                            <a:srgbClr val="0070C0"/>
                          </a:solidFill>
                          <a:effectLst/>
                        </a:rPr>
                        <a:t>social</a:t>
                      </a:r>
                      <a:r>
                        <a:rPr lang="es-ES" sz="1400" b="1" spc="175" dirty="0">
                          <a:solidFill>
                            <a:srgbClr val="0070C0"/>
                          </a:solidFill>
                          <a:effectLst/>
                        </a:rPr>
                        <a:t> </a:t>
                      </a:r>
                      <a:r>
                        <a:rPr lang="es-ES" sz="1400" b="1" dirty="0">
                          <a:solidFill>
                            <a:srgbClr val="0070C0"/>
                          </a:solidFill>
                          <a:effectLst/>
                        </a:rPr>
                        <a:t>(medida</a:t>
                      </a:r>
                      <a:r>
                        <a:rPr lang="es-ES" sz="1400" b="1" spc="180" dirty="0">
                          <a:solidFill>
                            <a:srgbClr val="0070C0"/>
                          </a:solidFill>
                          <a:effectLst/>
                        </a:rPr>
                        <a:t> </a:t>
                      </a:r>
                      <a:r>
                        <a:rPr lang="es-ES" sz="1400" b="1" dirty="0">
                          <a:solidFill>
                            <a:srgbClr val="0070C0"/>
                          </a:solidFill>
                          <a:effectLst/>
                        </a:rPr>
                        <a:t>a</a:t>
                      </a:r>
                      <a:r>
                        <a:rPr lang="es-ES" sz="1400" b="1" spc="185" dirty="0">
                          <a:solidFill>
                            <a:srgbClr val="0070C0"/>
                          </a:solidFill>
                          <a:effectLst/>
                        </a:rPr>
                        <a:t> </a:t>
                      </a:r>
                      <a:r>
                        <a:rPr lang="es-ES" sz="1400" b="1" dirty="0">
                          <a:solidFill>
                            <a:srgbClr val="0070C0"/>
                          </a:solidFill>
                          <a:effectLst/>
                        </a:rPr>
                        <a:t>través</a:t>
                      </a:r>
                      <a:r>
                        <a:rPr lang="es-ES" sz="1400" b="1" spc="185" dirty="0">
                          <a:solidFill>
                            <a:srgbClr val="0070C0"/>
                          </a:solidFill>
                          <a:effectLst/>
                        </a:rPr>
                        <a:t> </a:t>
                      </a:r>
                      <a:r>
                        <a:rPr lang="es-ES" sz="1400" b="1" dirty="0">
                          <a:solidFill>
                            <a:srgbClr val="0070C0"/>
                          </a:solidFill>
                          <a:effectLst/>
                        </a:rPr>
                        <a:t>de</a:t>
                      </a:r>
                      <a:r>
                        <a:rPr lang="es-ES" sz="1400" b="1" spc="175" dirty="0">
                          <a:solidFill>
                            <a:srgbClr val="0070C0"/>
                          </a:solidFill>
                          <a:effectLst/>
                        </a:rPr>
                        <a:t> </a:t>
                      </a:r>
                      <a:r>
                        <a:rPr lang="es-ES" sz="1400" b="1" dirty="0">
                          <a:solidFill>
                            <a:srgbClr val="0070C0"/>
                          </a:solidFill>
                          <a:effectLst/>
                        </a:rPr>
                        <a:t>aspectos</a:t>
                      </a:r>
                      <a:r>
                        <a:rPr lang="es-ES" sz="1400" b="1" spc="185" dirty="0">
                          <a:solidFill>
                            <a:srgbClr val="0070C0"/>
                          </a:solidFill>
                          <a:effectLst/>
                        </a:rPr>
                        <a:t> </a:t>
                      </a:r>
                      <a:r>
                        <a:rPr lang="es-ES" sz="1400" b="1" dirty="0">
                          <a:solidFill>
                            <a:srgbClr val="0070C0"/>
                          </a:solidFill>
                          <a:effectLst/>
                        </a:rPr>
                        <a:t>de</a:t>
                      </a:r>
                      <a:r>
                        <a:rPr lang="es-ES" sz="1400" b="1" spc="175" dirty="0">
                          <a:solidFill>
                            <a:srgbClr val="0070C0"/>
                          </a:solidFill>
                          <a:effectLst/>
                        </a:rPr>
                        <a:t> </a:t>
                      </a:r>
                      <a:r>
                        <a:rPr lang="es-ES" sz="1400" b="1" dirty="0">
                          <a:solidFill>
                            <a:srgbClr val="0070C0"/>
                          </a:solidFill>
                          <a:effectLst/>
                        </a:rPr>
                        <a:t>la</a:t>
                      </a:r>
                      <a:r>
                        <a:rPr lang="es-ES" sz="1400" b="1" spc="180" dirty="0">
                          <a:solidFill>
                            <a:srgbClr val="0070C0"/>
                          </a:solidFill>
                          <a:effectLst/>
                        </a:rPr>
                        <a:t> </a:t>
                      </a:r>
                      <a:r>
                        <a:rPr lang="es-ES" sz="1400" b="1" dirty="0">
                          <a:solidFill>
                            <a:srgbClr val="0070C0"/>
                          </a:solidFill>
                          <a:effectLst/>
                        </a:rPr>
                        <a:t>exclusión</a:t>
                      </a:r>
                      <a:r>
                        <a:rPr lang="es-ES" sz="1400" b="1" spc="175" dirty="0">
                          <a:solidFill>
                            <a:srgbClr val="0070C0"/>
                          </a:solidFill>
                          <a:effectLst/>
                        </a:rPr>
                        <a:t> </a:t>
                      </a:r>
                      <a:r>
                        <a:rPr lang="es-ES" sz="1400" b="1" dirty="0">
                          <a:solidFill>
                            <a:srgbClr val="0070C0"/>
                          </a:solidFill>
                          <a:effectLst/>
                        </a:rPr>
                        <a:t>social</a:t>
                      </a:r>
                      <a:r>
                        <a:rPr lang="es-ES" sz="1400" b="1" spc="175" dirty="0">
                          <a:solidFill>
                            <a:srgbClr val="0070C0"/>
                          </a:solidFill>
                          <a:effectLst/>
                        </a:rPr>
                        <a:t> </a:t>
                      </a:r>
                      <a:r>
                        <a:rPr lang="es-ES" sz="1400" b="1" dirty="0">
                          <a:solidFill>
                            <a:srgbClr val="0070C0"/>
                          </a:solidFill>
                          <a:effectLst/>
                        </a:rPr>
                        <a:t>como</a:t>
                      </a:r>
                      <a:r>
                        <a:rPr lang="es-ES" sz="1400" b="1" spc="185" dirty="0">
                          <a:solidFill>
                            <a:srgbClr val="0070C0"/>
                          </a:solidFill>
                          <a:effectLst/>
                        </a:rPr>
                        <a:t> </a:t>
                      </a:r>
                      <a:r>
                        <a:rPr lang="es-ES" sz="1400" b="1" dirty="0">
                          <a:solidFill>
                            <a:srgbClr val="0070C0"/>
                          </a:solidFill>
                          <a:effectLst/>
                        </a:rPr>
                        <a:t>la pobreza y la desigualdad y la polarización</a:t>
                      </a:r>
                      <a:r>
                        <a:rPr lang="es-ES" sz="1400" b="1" spc="-135" dirty="0">
                          <a:solidFill>
                            <a:srgbClr val="0070C0"/>
                          </a:solidFill>
                          <a:effectLst/>
                        </a:rPr>
                        <a:t> </a:t>
                      </a:r>
                      <a:r>
                        <a:rPr lang="es-ES" sz="1400" b="1" dirty="0">
                          <a:solidFill>
                            <a:srgbClr val="0070C0"/>
                          </a:solidFill>
                          <a:effectLst/>
                        </a:rPr>
                        <a:t>social)</a:t>
                      </a:r>
                    </a:p>
                    <a:p>
                      <a:pPr marL="342900" lvl="0" indent="-342900" algn="just">
                        <a:spcAft>
                          <a:spcPts val="0"/>
                        </a:spcAft>
                        <a:buFont typeface="Calibri" panose="020F0502020204030204" pitchFamily="34" charset="0"/>
                        <a:buChar char="-"/>
                      </a:pPr>
                      <a:r>
                        <a:rPr lang="es-ES" sz="1400" b="1" dirty="0">
                          <a:solidFill>
                            <a:srgbClr val="0070C0"/>
                          </a:solidFill>
                          <a:effectLst/>
                        </a:rPr>
                        <a:t>Movilidad</a:t>
                      </a:r>
                      <a:r>
                        <a:rPr lang="es-ES" sz="1400" b="1" spc="60" dirty="0">
                          <a:solidFill>
                            <a:srgbClr val="0070C0"/>
                          </a:solidFill>
                          <a:effectLst/>
                        </a:rPr>
                        <a:t> </a:t>
                      </a:r>
                      <a:r>
                        <a:rPr lang="es-ES" sz="1400" b="1" dirty="0">
                          <a:solidFill>
                            <a:srgbClr val="0070C0"/>
                          </a:solidFill>
                          <a:effectLst/>
                        </a:rPr>
                        <a:t>social</a:t>
                      </a:r>
                      <a:r>
                        <a:rPr lang="es-ES" sz="1400" b="1" spc="55" dirty="0">
                          <a:solidFill>
                            <a:srgbClr val="0070C0"/>
                          </a:solidFill>
                          <a:effectLst/>
                        </a:rPr>
                        <a:t> </a:t>
                      </a:r>
                      <a:r>
                        <a:rPr lang="es-ES" sz="1400" b="1" dirty="0">
                          <a:solidFill>
                            <a:srgbClr val="0070C0"/>
                          </a:solidFill>
                          <a:effectLst/>
                        </a:rPr>
                        <a:t>(mide</a:t>
                      </a:r>
                      <a:r>
                        <a:rPr lang="es-ES" sz="1400" b="1" spc="60" dirty="0">
                          <a:solidFill>
                            <a:srgbClr val="0070C0"/>
                          </a:solidFill>
                          <a:effectLst/>
                        </a:rPr>
                        <a:t> </a:t>
                      </a:r>
                      <a:r>
                        <a:rPr lang="es-ES" sz="1400" b="1" dirty="0">
                          <a:solidFill>
                            <a:srgbClr val="0070C0"/>
                          </a:solidFill>
                          <a:effectLst/>
                        </a:rPr>
                        <a:t>el</a:t>
                      </a:r>
                      <a:r>
                        <a:rPr lang="es-ES" sz="1400" b="1" spc="60" dirty="0">
                          <a:solidFill>
                            <a:srgbClr val="0070C0"/>
                          </a:solidFill>
                          <a:effectLst/>
                        </a:rPr>
                        <a:t> </a:t>
                      </a:r>
                      <a:r>
                        <a:rPr lang="es-ES" sz="1400" b="1" dirty="0">
                          <a:solidFill>
                            <a:srgbClr val="0070C0"/>
                          </a:solidFill>
                          <a:effectLst/>
                        </a:rPr>
                        <a:t>grado</a:t>
                      </a:r>
                      <a:r>
                        <a:rPr lang="es-ES" sz="1400" b="1" spc="60" dirty="0">
                          <a:solidFill>
                            <a:srgbClr val="0070C0"/>
                          </a:solidFill>
                          <a:effectLst/>
                        </a:rPr>
                        <a:t> </a:t>
                      </a:r>
                      <a:r>
                        <a:rPr lang="es-ES" sz="1400" b="1" dirty="0">
                          <a:solidFill>
                            <a:srgbClr val="0070C0"/>
                          </a:solidFill>
                          <a:effectLst/>
                        </a:rPr>
                        <a:t>por</a:t>
                      </a:r>
                      <a:r>
                        <a:rPr lang="es-ES" sz="1400" b="1" spc="60" dirty="0">
                          <a:solidFill>
                            <a:srgbClr val="0070C0"/>
                          </a:solidFill>
                          <a:effectLst/>
                        </a:rPr>
                        <a:t> </a:t>
                      </a:r>
                      <a:r>
                        <a:rPr lang="es-ES" sz="1400" b="1" dirty="0">
                          <a:solidFill>
                            <a:srgbClr val="0070C0"/>
                          </a:solidFill>
                          <a:effectLst/>
                        </a:rPr>
                        <a:t>el</a:t>
                      </a:r>
                      <a:r>
                        <a:rPr lang="es-ES" sz="1400" b="1" spc="60" dirty="0">
                          <a:solidFill>
                            <a:srgbClr val="0070C0"/>
                          </a:solidFill>
                          <a:effectLst/>
                        </a:rPr>
                        <a:t> </a:t>
                      </a:r>
                      <a:r>
                        <a:rPr lang="es-ES" sz="1400" b="1" dirty="0">
                          <a:solidFill>
                            <a:srgbClr val="0070C0"/>
                          </a:solidFill>
                          <a:effectLst/>
                        </a:rPr>
                        <a:t>cual</a:t>
                      </a:r>
                      <a:r>
                        <a:rPr lang="es-ES" sz="1400" b="1" spc="55" dirty="0">
                          <a:solidFill>
                            <a:srgbClr val="0070C0"/>
                          </a:solidFill>
                          <a:effectLst/>
                        </a:rPr>
                        <a:t> </a:t>
                      </a:r>
                      <a:r>
                        <a:rPr lang="es-ES" sz="1400" b="1" dirty="0">
                          <a:solidFill>
                            <a:srgbClr val="0070C0"/>
                          </a:solidFill>
                          <a:effectLst/>
                        </a:rPr>
                        <a:t>las</a:t>
                      </a:r>
                      <a:r>
                        <a:rPr lang="es-ES" sz="1400" b="1" spc="60" dirty="0">
                          <a:solidFill>
                            <a:srgbClr val="0070C0"/>
                          </a:solidFill>
                          <a:effectLst/>
                        </a:rPr>
                        <a:t> </a:t>
                      </a:r>
                      <a:r>
                        <a:rPr lang="es-ES" sz="1400" b="1" dirty="0">
                          <a:solidFill>
                            <a:srgbClr val="0070C0"/>
                          </a:solidFill>
                          <a:effectLst/>
                        </a:rPr>
                        <a:t>personas</a:t>
                      </a:r>
                      <a:r>
                        <a:rPr lang="es-ES" sz="1400" b="1" spc="60" dirty="0">
                          <a:solidFill>
                            <a:srgbClr val="0070C0"/>
                          </a:solidFill>
                          <a:effectLst/>
                        </a:rPr>
                        <a:t> </a:t>
                      </a:r>
                      <a:r>
                        <a:rPr lang="es-ES" sz="1400" b="1" dirty="0">
                          <a:solidFill>
                            <a:srgbClr val="0070C0"/>
                          </a:solidFill>
                          <a:effectLst/>
                        </a:rPr>
                        <a:t>pueden</a:t>
                      </a:r>
                      <a:r>
                        <a:rPr lang="es-ES" sz="1400" b="1" spc="60" dirty="0">
                          <a:solidFill>
                            <a:srgbClr val="0070C0"/>
                          </a:solidFill>
                          <a:effectLst/>
                        </a:rPr>
                        <a:t> </a:t>
                      </a:r>
                      <a:r>
                        <a:rPr lang="es-ES" sz="1400" b="1" dirty="0">
                          <a:solidFill>
                            <a:srgbClr val="0070C0"/>
                          </a:solidFill>
                          <a:effectLst/>
                        </a:rPr>
                        <a:t>o</a:t>
                      </a:r>
                      <a:r>
                        <a:rPr lang="es-ES" sz="1400" b="1" spc="60" dirty="0">
                          <a:solidFill>
                            <a:srgbClr val="0070C0"/>
                          </a:solidFill>
                          <a:effectLst/>
                        </a:rPr>
                        <a:t> </a:t>
                      </a:r>
                      <a:r>
                        <a:rPr lang="es-ES" sz="1400" b="1" dirty="0">
                          <a:solidFill>
                            <a:srgbClr val="0070C0"/>
                          </a:solidFill>
                          <a:effectLst/>
                        </a:rPr>
                        <a:t>creen</a:t>
                      </a:r>
                      <a:r>
                        <a:rPr lang="es-ES" sz="1400" b="1" spc="60" dirty="0">
                          <a:solidFill>
                            <a:srgbClr val="0070C0"/>
                          </a:solidFill>
                          <a:effectLst/>
                        </a:rPr>
                        <a:t> </a:t>
                      </a:r>
                      <a:r>
                        <a:rPr lang="es-ES" sz="1400" b="1" dirty="0">
                          <a:solidFill>
                            <a:srgbClr val="0070C0"/>
                          </a:solidFill>
                          <a:effectLst/>
                        </a:rPr>
                        <a:t>poder cambiar su posición en la</a:t>
                      </a:r>
                      <a:r>
                        <a:rPr lang="es-ES" sz="1400" b="1" spc="-95" dirty="0">
                          <a:solidFill>
                            <a:srgbClr val="0070C0"/>
                          </a:solidFill>
                          <a:effectLst/>
                        </a:rPr>
                        <a:t> </a:t>
                      </a:r>
                      <a:r>
                        <a:rPr lang="es-ES" sz="1400" b="1" dirty="0">
                          <a:solidFill>
                            <a:srgbClr val="0070C0"/>
                          </a:solidFill>
                          <a:effectLst/>
                        </a:rPr>
                        <a:t>sociedad) </a:t>
                      </a:r>
                    </a:p>
                    <a:p>
                      <a:pPr marL="342900" lvl="0" indent="-342900" algn="just">
                        <a:spcAft>
                          <a:spcPts val="0"/>
                        </a:spcAft>
                        <a:buFont typeface="Calibri" panose="020F0502020204030204" pitchFamily="34" charset="0"/>
                        <a:buChar char="-"/>
                      </a:pPr>
                      <a:r>
                        <a:rPr lang="es-ES" sz="1400" b="1" dirty="0">
                          <a:solidFill>
                            <a:srgbClr val="0070C0"/>
                          </a:solidFill>
                          <a:effectLst/>
                        </a:rPr>
                        <a:t>Capital social (combina medidas de confianza (social e interpersonal) con</a:t>
                      </a:r>
                      <a:r>
                        <a:rPr lang="es-ES" sz="1400" b="1" spc="65" dirty="0">
                          <a:solidFill>
                            <a:srgbClr val="0070C0"/>
                          </a:solidFill>
                          <a:effectLst/>
                        </a:rPr>
                        <a:t> </a:t>
                      </a:r>
                      <a:r>
                        <a:rPr lang="es-ES" sz="1400" b="1" dirty="0">
                          <a:solidFill>
                            <a:srgbClr val="0070C0"/>
                          </a:solidFill>
                          <a:effectLst/>
                        </a:rPr>
                        <a:t>varias formas de participación</a:t>
                      </a:r>
                      <a:r>
                        <a:rPr lang="es-ES" sz="1400" b="1" spc="-50" dirty="0">
                          <a:solidFill>
                            <a:srgbClr val="0070C0"/>
                          </a:solidFill>
                          <a:effectLst/>
                        </a:rPr>
                        <a:t> </a:t>
                      </a:r>
                      <a:r>
                        <a:rPr lang="es-ES" sz="1400" b="1" dirty="0">
                          <a:solidFill>
                            <a:srgbClr val="0070C0"/>
                          </a:solidFill>
                          <a:effectLst/>
                        </a:rPr>
                        <a:t>cívica)</a:t>
                      </a:r>
                      <a:endParaRPr lang="es-ES" sz="1400" b="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75" marR="68575" marT="0" marB="0"/>
                </a:tc>
                <a:extLst>
                  <a:ext uri="{0D108BD9-81ED-4DB2-BD59-A6C34878D82A}">
                    <a16:rowId xmlns:a16="http://schemas.microsoft.com/office/drawing/2014/main" val="1929278337"/>
                  </a:ext>
                </a:extLst>
              </a:tr>
              <a:tr h="1197025">
                <a:tc>
                  <a:txBody>
                    <a:bodyPr/>
                    <a:lstStyle/>
                    <a:p>
                      <a:pPr algn="just">
                        <a:spcAft>
                          <a:spcPts val="0"/>
                        </a:spcAft>
                      </a:pPr>
                      <a:r>
                        <a:rPr lang="es-ES" sz="1100" dirty="0">
                          <a:effectLst/>
                          <a:highlight>
                            <a:srgbClr val="000080"/>
                          </a:highlight>
                        </a:rPr>
                        <a:t>PNUD</a:t>
                      </a:r>
                      <a:endParaRPr lang="es-ES" sz="1000" dirty="0">
                        <a:effectLst/>
                        <a:highlight>
                          <a:srgbClr val="000080"/>
                        </a:highlight>
                        <a:latin typeface="Arial" panose="020B0604020202020204" pitchFamily="34" charset="0"/>
                        <a:ea typeface="Times New Roman" panose="02020603050405020304" pitchFamily="18" charset="0"/>
                        <a:cs typeface="Times New Roman" panose="02020603050405020304" pitchFamily="18" charset="0"/>
                      </a:endParaRPr>
                    </a:p>
                  </a:txBody>
                  <a:tcPr marL="68575" marR="68575" marT="0" marB="0"/>
                </a:tc>
                <a:tc>
                  <a:txBody>
                    <a:bodyPr/>
                    <a:lstStyle/>
                    <a:p>
                      <a:pPr algn="just">
                        <a:spcAft>
                          <a:spcPts val="0"/>
                        </a:spcAft>
                      </a:pPr>
                      <a:r>
                        <a:rPr lang="es-ES" sz="1400" b="1" dirty="0">
                          <a:solidFill>
                            <a:srgbClr val="0070C0"/>
                          </a:solidFill>
                          <a:effectLst/>
                        </a:rPr>
                        <a:t>La</a:t>
                      </a:r>
                      <a:r>
                        <a:rPr lang="es-ES" sz="1400" b="1" spc="-20" dirty="0">
                          <a:solidFill>
                            <a:srgbClr val="0070C0"/>
                          </a:solidFill>
                          <a:effectLst/>
                        </a:rPr>
                        <a:t> </a:t>
                      </a:r>
                      <a:r>
                        <a:rPr lang="es-ES" sz="1400" b="1" dirty="0">
                          <a:solidFill>
                            <a:srgbClr val="0070C0"/>
                          </a:solidFill>
                          <a:effectLst/>
                        </a:rPr>
                        <a:t>cohesión</a:t>
                      </a:r>
                      <a:r>
                        <a:rPr lang="es-ES" sz="1400" b="1" spc="-15" dirty="0">
                          <a:solidFill>
                            <a:srgbClr val="0070C0"/>
                          </a:solidFill>
                          <a:effectLst/>
                        </a:rPr>
                        <a:t> </a:t>
                      </a:r>
                      <a:r>
                        <a:rPr lang="es-ES" sz="1400" b="1" dirty="0">
                          <a:solidFill>
                            <a:srgbClr val="0070C0"/>
                          </a:solidFill>
                          <a:effectLst/>
                        </a:rPr>
                        <a:t>social</a:t>
                      </a:r>
                      <a:r>
                        <a:rPr lang="es-ES" sz="1400" b="1" spc="-25" dirty="0">
                          <a:solidFill>
                            <a:srgbClr val="0070C0"/>
                          </a:solidFill>
                          <a:effectLst/>
                        </a:rPr>
                        <a:t> </a:t>
                      </a:r>
                      <a:r>
                        <a:rPr lang="es-ES" sz="1400" b="1" dirty="0">
                          <a:solidFill>
                            <a:srgbClr val="0070C0"/>
                          </a:solidFill>
                          <a:effectLst/>
                        </a:rPr>
                        <a:t>se</a:t>
                      </a:r>
                      <a:r>
                        <a:rPr lang="es-ES" sz="1400" b="1" spc="-20" dirty="0">
                          <a:solidFill>
                            <a:srgbClr val="0070C0"/>
                          </a:solidFill>
                          <a:effectLst/>
                        </a:rPr>
                        <a:t> </a:t>
                      </a:r>
                      <a:r>
                        <a:rPr lang="es-ES" sz="1400" b="1" dirty="0">
                          <a:solidFill>
                            <a:srgbClr val="0070C0"/>
                          </a:solidFill>
                          <a:effectLst/>
                        </a:rPr>
                        <a:t>refiere</a:t>
                      </a:r>
                      <a:r>
                        <a:rPr lang="es-ES" sz="1400" b="1" spc="-20" dirty="0">
                          <a:solidFill>
                            <a:srgbClr val="0070C0"/>
                          </a:solidFill>
                          <a:effectLst/>
                        </a:rPr>
                        <a:t> </a:t>
                      </a:r>
                      <a:r>
                        <a:rPr lang="es-ES" sz="1400" b="1" dirty="0">
                          <a:solidFill>
                            <a:srgbClr val="0070C0"/>
                          </a:solidFill>
                          <a:effectLst/>
                        </a:rPr>
                        <a:t>a</a:t>
                      </a:r>
                      <a:r>
                        <a:rPr lang="es-ES" sz="1400" b="1" spc="-20" dirty="0">
                          <a:solidFill>
                            <a:srgbClr val="0070C0"/>
                          </a:solidFill>
                          <a:effectLst/>
                        </a:rPr>
                        <a:t> </a:t>
                      </a:r>
                      <a:r>
                        <a:rPr lang="es-ES" sz="1400" b="1" dirty="0">
                          <a:solidFill>
                            <a:srgbClr val="0070C0"/>
                          </a:solidFill>
                          <a:effectLst/>
                        </a:rPr>
                        <a:t>la</a:t>
                      </a:r>
                      <a:r>
                        <a:rPr lang="es-ES" sz="1400" b="1" spc="-5" dirty="0">
                          <a:solidFill>
                            <a:srgbClr val="0070C0"/>
                          </a:solidFill>
                          <a:effectLst/>
                        </a:rPr>
                        <a:t> </a:t>
                      </a:r>
                      <a:r>
                        <a:rPr lang="es-ES" sz="1400" b="1" dirty="0">
                          <a:solidFill>
                            <a:srgbClr val="0070C0"/>
                          </a:solidFill>
                          <a:effectLst/>
                        </a:rPr>
                        <a:t>tolerancia</a:t>
                      </a:r>
                      <a:r>
                        <a:rPr lang="es-ES" sz="1400" b="1" spc="-20" dirty="0">
                          <a:solidFill>
                            <a:srgbClr val="0070C0"/>
                          </a:solidFill>
                          <a:effectLst/>
                        </a:rPr>
                        <a:t> </a:t>
                      </a:r>
                      <a:r>
                        <a:rPr lang="es-ES" sz="1400" b="1" dirty="0">
                          <a:solidFill>
                            <a:srgbClr val="0070C0"/>
                          </a:solidFill>
                          <a:effectLst/>
                        </a:rPr>
                        <a:t>y</a:t>
                      </a:r>
                      <a:r>
                        <a:rPr lang="es-ES" sz="1400" b="1" spc="-15" dirty="0">
                          <a:solidFill>
                            <a:srgbClr val="0070C0"/>
                          </a:solidFill>
                          <a:effectLst/>
                        </a:rPr>
                        <a:t> </a:t>
                      </a:r>
                      <a:r>
                        <a:rPr lang="es-ES" sz="1400" b="1" dirty="0">
                          <a:solidFill>
                            <a:srgbClr val="0070C0"/>
                          </a:solidFill>
                          <a:effectLst/>
                        </a:rPr>
                        <a:t>el</a:t>
                      </a:r>
                      <a:r>
                        <a:rPr lang="es-ES" sz="1400" b="1" spc="-15" dirty="0">
                          <a:solidFill>
                            <a:srgbClr val="0070C0"/>
                          </a:solidFill>
                          <a:effectLst/>
                        </a:rPr>
                        <a:t> </a:t>
                      </a:r>
                      <a:r>
                        <a:rPr lang="es-ES" sz="1400" b="1" dirty="0">
                          <a:solidFill>
                            <a:srgbClr val="0070C0"/>
                          </a:solidFill>
                          <a:effectLst/>
                        </a:rPr>
                        <a:t>respeto</a:t>
                      </a:r>
                      <a:r>
                        <a:rPr lang="es-ES" sz="1400" b="1" spc="-20" dirty="0">
                          <a:solidFill>
                            <a:srgbClr val="0070C0"/>
                          </a:solidFill>
                          <a:effectLst/>
                        </a:rPr>
                        <a:t> </a:t>
                      </a:r>
                      <a:r>
                        <a:rPr lang="es-ES" sz="1400" b="1" dirty="0">
                          <a:solidFill>
                            <a:srgbClr val="0070C0"/>
                          </a:solidFill>
                          <a:effectLst/>
                        </a:rPr>
                        <a:t>de</a:t>
                      </a:r>
                      <a:r>
                        <a:rPr lang="es-ES" sz="1400" b="1" spc="-15" dirty="0">
                          <a:solidFill>
                            <a:srgbClr val="0070C0"/>
                          </a:solidFill>
                          <a:effectLst/>
                        </a:rPr>
                        <a:t> </a:t>
                      </a:r>
                      <a:r>
                        <a:rPr lang="es-ES" sz="1400" b="1" dirty="0">
                          <a:solidFill>
                            <a:srgbClr val="0070C0"/>
                          </a:solidFill>
                          <a:effectLst/>
                        </a:rPr>
                        <a:t>la</a:t>
                      </a:r>
                      <a:r>
                        <a:rPr lang="es-ES" sz="1400" b="1" spc="-10" dirty="0">
                          <a:solidFill>
                            <a:srgbClr val="0070C0"/>
                          </a:solidFill>
                          <a:effectLst/>
                        </a:rPr>
                        <a:t> </a:t>
                      </a:r>
                      <a:r>
                        <a:rPr lang="es-ES" sz="1400" b="1" dirty="0">
                          <a:solidFill>
                            <a:srgbClr val="0070C0"/>
                          </a:solidFill>
                          <a:effectLst/>
                        </a:rPr>
                        <a:t>diversidad</a:t>
                      </a:r>
                      <a:r>
                        <a:rPr lang="es-ES" sz="1400" b="1" spc="-10" dirty="0">
                          <a:solidFill>
                            <a:srgbClr val="0070C0"/>
                          </a:solidFill>
                          <a:effectLst/>
                        </a:rPr>
                        <a:t> </a:t>
                      </a:r>
                      <a:r>
                        <a:rPr lang="es-ES" sz="1400" b="1" dirty="0">
                          <a:solidFill>
                            <a:srgbClr val="0070C0"/>
                          </a:solidFill>
                          <a:effectLst/>
                        </a:rPr>
                        <a:t>(en</a:t>
                      </a:r>
                      <a:r>
                        <a:rPr lang="es-ES" sz="1400" b="1" spc="-15" dirty="0">
                          <a:solidFill>
                            <a:srgbClr val="0070C0"/>
                          </a:solidFill>
                          <a:effectLst/>
                        </a:rPr>
                        <a:t> </a:t>
                      </a:r>
                      <a:r>
                        <a:rPr lang="es-ES" sz="1400" b="1" dirty="0">
                          <a:solidFill>
                            <a:srgbClr val="0070C0"/>
                          </a:solidFill>
                          <a:effectLst/>
                        </a:rPr>
                        <a:t>términos</a:t>
                      </a:r>
                      <a:r>
                        <a:rPr lang="es-ES" sz="1400" b="1" spc="-20" dirty="0">
                          <a:solidFill>
                            <a:srgbClr val="0070C0"/>
                          </a:solidFill>
                          <a:effectLst/>
                        </a:rPr>
                        <a:t> </a:t>
                      </a:r>
                      <a:r>
                        <a:rPr lang="es-ES" sz="1400" b="1" dirty="0">
                          <a:solidFill>
                            <a:srgbClr val="0070C0"/>
                          </a:solidFill>
                          <a:effectLst/>
                        </a:rPr>
                        <a:t>de religión, origen étnico, situación económica, preferencias políticas, sexualidad,</a:t>
                      </a:r>
                      <a:r>
                        <a:rPr lang="es-ES" sz="1400" b="1" spc="155" dirty="0">
                          <a:solidFill>
                            <a:srgbClr val="0070C0"/>
                          </a:solidFill>
                          <a:effectLst/>
                        </a:rPr>
                        <a:t> </a:t>
                      </a:r>
                      <a:r>
                        <a:rPr lang="es-ES" sz="1400" b="1" dirty="0">
                          <a:solidFill>
                            <a:srgbClr val="0070C0"/>
                          </a:solidFill>
                          <a:effectLst/>
                        </a:rPr>
                        <a:t>edad), tanto institucional como individualmente. Tiene dos dimensiones principales:</a:t>
                      </a:r>
                      <a:r>
                        <a:rPr lang="es-ES" sz="1400" b="1" spc="90" dirty="0">
                          <a:solidFill>
                            <a:srgbClr val="0070C0"/>
                          </a:solidFill>
                          <a:effectLst/>
                        </a:rPr>
                        <a:t> </a:t>
                      </a:r>
                      <a:r>
                        <a:rPr lang="es-ES" sz="1400" b="1" dirty="0">
                          <a:solidFill>
                            <a:srgbClr val="0070C0"/>
                          </a:solidFill>
                          <a:effectLst/>
                        </a:rPr>
                        <a:t>La reducción de las disparidades, las desigualdades y la exclusión social, y</a:t>
                      </a:r>
                      <a:r>
                        <a:rPr lang="es-ES" sz="1400" b="1" spc="225" dirty="0">
                          <a:solidFill>
                            <a:srgbClr val="0070C0"/>
                          </a:solidFill>
                          <a:effectLst/>
                        </a:rPr>
                        <a:t> </a:t>
                      </a:r>
                      <a:r>
                        <a:rPr lang="es-ES" sz="1400" b="1" dirty="0">
                          <a:solidFill>
                            <a:srgbClr val="0070C0"/>
                          </a:solidFill>
                          <a:effectLst/>
                        </a:rPr>
                        <a:t>el fortalecimiento de las relaciones sociales, las interacciones y los</a:t>
                      </a:r>
                      <a:r>
                        <a:rPr lang="es-ES" sz="1400" b="1" spc="-95" dirty="0">
                          <a:solidFill>
                            <a:srgbClr val="0070C0"/>
                          </a:solidFill>
                          <a:effectLst/>
                        </a:rPr>
                        <a:t> </a:t>
                      </a:r>
                      <a:r>
                        <a:rPr lang="es-ES" sz="1400" b="1" dirty="0">
                          <a:solidFill>
                            <a:srgbClr val="0070C0"/>
                          </a:solidFill>
                          <a:effectLst/>
                        </a:rPr>
                        <a:t>vínculos.</a:t>
                      </a:r>
                      <a:endParaRPr lang="es-ES" sz="1400" b="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75" marR="68575" marT="0" marB="0"/>
                </a:tc>
                <a:extLst>
                  <a:ext uri="{0D108BD9-81ED-4DB2-BD59-A6C34878D82A}">
                    <a16:rowId xmlns:a16="http://schemas.microsoft.com/office/drawing/2014/main" val="3359129904"/>
                  </a:ext>
                </a:extLst>
              </a:tr>
            </a:tbl>
          </a:graphicData>
        </a:graphic>
      </p:graphicFrame>
      <p:sp>
        <p:nvSpPr>
          <p:cNvPr id="4" name="Marcador de número de diapositiva 3">
            <a:extLst>
              <a:ext uri="{FF2B5EF4-FFF2-40B4-BE49-F238E27FC236}">
                <a16:creationId xmlns:a16="http://schemas.microsoft.com/office/drawing/2014/main" id="{0A283AB4-39FD-4035-9C5D-F3DD9BE672CF}"/>
              </a:ext>
            </a:extLst>
          </p:cNvPr>
          <p:cNvSpPr>
            <a:spLocks noGrp="1"/>
          </p:cNvSpPr>
          <p:nvPr>
            <p:ph type="sldNum" sz="quarter" idx="12"/>
          </p:nvPr>
        </p:nvSpPr>
        <p:spPr/>
        <p:txBody>
          <a:bodyPr/>
          <a:lstStyle/>
          <a:p>
            <a:fld id="{9A6D3A0F-C1B9-46B2-887C-782F1FE86CAC}" type="slidenum">
              <a:rPr lang="es-ES" smtClean="0"/>
              <a:t>27</a:t>
            </a:fld>
            <a:endParaRPr lang="es-ES"/>
          </a:p>
        </p:txBody>
      </p:sp>
    </p:spTree>
    <p:extLst>
      <p:ext uri="{BB962C8B-B14F-4D97-AF65-F5344CB8AC3E}">
        <p14:creationId xmlns:p14="http://schemas.microsoft.com/office/powerpoint/2010/main" val="40791141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3DF2AB-C49C-4EF2-8242-1AAA962FF761}"/>
              </a:ext>
            </a:extLst>
          </p:cNvPr>
          <p:cNvSpPr>
            <a:spLocks noGrp="1"/>
          </p:cNvSpPr>
          <p:nvPr>
            <p:ph type="title"/>
          </p:nvPr>
        </p:nvSpPr>
        <p:spPr/>
        <p:txBody>
          <a:bodyPr/>
          <a:lstStyle/>
          <a:p>
            <a:r>
              <a:rPr lang="es-ES" dirty="0">
                <a:solidFill>
                  <a:srgbClr val="FF0000"/>
                </a:solidFill>
              </a:rPr>
              <a:t>Nuestra definición</a:t>
            </a:r>
          </a:p>
        </p:txBody>
      </p:sp>
      <p:sp>
        <p:nvSpPr>
          <p:cNvPr id="3" name="Marcador de contenido 2">
            <a:extLst>
              <a:ext uri="{FF2B5EF4-FFF2-40B4-BE49-F238E27FC236}">
                <a16:creationId xmlns:a16="http://schemas.microsoft.com/office/drawing/2014/main" id="{A8A4AD3E-B3AC-418A-ADCB-02A291F2F9CB}"/>
              </a:ext>
            </a:extLst>
          </p:cNvPr>
          <p:cNvSpPr>
            <a:spLocks noGrp="1"/>
          </p:cNvSpPr>
          <p:nvPr>
            <p:ph idx="1"/>
          </p:nvPr>
        </p:nvSpPr>
        <p:spPr/>
        <p:txBody>
          <a:bodyPr>
            <a:normAutofit fontScale="92500" lnSpcReduction="20000"/>
          </a:bodyPr>
          <a:lstStyle/>
          <a:p>
            <a:r>
              <a:rPr lang="es-ES" b="1" dirty="0"/>
              <a:t>Una sociedad está cohesionada </a:t>
            </a:r>
            <a:r>
              <a:rPr lang="es-ES" dirty="0"/>
              <a:t>cuando </a:t>
            </a:r>
          </a:p>
          <a:p>
            <a:pPr lvl="1"/>
            <a:r>
              <a:rPr lang="es-ES" dirty="0"/>
              <a:t>existe inclusión social, económica y política de todas las personas, independientemente de su edad, sexo, discapacidad, raza, etnia, origen, religión o situación económica u otra condición, </a:t>
            </a:r>
          </a:p>
          <a:p>
            <a:pPr lvl="1"/>
            <a:r>
              <a:rPr lang="es-ES" dirty="0"/>
              <a:t>se garantiza la movilidad social ascendente con igualdad de oportunidades, </a:t>
            </a:r>
          </a:p>
          <a:p>
            <a:pPr lvl="1"/>
            <a:r>
              <a:rPr lang="es-ES" dirty="0"/>
              <a:t>están formadas por ciudadanos resilientes ante los impactos del entorno que les rodea, </a:t>
            </a:r>
          </a:p>
          <a:p>
            <a:pPr lvl="1"/>
            <a:r>
              <a:rPr lang="es-ES" dirty="0"/>
              <a:t>y tienen una desigualdad de resultados limitada a lo que cada sociedad considere aceptable, </a:t>
            </a:r>
          </a:p>
          <a:p>
            <a:pPr lvl="1"/>
            <a:r>
              <a:rPr lang="es-ES" dirty="0"/>
              <a:t>con apoyo ciudadano.</a:t>
            </a:r>
          </a:p>
          <a:p>
            <a:endParaRPr lang="es-ES" dirty="0"/>
          </a:p>
        </p:txBody>
      </p:sp>
      <p:sp>
        <p:nvSpPr>
          <p:cNvPr id="4" name="Marcador de número de diapositiva 3">
            <a:extLst>
              <a:ext uri="{FF2B5EF4-FFF2-40B4-BE49-F238E27FC236}">
                <a16:creationId xmlns:a16="http://schemas.microsoft.com/office/drawing/2014/main" id="{CD9E7E80-F28D-4334-9AF7-7266C1E8EF2C}"/>
              </a:ext>
            </a:extLst>
          </p:cNvPr>
          <p:cNvSpPr>
            <a:spLocks noGrp="1"/>
          </p:cNvSpPr>
          <p:nvPr>
            <p:ph type="sldNum" sz="quarter" idx="12"/>
          </p:nvPr>
        </p:nvSpPr>
        <p:spPr/>
        <p:txBody>
          <a:bodyPr/>
          <a:lstStyle/>
          <a:p>
            <a:fld id="{9A6D3A0F-C1B9-46B2-887C-782F1FE86CAC}" type="slidenum">
              <a:rPr lang="es-ES" smtClean="0"/>
              <a:t>28</a:t>
            </a:fld>
            <a:endParaRPr lang="es-ES"/>
          </a:p>
        </p:txBody>
      </p:sp>
    </p:spTree>
    <p:extLst>
      <p:ext uri="{BB962C8B-B14F-4D97-AF65-F5344CB8AC3E}">
        <p14:creationId xmlns:p14="http://schemas.microsoft.com/office/powerpoint/2010/main" val="15516991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E43F73-D3FF-4709-8BC8-91B4B7EF6704}"/>
              </a:ext>
            </a:extLst>
          </p:cNvPr>
          <p:cNvSpPr>
            <a:spLocks noGrp="1"/>
          </p:cNvSpPr>
          <p:nvPr>
            <p:ph type="title"/>
          </p:nvPr>
        </p:nvSpPr>
        <p:spPr/>
        <p:txBody>
          <a:bodyPr/>
          <a:lstStyle/>
          <a:p>
            <a:r>
              <a:rPr lang="es-ES" dirty="0">
                <a:solidFill>
                  <a:srgbClr val="0070C0"/>
                </a:solidFill>
              </a:rPr>
              <a:t>Mapeo de combo de políticas</a:t>
            </a:r>
          </a:p>
        </p:txBody>
      </p:sp>
      <p:sp>
        <p:nvSpPr>
          <p:cNvPr id="4" name="Marcador de número de diapositiva 3">
            <a:extLst>
              <a:ext uri="{FF2B5EF4-FFF2-40B4-BE49-F238E27FC236}">
                <a16:creationId xmlns:a16="http://schemas.microsoft.com/office/drawing/2014/main" id="{5362690C-D703-4A73-A4F2-2720C2DDE37F}"/>
              </a:ext>
            </a:extLst>
          </p:cNvPr>
          <p:cNvSpPr>
            <a:spLocks noGrp="1"/>
          </p:cNvSpPr>
          <p:nvPr>
            <p:ph type="sldNum" sz="quarter" idx="12"/>
          </p:nvPr>
        </p:nvSpPr>
        <p:spPr/>
        <p:txBody>
          <a:bodyPr/>
          <a:lstStyle/>
          <a:p>
            <a:fld id="{9A6D3A0F-C1B9-46B2-887C-782F1FE86CAC}" type="slidenum">
              <a:rPr lang="es-ES" smtClean="0"/>
              <a:t>29</a:t>
            </a:fld>
            <a:endParaRPr lang="es-ES"/>
          </a:p>
        </p:txBody>
      </p:sp>
      <p:pic>
        <p:nvPicPr>
          <p:cNvPr id="5" name="image4.jpeg">
            <a:extLst>
              <a:ext uri="{FF2B5EF4-FFF2-40B4-BE49-F238E27FC236}">
                <a16:creationId xmlns:a16="http://schemas.microsoft.com/office/drawing/2014/main" id="{4F687042-A5BC-40D3-8303-E1E69AC1894E}"/>
              </a:ext>
            </a:extLst>
          </p:cNvPr>
          <p:cNvPicPr>
            <a:picLocks noGrp="1"/>
          </p:cNvPicPr>
          <p:nvPr>
            <p:ph idx="1"/>
          </p:nvPr>
        </p:nvPicPr>
        <p:blipFill>
          <a:blip r:embed="rId2" cstate="print"/>
          <a:stretch>
            <a:fillRect/>
          </a:stretch>
        </p:blipFill>
        <p:spPr>
          <a:xfrm>
            <a:off x="251520" y="1417638"/>
            <a:ext cx="8640960" cy="4938712"/>
          </a:xfrm>
          <a:prstGeom prst="rect">
            <a:avLst/>
          </a:prstGeom>
        </p:spPr>
      </p:pic>
    </p:spTree>
    <p:extLst>
      <p:ext uri="{BB962C8B-B14F-4D97-AF65-F5344CB8AC3E}">
        <p14:creationId xmlns:p14="http://schemas.microsoft.com/office/powerpoint/2010/main" val="443602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F33A59-644C-4FE3-A6CD-0531A047E9A8}"/>
              </a:ext>
            </a:extLst>
          </p:cNvPr>
          <p:cNvSpPr>
            <a:spLocks noGrp="1"/>
          </p:cNvSpPr>
          <p:nvPr>
            <p:ph type="title"/>
          </p:nvPr>
        </p:nvSpPr>
        <p:spPr>
          <a:xfrm>
            <a:off x="457200" y="274638"/>
            <a:ext cx="8229600" cy="1057423"/>
          </a:xfrm>
        </p:spPr>
        <p:txBody>
          <a:bodyPr>
            <a:noAutofit/>
          </a:bodyPr>
          <a:lstStyle/>
          <a:p>
            <a:r>
              <a:rPr lang="es-ES_tradnl" sz="2400" dirty="0">
                <a:solidFill>
                  <a:srgbClr val="EF434D"/>
                </a:solidFill>
              </a:rPr>
              <a:t>INTERCOONECTA - Plan de Transferencia, Intercambio y Gestión de Conocimiento para el Desarrollo de la Cooperación Española en América Latina y el Caribe</a:t>
            </a:r>
            <a:br>
              <a:rPr lang="es-ES_tradnl" sz="2400" dirty="0">
                <a:solidFill>
                  <a:srgbClr val="EF434D"/>
                </a:solidFill>
              </a:rPr>
            </a:br>
            <a:endParaRPr lang="es-ES" sz="2400" dirty="0"/>
          </a:p>
        </p:txBody>
      </p:sp>
      <p:sp>
        <p:nvSpPr>
          <p:cNvPr id="3" name="Marcador de contenido 2">
            <a:extLst>
              <a:ext uri="{FF2B5EF4-FFF2-40B4-BE49-F238E27FC236}">
                <a16:creationId xmlns:a16="http://schemas.microsoft.com/office/drawing/2014/main" id="{8EC4AEB1-539C-45E9-B133-0C0CEEF7BBDA}"/>
              </a:ext>
            </a:extLst>
          </p:cNvPr>
          <p:cNvSpPr>
            <a:spLocks noGrp="1"/>
          </p:cNvSpPr>
          <p:nvPr>
            <p:ph idx="1"/>
          </p:nvPr>
        </p:nvSpPr>
        <p:spPr>
          <a:xfrm>
            <a:off x="457200" y="1600200"/>
            <a:ext cx="8229600" cy="4853136"/>
          </a:xfrm>
        </p:spPr>
        <p:txBody>
          <a:bodyPr>
            <a:normAutofit fontScale="62500" lnSpcReduction="20000"/>
          </a:bodyPr>
          <a:lstStyle/>
          <a:p>
            <a:r>
              <a:rPr lang="es-ES" sz="3400" dirty="0"/>
              <a:t>El Plan </a:t>
            </a:r>
            <a:r>
              <a:rPr lang="es-ES" sz="3400" dirty="0" err="1"/>
              <a:t>Intercoonecta</a:t>
            </a:r>
            <a:r>
              <a:rPr lang="es-ES" sz="3400" dirty="0"/>
              <a:t> es la </a:t>
            </a:r>
            <a:r>
              <a:rPr lang="es-ES" sz="3400" b="1" dirty="0"/>
              <a:t>respuesta netamente regional </a:t>
            </a:r>
            <a:r>
              <a:rPr lang="es-ES" sz="3400" dirty="0"/>
              <a:t>que la AECID de cara a la consecución de la Agenda 2030 desde la gestión de “conocimiento para el desarrollo”.</a:t>
            </a:r>
          </a:p>
          <a:p>
            <a:r>
              <a:rPr lang="es-ES" sz="3400" dirty="0"/>
              <a:t>El V Plan Director le asimila a “</a:t>
            </a:r>
            <a:r>
              <a:rPr lang="es-ES" sz="3400" b="1" dirty="0"/>
              <a:t>programa regional</a:t>
            </a:r>
            <a:r>
              <a:rPr lang="es-ES" sz="3400" dirty="0"/>
              <a:t>” (p. 52)</a:t>
            </a:r>
          </a:p>
          <a:p>
            <a:r>
              <a:rPr lang="es-ES" sz="3400" dirty="0"/>
              <a:t>Otros:  </a:t>
            </a:r>
            <a:r>
              <a:rPr lang="es-ES" sz="3400" b="1" dirty="0" err="1"/>
              <a:t>Arauclima</a:t>
            </a:r>
            <a:r>
              <a:rPr lang="es-ES" sz="3400" b="1" dirty="0"/>
              <a:t>, Programa Indígena y el de Cooperación con Afrodescendientes, y las Escuelas Taller</a:t>
            </a:r>
          </a:p>
          <a:p>
            <a:r>
              <a:rPr lang="es-ES" sz="3400" dirty="0"/>
              <a:t>Es en este sentido </a:t>
            </a:r>
            <a:r>
              <a:rPr lang="es-ES" sz="3400" b="1" dirty="0"/>
              <a:t>uno de los elementos más innovadores </a:t>
            </a:r>
            <a:r>
              <a:rPr lang="es-ES" sz="3400" dirty="0"/>
              <a:t>que ha llevado a cabo la organización en los últimos años. </a:t>
            </a:r>
          </a:p>
          <a:p>
            <a:r>
              <a:rPr lang="es-ES" sz="3400" dirty="0"/>
              <a:t>Tiene </a:t>
            </a:r>
            <a:r>
              <a:rPr lang="es-ES" sz="3400" b="1" dirty="0"/>
              <a:t>proyección de futuro</a:t>
            </a:r>
            <a:r>
              <a:rPr lang="es-ES" sz="3400" dirty="0"/>
              <a:t>, pudiéndose convertir a medio plazo en la punta de lanza de la adaptación de la cooperación española a las nuevas realidades del desarrollo a nivel internacional, en especial en ALC. </a:t>
            </a:r>
          </a:p>
          <a:p>
            <a:endParaRPr lang="es-ES" dirty="0"/>
          </a:p>
        </p:txBody>
      </p:sp>
      <p:sp>
        <p:nvSpPr>
          <p:cNvPr id="4" name="Marcador de número de diapositiva 3">
            <a:extLst>
              <a:ext uri="{FF2B5EF4-FFF2-40B4-BE49-F238E27FC236}">
                <a16:creationId xmlns:a16="http://schemas.microsoft.com/office/drawing/2014/main" id="{82D2E551-83E4-438E-BE05-B2FF391B7AC9}"/>
              </a:ext>
            </a:extLst>
          </p:cNvPr>
          <p:cNvSpPr>
            <a:spLocks noGrp="1"/>
          </p:cNvSpPr>
          <p:nvPr>
            <p:ph type="sldNum" sz="quarter" idx="12"/>
          </p:nvPr>
        </p:nvSpPr>
        <p:spPr/>
        <p:txBody>
          <a:bodyPr/>
          <a:lstStyle/>
          <a:p>
            <a:fld id="{9A6D3A0F-C1B9-46B2-887C-782F1FE86CAC}" type="slidenum">
              <a:rPr lang="es-ES" smtClean="0"/>
              <a:t>3</a:t>
            </a:fld>
            <a:endParaRPr lang="es-ES"/>
          </a:p>
        </p:txBody>
      </p:sp>
    </p:spTree>
    <p:extLst>
      <p:ext uri="{BB962C8B-B14F-4D97-AF65-F5344CB8AC3E}">
        <p14:creationId xmlns:p14="http://schemas.microsoft.com/office/powerpoint/2010/main" val="3226053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BBE23E-8A54-425B-B0CF-609BA6A9CCC0}"/>
              </a:ext>
            </a:extLst>
          </p:cNvPr>
          <p:cNvSpPr>
            <a:spLocks noGrp="1"/>
          </p:cNvSpPr>
          <p:nvPr>
            <p:ph type="title"/>
          </p:nvPr>
        </p:nvSpPr>
        <p:spPr/>
        <p:txBody>
          <a:bodyPr>
            <a:normAutofit fontScale="90000"/>
          </a:bodyPr>
          <a:lstStyle/>
          <a:p>
            <a:r>
              <a:rPr lang="es-ES" dirty="0">
                <a:solidFill>
                  <a:srgbClr val="0070C0"/>
                </a:solidFill>
              </a:rPr>
              <a:t>Transversal: el territorio como eje estructurante de la desigualdad social</a:t>
            </a:r>
          </a:p>
        </p:txBody>
      </p:sp>
      <p:sp>
        <p:nvSpPr>
          <p:cNvPr id="4" name="Marcador de número de diapositiva 3">
            <a:extLst>
              <a:ext uri="{FF2B5EF4-FFF2-40B4-BE49-F238E27FC236}">
                <a16:creationId xmlns:a16="http://schemas.microsoft.com/office/drawing/2014/main" id="{0FBC00B9-09AC-4584-B5DE-169DFB92A268}"/>
              </a:ext>
            </a:extLst>
          </p:cNvPr>
          <p:cNvSpPr>
            <a:spLocks noGrp="1"/>
          </p:cNvSpPr>
          <p:nvPr>
            <p:ph type="sldNum" sz="quarter" idx="12"/>
          </p:nvPr>
        </p:nvSpPr>
        <p:spPr/>
        <p:txBody>
          <a:bodyPr/>
          <a:lstStyle/>
          <a:p>
            <a:fld id="{9A6D3A0F-C1B9-46B2-887C-782F1FE86CAC}" type="slidenum">
              <a:rPr lang="es-ES" smtClean="0"/>
              <a:t>30</a:t>
            </a:fld>
            <a:endParaRPr lang="es-ES"/>
          </a:p>
        </p:txBody>
      </p:sp>
      <p:pic>
        <p:nvPicPr>
          <p:cNvPr id="5" name="Imagen 4">
            <a:extLst>
              <a:ext uri="{FF2B5EF4-FFF2-40B4-BE49-F238E27FC236}">
                <a16:creationId xmlns:a16="http://schemas.microsoft.com/office/drawing/2014/main" id="{C206E338-3F2B-4E4E-B68A-F054C4464686}"/>
              </a:ext>
            </a:extLst>
          </p:cNvPr>
          <p:cNvPicPr>
            <a:picLocks noChangeAspect="1"/>
          </p:cNvPicPr>
          <p:nvPr/>
        </p:nvPicPr>
        <p:blipFill>
          <a:blip r:embed="rId2"/>
          <a:stretch>
            <a:fillRect/>
          </a:stretch>
        </p:blipFill>
        <p:spPr>
          <a:xfrm>
            <a:off x="0" y="1808204"/>
            <a:ext cx="9144000" cy="3241592"/>
          </a:xfrm>
          <a:prstGeom prst="rect">
            <a:avLst/>
          </a:prstGeom>
        </p:spPr>
      </p:pic>
    </p:spTree>
    <p:extLst>
      <p:ext uri="{BB962C8B-B14F-4D97-AF65-F5344CB8AC3E}">
        <p14:creationId xmlns:p14="http://schemas.microsoft.com/office/powerpoint/2010/main" val="12978677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F7DA8D-E9A8-4D21-9706-207A6C3F057E}"/>
              </a:ext>
            </a:extLst>
          </p:cNvPr>
          <p:cNvSpPr>
            <a:spLocks noGrp="1"/>
          </p:cNvSpPr>
          <p:nvPr>
            <p:ph type="ctrTitle"/>
          </p:nvPr>
        </p:nvSpPr>
        <p:spPr/>
        <p:txBody>
          <a:bodyPr/>
          <a:lstStyle/>
          <a:p>
            <a:r>
              <a:rPr lang="es-ES" b="1" dirty="0">
                <a:solidFill>
                  <a:srgbClr val="FFC000"/>
                </a:solidFill>
              </a:rPr>
              <a:t>Subprogramas</a:t>
            </a:r>
          </a:p>
        </p:txBody>
      </p:sp>
      <p:sp>
        <p:nvSpPr>
          <p:cNvPr id="3" name="Subtítulo 2">
            <a:extLst>
              <a:ext uri="{FF2B5EF4-FFF2-40B4-BE49-F238E27FC236}">
                <a16:creationId xmlns:a16="http://schemas.microsoft.com/office/drawing/2014/main" id="{BB1C5CCC-506D-4B2A-ADDC-991CF9A05736}"/>
              </a:ext>
            </a:extLst>
          </p:cNvPr>
          <p:cNvSpPr>
            <a:spLocks noGrp="1"/>
          </p:cNvSpPr>
          <p:nvPr>
            <p:ph type="subTitle" idx="1"/>
          </p:nvPr>
        </p:nvSpPr>
        <p:spPr/>
        <p:txBody>
          <a:bodyPr/>
          <a:lstStyle/>
          <a:p>
            <a:r>
              <a:rPr lang="es-ES" dirty="0">
                <a:solidFill>
                  <a:srgbClr val="F58B90"/>
                </a:solidFill>
              </a:rPr>
              <a:t>Proyectos de conocimiento para el desarrollo</a:t>
            </a:r>
          </a:p>
        </p:txBody>
      </p:sp>
    </p:spTree>
    <p:extLst>
      <p:ext uri="{BB962C8B-B14F-4D97-AF65-F5344CB8AC3E}">
        <p14:creationId xmlns:p14="http://schemas.microsoft.com/office/powerpoint/2010/main" val="20776232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D982A9-7A02-4DA3-B9B1-D5DA1EAEC2D4}"/>
              </a:ext>
            </a:extLst>
          </p:cNvPr>
          <p:cNvSpPr>
            <a:spLocks noGrp="1"/>
          </p:cNvSpPr>
          <p:nvPr>
            <p:ph type="title"/>
          </p:nvPr>
        </p:nvSpPr>
        <p:spPr/>
        <p:txBody>
          <a:bodyPr/>
          <a:lstStyle/>
          <a:p>
            <a:r>
              <a:rPr lang="es-ES" dirty="0">
                <a:solidFill>
                  <a:srgbClr val="FF0000"/>
                </a:solidFill>
              </a:rPr>
              <a:t>Subprograma 1</a:t>
            </a:r>
          </a:p>
        </p:txBody>
      </p:sp>
      <p:sp>
        <p:nvSpPr>
          <p:cNvPr id="3" name="Marcador de contenido 2">
            <a:extLst>
              <a:ext uri="{FF2B5EF4-FFF2-40B4-BE49-F238E27FC236}">
                <a16:creationId xmlns:a16="http://schemas.microsoft.com/office/drawing/2014/main" id="{C320FFCD-FCE2-4FEC-8756-E1B01BAD6B78}"/>
              </a:ext>
            </a:extLst>
          </p:cNvPr>
          <p:cNvSpPr>
            <a:spLocks noGrp="1"/>
          </p:cNvSpPr>
          <p:nvPr>
            <p:ph idx="1"/>
          </p:nvPr>
        </p:nvSpPr>
        <p:spPr/>
        <p:txBody>
          <a:bodyPr>
            <a:normAutofit fontScale="92500" lnSpcReduction="20000"/>
          </a:bodyPr>
          <a:lstStyle/>
          <a:p>
            <a:r>
              <a:rPr lang="es-ES" u="sng" dirty="0"/>
              <a:t>Salud y protección social</a:t>
            </a:r>
            <a:r>
              <a:rPr lang="es-ES" dirty="0"/>
              <a:t>. Contribuyen a ciudadanos y sociedades </a:t>
            </a:r>
            <a:r>
              <a:rPr lang="es-ES" b="1" dirty="0"/>
              <a:t>resilientes</a:t>
            </a:r>
            <a:r>
              <a:rPr lang="es-ES" dirty="0"/>
              <a:t>. En el ámbito de la salud, ALC tiene desafíos particulares que debe afrontar (metas 3.3, 3.4, y 3.8). Es necesario prestar más atención a la investigación y desarrollo, además de a la innovación en este ámbito (medio de implementación 3.b). En lo que se refiere a protección social, ésta forma parte de la columna vertebral de la cohesión social tal como se la concibe en Europa. Debe haber un acceso igualitario para todos (meta 1.3).</a:t>
            </a:r>
          </a:p>
          <a:p>
            <a:endParaRPr lang="es-ES" dirty="0"/>
          </a:p>
        </p:txBody>
      </p:sp>
      <p:sp>
        <p:nvSpPr>
          <p:cNvPr id="4" name="Marcador de número de diapositiva 3">
            <a:extLst>
              <a:ext uri="{FF2B5EF4-FFF2-40B4-BE49-F238E27FC236}">
                <a16:creationId xmlns:a16="http://schemas.microsoft.com/office/drawing/2014/main" id="{0036576C-5622-481C-9E72-9C0F56982112}"/>
              </a:ext>
            </a:extLst>
          </p:cNvPr>
          <p:cNvSpPr>
            <a:spLocks noGrp="1"/>
          </p:cNvSpPr>
          <p:nvPr>
            <p:ph type="sldNum" sz="quarter" idx="12"/>
          </p:nvPr>
        </p:nvSpPr>
        <p:spPr/>
        <p:txBody>
          <a:bodyPr/>
          <a:lstStyle/>
          <a:p>
            <a:fld id="{9A6D3A0F-C1B9-46B2-887C-782F1FE86CAC}" type="slidenum">
              <a:rPr lang="es-ES" smtClean="0"/>
              <a:t>32</a:t>
            </a:fld>
            <a:endParaRPr lang="es-ES"/>
          </a:p>
        </p:txBody>
      </p:sp>
    </p:spTree>
    <p:extLst>
      <p:ext uri="{BB962C8B-B14F-4D97-AF65-F5344CB8AC3E}">
        <p14:creationId xmlns:p14="http://schemas.microsoft.com/office/powerpoint/2010/main" val="1014845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FEA168-2387-4385-BF8D-38AACEA07A2F}"/>
              </a:ext>
            </a:extLst>
          </p:cNvPr>
          <p:cNvSpPr>
            <a:spLocks noGrp="1"/>
          </p:cNvSpPr>
          <p:nvPr>
            <p:ph type="title"/>
          </p:nvPr>
        </p:nvSpPr>
        <p:spPr/>
        <p:txBody>
          <a:bodyPr/>
          <a:lstStyle/>
          <a:p>
            <a:r>
              <a:rPr lang="es-ES" dirty="0">
                <a:solidFill>
                  <a:srgbClr val="FF0000"/>
                </a:solidFill>
              </a:rPr>
              <a:t>Subprograma 2</a:t>
            </a:r>
            <a:endParaRPr lang="es-ES" dirty="0"/>
          </a:p>
        </p:txBody>
      </p:sp>
      <p:sp>
        <p:nvSpPr>
          <p:cNvPr id="3" name="Marcador de contenido 2">
            <a:extLst>
              <a:ext uri="{FF2B5EF4-FFF2-40B4-BE49-F238E27FC236}">
                <a16:creationId xmlns:a16="http://schemas.microsoft.com/office/drawing/2014/main" id="{4C68E11A-1D95-4FFB-BD3C-A57EF753D268}"/>
              </a:ext>
            </a:extLst>
          </p:cNvPr>
          <p:cNvSpPr>
            <a:spLocks noGrp="1"/>
          </p:cNvSpPr>
          <p:nvPr>
            <p:ph idx="1"/>
          </p:nvPr>
        </p:nvSpPr>
        <p:spPr/>
        <p:txBody>
          <a:bodyPr>
            <a:normAutofit fontScale="77500" lnSpcReduction="20000"/>
          </a:bodyPr>
          <a:lstStyle/>
          <a:p>
            <a:r>
              <a:rPr lang="es-ES" u="sng" dirty="0"/>
              <a:t>Educación y trabajo</a:t>
            </a:r>
            <a:r>
              <a:rPr lang="es-ES" dirty="0"/>
              <a:t>. Inciden de una forma clara en la </a:t>
            </a:r>
            <a:r>
              <a:rPr lang="es-ES" b="1" dirty="0"/>
              <a:t>movilidad social con igualdad de oportunidades</a:t>
            </a:r>
            <a:r>
              <a:rPr lang="es-ES" dirty="0"/>
              <a:t>. Para ello la inclusión es una pieza fundamental. En especial, de cara al futuro del trabajo, que influido de gran manera por la evolución que vayan a tener las nuevas tecnologías, se convierte en un elemento clave de la conformación de nuestras sociedades en los próximos años. Empleo que debe ser decente (meta 8.5) y con derechos (meta 8.8). Los sistemas educativos, inclusivos y de calidad (metas 4.3 y 4.5), deben responder a las necesidades de capacitación que vayan surgiendo. El objetivo es apoyar a los gobiernos de los países de ALC a llevar a cabo políticas que favorezcan a resolver esta ecuación que combina variables como trabajo, educación, innovación, emprendimiento e inclusión</a:t>
            </a:r>
          </a:p>
        </p:txBody>
      </p:sp>
      <p:sp>
        <p:nvSpPr>
          <p:cNvPr id="4" name="Marcador de número de diapositiva 3">
            <a:extLst>
              <a:ext uri="{FF2B5EF4-FFF2-40B4-BE49-F238E27FC236}">
                <a16:creationId xmlns:a16="http://schemas.microsoft.com/office/drawing/2014/main" id="{ED8CDEDB-D54B-44E3-9519-718263898A23}"/>
              </a:ext>
            </a:extLst>
          </p:cNvPr>
          <p:cNvSpPr>
            <a:spLocks noGrp="1"/>
          </p:cNvSpPr>
          <p:nvPr>
            <p:ph type="sldNum" sz="quarter" idx="12"/>
          </p:nvPr>
        </p:nvSpPr>
        <p:spPr/>
        <p:txBody>
          <a:bodyPr/>
          <a:lstStyle/>
          <a:p>
            <a:fld id="{9A6D3A0F-C1B9-46B2-887C-782F1FE86CAC}" type="slidenum">
              <a:rPr lang="es-ES" smtClean="0"/>
              <a:t>33</a:t>
            </a:fld>
            <a:endParaRPr lang="es-ES"/>
          </a:p>
        </p:txBody>
      </p:sp>
    </p:spTree>
    <p:extLst>
      <p:ext uri="{BB962C8B-B14F-4D97-AF65-F5344CB8AC3E}">
        <p14:creationId xmlns:p14="http://schemas.microsoft.com/office/powerpoint/2010/main" val="19942912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DAB87F-881B-4981-9339-C6C7269629EC}"/>
              </a:ext>
            </a:extLst>
          </p:cNvPr>
          <p:cNvSpPr>
            <a:spLocks noGrp="1"/>
          </p:cNvSpPr>
          <p:nvPr>
            <p:ph type="title"/>
          </p:nvPr>
        </p:nvSpPr>
        <p:spPr/>
        <p:txBody>
          <a:bodyPr/>
          <a:lstStyle/>
          <a:p>
            <a:r>
              <a:rPr lang="es-ES" dirty="0">
                <a:solidFill>
                  <a:srgbClr val="FF0000"/>
                </a:solidFill>
              </a:rPr>
              <a:t>Subprograma 3</a:t>
            </a:r>
            <a:endParaRPr lang="es-ES" dirty="0"/>
          </a:p>
        </p:txBody>
      </p:sp>
      <p:sp>
        <p:nvSpPr>
          <p:cNvPr id="3" name="Marcador de contenido 2">
            <a:extLst>
              <a:ext uri="{FF2B5EF4-FFF2-40B4-BE49-F238E27FC236}">
                <a16:creationId xmlns:a16="http://schemas.microsoft.com/office/drawing/2014/main" id="{E6BA3F7C-4267-4D06-AD3F-C611F970C670}"/>
              </a:ext>
            </a:extLst>
          </p:cNvPr>
          <p:cNvSpPr>
            <a:spLocks noGrp="1"/>
          </p:cNvSpPr>
          <p:nvPr>
            <p:ph idx="1"/>
          </p:nvPr>
        </p:nvSpPr>
        <p:spPr/>
        <p:txBody>
          <a:bodyPr>
            <a:normAutofit fontScale="77500" lnSpcReduction="20000"/>
          </a:bodyPr>
          <a:lstStyle/>
          <a:p>
            <a:r>
              <a:rPr lang="es-ES" u="sng" dirty="0"/>
              <a:t>Confianza</a:t>
            </a:r>
            <a:r>
              <a:rPr lang="es-ES" dirty="0"/>
              <a:t>. Ésta es central en las relaciones entre actores. Es la sabia del capital social, elemento que la OCDE incluye como uno de los tres que conforman la cohesión social. Por su parte, CEPAL subrayó los aspectos subjetivos en términos de </a:t>
            </a:r>
            <a:r>
              <a:rPr lang="es-ES" b="1" dirty="0"/>
              <a:t>sentido de pertenencia</a:t>
            </a:r>
            <a:r>
              <a:rPr lang="es-ES" dirty="0"/>
              <a:t>, valor añadido de la definición a la que llegó en 2007. El Consejo Económico y Social es el socio español de referencia, para el fomento del diálogo social institucionalizado en ALC, con el apoyo a organizaciones similares en esta región. Confianza y mundo del trabajo son de esta manera aspectos que convergen, a través de la necesidad de contar con decisiones inclusivas, participativas y representativas que respondan a las necesidades (meta 16.7).</a:t>
            </a:r>
          </a:p>
          <a:p>
            <a:endParaRPr lang="es-ES" dirty="0"/>
          </a:p>
        </p:txBody>
      </p:sp>
      <p:sp>
        <p:nvSpPr>
          <p:cNvPr id="4" name="Marcador de número de diapositiva 3">
            <a:extLst>
              <a:ext uri="{FF2B5EF4-FFF2-40B4-BE49-F238E27FC236}">
                <a16:creationId xmlns:a16="http://schemas.microsoft.com/office/drawing/2014/main" id="{C725684D-913E-4398-8009-C91F0E3D2B41}"/>
              </a:ext>
            </a:extLst>
          </p:cNvPr>
          <p:cNvSpPr>
            <a:spLocks noGrp="1"/>
          </p:cNvSpPr>
          <p:nvPr>
            <p:ph type="sldNum" sz="quarter" idx="12"/>
          </p:nvPr>
        </p:nvSpPr>
        <p:spPr/>
        <p:txBody>
          <a:bodyPr/>
          <a:lstStyle/>
          <a:p>
            <a:fld id="{9A6D3A0F-C1B9-46B2-887C-782F1FE86CAC}" type="slidenum">
              <a:rPr lang="es-ES" smtClean="0"/>
              <a:t>34</a:t>
            </a:fld>
            <a:endParaRPr lang="es-ES"/>
          </a:p>
        </p:txBody>
      </p:sp>
    </p:spTree>
    <p:extLst>
      <p:ext uri="{BB962C8B-B14F-4D97-AF65-F5344CB8AC3E}">
        <p14:creationId xmlns:p14="http://schemas.microsoft.com/office/powerpoint/2010/main" val="6778807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C80B13-27D8-4111-887F-2B03222B6914}"/>
              </a:ext>
            </a:extLst>
          </p:cNvPr>
          <p:cNvSpPr>
            <a:spLocks noGrp="1"/>
          </p:cNvSpPr>
          <p:nvPr>
            <p:ph type="title"/>
          </p:nvPr>
        </p:nvSpPr>
        <p:spPr/>
        <p:txBody>
          <a:bodyPr/>
          <a:lstStyle/>
          <a:p>
            <a:r>
              <a:rPr lang="es-ES" dirty="0">
                <a:solidFill>
                  <a:srgbClr val="FF0000"/>
                </a:solidFill>
              </a:rPr>
              <a:t>Subprograma 4</a:t>
            </a:r>
            <a:endParaRPr lang="es-ES" dirty="0"/>
          </a:p>
        </p:txBody>
      </p:sp>
      <p:sp>
        <p:nvSpPr>
          <p:cNvPr id="3" name="Marcador de contenido 2">
            <a:extLst>
              <a:ext uri="{FF2B5EF4-FFF2-40B4-BE49-F238E27FC236}">
                <a16:creationId xmlns:a16="http://schemas.microsoft.com/office/drawing/2014/main" id="{44EDC3B8-F278-41E9-92B3-761C199BC345}"/>
              </a:ext>
            </a:extLst>
          </p:cNvPr>
          <p:cNvSpPr>
            <a:spLocks noGrp="1"/>
          </p:cNvSpPr>
          <p:nvPr>
            <p:ph idx="1"/>
          </p:nvPr>
        </p:nvSpPr>
        <p:spPr/>
        <p:txBody>
          <a:bodyPr>
            <a:normAutofit fontScale="85000" lnSpcReduction="10000"/>
          </a:bodyPr>
          <a:lstStyle/>
          <a:p>
            <a:pPr lvl="0"/>
            <a:r>
              <a:rPr lang="es-ES" dirty="0"/>
              <a:t>Dentro de la matriz de la desigualdad definida por la CEPAL, vamos a dar especial relevancia a dos ámbitos a la dimensión territorial: La “</a:t>
            </a:r>
            <a:r>
              <a:rPr lang="es-ES" b="1" dirty="0"/>
              <a:t>cohesión territorial</a:t>
            </a:r>
            <a:r>
              <a:rPr lang="es-ES" dirty="0"/>
              <a:t>”. </a:t>
            </a:r>
            <a:r>
              <a:rPr lang="es-ES" dirty="0" err="1"/>
              <a:t>Vincuado</a:t>
            </a:r>
            <a:r>
              <a:rPr lang="es-ES" dirty="0"/>
              <a:t> a ODS 10 “</a:t>
            </a:r>
            <a:r>
              <a:rPr lang="es-ES" b="1" dirty="0"/>
              <a:t>Reducir la desigualdad en los países y entre ellos</a:t>
            </a:r>
            <a:r>
              <a:rPr lang="es-ES" dirty="0"/>
              <a:t>”, y el medio de implementación 11.a “Apoyar los vínculos económicos, sociales y ambientales positivos entre las zonas urbanas, periurbanas y rurales fortaleciendo la planificación del desarrollo nacional y regional”, con el objetivo de “lograr que las ciudades y los asentamientos humanos sean inclusivos, seguros, resilientes y sostenibles”.</a:t>
            </a:r>
          </a:p>
          <a:p>
            <a:pPr lvl="0"/>
            <a:endParaRPr lang="es-ES" dirty="0"/>
          </a:p>
        </p:txBody>
      </p:sp>
      <p:sp>
        <p:nvSpPr>
          <p:cNvPr id="4" name="Marcador de número de diapositiva 3">
            <a:extLst>
              <a:ext uri="{FF2B5EF4-FFF2-40B4-BE49-F238E27FC236}">
                <a16:creationId xmlns:a16="http://schemas.microsoft.com/office/drawing/2014/main" id="{DDD3A170-E03C-4149-BE8A-B1B35623FBC0}"/>
              </a:ext>
            </a:extLst>
          </p:cNvPr>
          <p:cNvSpPr>
            <a:spLocks noGrp="1"/>
          </p:cNvSpPr>
          <p:nvPr>
            <p:ph type="sldNum" sz="quarter" idx="12"/>
          </p:nvPr>
        </p:nvSpPr>
        <p:spPr/>
        <p:txBody>
          <a:bodyPr/>
          <a:lstStyle/>
          <a:p>
            <a:fld id="{9A6D3A0F-C1B9-46B2-887C-782F1FE86CAC}" type="slidenum">
              <a:rPr lang="es-ES" smtClean="0"/>
              <a:t>35</a:t>
            </a:fld>
            <a:endParaRPr lang="es-ES"/>
          </a:p>
        </p:txBody>
      </p:sp>
    </p:spTree>
    <p:extLst>
      <p:ext uri="{BB962C8B-B14F-4D97-AF65-F5344CB8AC3E}">
        <p14:creationId xmlns:p14="http://schemas.microsoft.com/office/powerpoint/2010/main" val="20093267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D3BA6D-EA53-421D-934D-F21664CBC0A9}"/>
              </a:ext>
            </a:extLst>
          </p:cNvPr>
          <p:cNvSpPr>
            <a:spLocks noGrp="1"/>
          </p:cNvSpPr>
          <p:nvPr>
            <p:ph type="ctrTitle"/>
          </p:nvPr>
        </p:nvSpPr>
        <p:spPr>
          <a:xfrm>
            <a:off x="685800" y="908720"/>
            <a:ext cx="7772400" cy="1470025"/>
          </a:xfrm>
        </p:spPr>
        <p:txBody>
          <a:bodyPr/>
          <a:lstStyle/>
          <a:p>
            <a:r>
              <a:rPr lang="es-ES" dirty="0">
                <a:solidFill>
                  <a:srgbClr val="FF0000"/>
                </a:solidFill>
              </a:rPr>
              <a:t>¿Cómo hacerlo?</a:t>
            </a:r>
            <a:endParaRPr lang="es-ES" dirty="0"/>
          </a:p>
        </p:txBody>
      </p:sp>
      <p:sp>
        <p:nvSpPr>
          <p:cNvPr id="3" name="Subtítulo 2">
            <a:extLst>
              <a:ext uri="{FF2B5EF4-FFF2-40B4-BE49-F238E27FC236}">
                <a16:creationId xmlns:a16="http://schemas.microsoft.com/office/drawing/2014/main" id="{02E75B0E-34FB-4233-A045-88F517DCC859}"/>
              </a:ext>
            </a:extLst>
          </p:cNvPr>
          <p:cNvSpPr>
            <a:spLocks noGrp="1"/>
          </p:cNvSpPr>
          <p:nvPr>
            <p:ph type="subTitle" idx="1"/>
          </p:nvPr>
        </p:nvSpPr>
        <p:spPr>
          <a:xfrm>
            <a:off x="1371600" y="3140968"/>
            <a:ext cx="6400800" cy="1752600"/>
          </a:xfrm>
        </p:spPr>
        <p:txBody>
          <a:bodyPr>
            <a:normAutofit fontScale="92500" lnSpcReduction="10000"/>
          </a:bodyPr>
          <a:lstStyle/>
          <a:p>
            <a:r>
              <a:rPr lang="es-ES" dirty="0"/>
              <a:t>PROYECTO DE CONOCIMIENTO PARA EL DESARROLLO A FAVOR DE LA COHESIÓN TERRITORIAL EN AMÉRICA LATINA Y EL CARIBE</a:t>
            </a:r>
          </a:p>
        </p:txBody>
      </p:sp>
    </p:spTree>
    <p:extLst>
      <p:ext uri="{BB962C8B-B14F-4D97-AF65-F5344CB8AC3E}">
        <p14:creationId xmlns:p14="http://schemas.microsoft.com/office/powerpoint/2010/main" val="24009902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679B25-4370-4EF6-B76D-E40E362E12F6}"/>
              </a:ext>
            </a:extLst>
          </p:cNvPr>
          <p:cNvSpPr>
            <a:spLocks noGrp="1"/>
          </p:cNvSpPr>
          <p:nvPr>
            <p:ph type="title"/>
          </p:nvPr>
        </p:nvSpPr>
        <p:spPr>
          <a:xfrm>
            <a:off x="457200" y="620688"/>
            <a:ext cx="8229600" cy="1143000"/>
          </a:xfrm>
        </p:spPr>
        <p:txBody>
          <a:bodyPr/>
          <a:lstStyle/>
          <a:p>
            <a:r>
              <a:rPr lang="es-ES" dirty="0">
                <a:solidFill>
                  <a:srgbClr val="FF0000"/>
                </a:solidFill>
              </a:rPr>
              <a:t>Objetivo</a:t>
            </a:r>
          </a:p>
        </p:txBody>
      </p:sp>
      <p:sp>
        <p:nvSpPr>
          <p:cNvPr id="3" name="Marcador de contenido 2">
            <a:extLst>
              <a:ext uri="{FF2B5EF4-FFF2-40B4-BE49-F238E27FC236}">
                <a16:creationId xmlns:a16="http://schemas.microsoft.com/office/drawing/2014/main" id="{FED51073-DC3F-4C5F-AF33-DE9F0BCC230A}"/>
              </a:ext>
            </a:extLst>
          </p:cNvPr>
          <p:cNvSpPr>
            <a:spLocks noGrp="1"/>
          </p:cNvSpPr>
          <p:nvPr>
            <p:ph idx="1"/>
          </p:nvPr>
        </p:nvSpPr>
        <p:spPr>
          <a:xfrm>
            <a:off x="457200" y="2057399"/>
            <a:ext cx="8229600" cy="4525963"/>
          </a:xfrm>
        </p:spPr>
        <p:txBody>
          <a:bodyPr>
            <a:normAutofit/>
          </a:bodyPr>
          <a:lstStyle/>
          <a:p>
            <a:r>
              <a:rPr lang="es-ES" dirty="0"/>
              <a:t>Apoyar la promoción de un desarrollo territorial más integrado y cohesionado desde la gestión de “conocimiento para el desarrollo”</a:t>
            </a:r>
          </a:p>
        </p:txBody>
      </p:sp>
      <p:sp>
        <p:nvSpPr>
          <p:cNvPr id="4" name="Marcador de número de diapositiva 3">
            <a:extLst>
              <a:ext uri="{FF2B5EF4-FFF2-40B4-BE49-F238E27FC236}">
                <a16:creationId xmlns:a16="http://schemas.microsoft.com/office/drawing/2014/main" id="{02868A1F-663C-42D0-91F8-98B5CE43306A}"/>
              </a:ext>
            </a:extLst>
          </p:cNvPr>
          <p:cNvSpPr>
            <a:spLocks noGrp="1"/>
          </p:cNvSpPr>
          <p:nvPr>
            <p:ph type="sldNum" sz="quarter" idx="12"/>
          </p:nvPr>
        </p:nvSpPr>
        <p:spPr/>
        <p:txBody>
          <a:bodyPr/>
          <a:lstStyle/>
          <a:p>
            <a:fld id="{9A6D3A0F-C1B9-46B2-887C-782F1FE86CAC}" type="slidenum">
              <a:rPr lang="es-ES" smtClean="0"/>
              <a:t>37</a:t>
            </a:fld>
            <a:endParaRPr lang="es-ES"/>
          </a:p>
        </p:txBody>
      </p:sp>
    </p:spTree>
    <p:extLst>
      <p:ext uri="{BB962C8B-B14F-4D97-AF65-F5344CB8AC3E}">
        <p14:creationId xmlns:p14="http://schemas.microsoft.com/office/powerpoint/2010/main" val="32699069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BBE23E-8A54-425B-B0CF-609BA6A9CCC0}"/>
              </a:ext>
            </a:extLst>
          </p:cNvPr>
          <p:cNvSpPr>
            <a:spLocks noGrp="1"/>
          </p:cNvSpPr>
          <p:nvPr>
            <p:ph type="title"/>
          </p:nvPr>
        </p:nvSpPr>
        <p:spPr/>
        <p:txBody>
          <a:bodyPr>
            <a:normAutofit fontScale="90000"/>
          </a:bodyPr>
          <a:lstStyle/>
          <a:p>
            <a:r>
              <a:rPr lang="es-ES" dirty="0">
                <a:solidFill>
                  <a:srgbClr val="0070C0"/>
                </a:solidFill>
              </a:rPr>
              <a:t>Transversal: el territorio como eje estructurante de la desigualdad social</a:t>
            </a:r>
          </a:p>
        </p:txBody>
      </p:sp>
      <p:sp>
        <p:nvSpPr>
          <p:cNvPr id="4" name="Marcador de número de diapositiva 3">
            <a:extLst>
              <a:ext uri="{FF2B5EF4-FFF2-40B4-BE49-F238E27FC236}">
                <a16:creationId xmlns:a16="http://schemas.microsoft.com/office/drawing/2014/main" id="{0FBC00B9-09AC-4584-B5DE-169DFB92A268}"/>
              </a:ext>
            </a:extLst>
          </p:cNvPr>
          <p:cNvSpPr>
            <a:spLocks noGrp="1"/>
          </p:cNvSpPr>
          <p:nvPr>
            <p:ph type="sldNum" sz="quarter" idx="12"/>
          </p:nvPr>
        </p:nvSpPr>
        <p:spPr/>
        <p:txBody>
          <a:bodyPr/>
          <a:lstStyle/>
          <a:p>
            <a:fld id="{9A6D3A0F-C1B9-46B2-887C-782F1FE86CAC}" type="slidenum">
              <a:rPr lang="es-ES" smtClean="0"/>
              <a:t>38</a:t>
            </a:fld>
            <a:endParaRPr lang="es-ES"/>
          </a:p>
        </p:txBody>
      </p:sp>
      <p:pic>
        <p:nvPicPr>
          <p:cNvPr id="5" name="Imagen 4">
            <a:extLst>
              <a:ext uri="{FF2B5EF4-FFF2-40B4-BE49-F238E27FC236}">
                <a16:creationId xmlns:a16="http://schemas.microsoft.com/office/drawing/2014/main" id="{C206E338-3F2B-4E4E-B68A-F054C4464686}"/>
              </a:ext>
            </a:extLst>
          </p:cNvPr>
          <p:cNvPicPr>
            <a:picLocks noChangeAspect="1"/>
          </p:cNvPicPr>
          <p:nvPr/>
        </p:nvPicPr>
        <p:blipFill>
          <a:blip r:embed="rId2"/>
          <a:stretch>
            <a:fillRect/>
          </a:stretch>
        </p:blipFill>
        <p:spPr>
          <a:xfrm>
            <a:off x="0" y="1808204"/>
            <a:ext cx="9144000" cy="3241592"/>
          </a:xfrm>
          <a:prstGeom prst="rect">
            <a:avLst/>
          </a:prstGeom>
        </p:spPr>
      </p:pic>
    </p:spTree>
    <p:extLst>
      <p:ext uri="{BB962C8B-B14F-4D97-AF65-F5344CB8AC3E}">
        <p14:creationId xmlns:p14="http://schemas.microsoft.com/office/powerpoint/2010/main" val="9598982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7E25DD-DA15-4E88-BA3E-C072172341BF}"/>
              </a:ext>
            </a:extLst>
          </p:cNvPr>
          <p:cNvSpPr>
            <a:spLocks noGrp="1"/>
          </p:cNvSpPr>
          <p:nvPr>
            <p:ph type="ctrTitle"/>
          </p:nvPr>
        </p:nvSpPr>
        <p:spPr/>
        <p:txBody>
          <a:bodyPr/>
          <a:lstStyle/>
          <a:p>
            <a:r>
              <a:rPr lang="es-ES" dirty="0">
                <a:solidFill>
                  <a:srgbClr val="FF0000"/>
                </a:solidFill>
              </a:rPr>
              <a:t>La identificación</a:t>
            </a:r>
          </a:p>
        </p:txBody>
      </p:sp>
      <p:sp>
        <p:nvSpPr>
          <p:cNvPr id="3" name="Subtítulo 2">
            <a:extLst>
              <a:ext uri="{FF2B5EF4-FFF2-40B4-BE49-F238E27FC236}">
                <a16:creationId xmlns:a16="http://schemas.microsoft.com/office/drawing/2014/main" id="{3D4F3BE5-A4EE-459F-A5D4-0AF1E0A8955B}"/>
              </a:ext>
            </a:extLst>
          </p:cNvPr>
          <p:cNvSpPr>
            <a:spLocks noGrp="1"/>
          </p:cNvSpPr>
          <p:nvPr>
            <p:ph type="subTitle" idx="1"/>
          </p:nvPr>
        </p:nvSpPr>
        <p:spPr/>
        <p:txBody>
          <a:bodyPr/>
          <a:lstStyle/>
          <a:p>
            <a:r>
              <a:rPr lang="es-ES" dirty="0">
                <a:solidFill>
                  <a:schemeClr val="accent3"/>
                </a:solidFill>
              </a:rPr>
              <a:t>Actividades específicas sobre Cohesión territorial</a:t>
            </a:r>
          </a:p>
          <a:p>
            <a:endParaRPr lang="es-ES" dirty="0"/>
          </a:p>
        </p:txBody>
      </p:sp>
    </p:spTree>
    <p:extLst>
      <p:ext uri="{BB962C8B-B14F-4D97-AF65-F5344CB8AC3E}">
        <p14:creationId xmlns:p14="http://schemas.microsoft.com/office/powerpoint/2010/main" val="3121248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92C042-CB51-4C77-B889-06E5875EA9D6}"/>
              </a:ext>
            </a:extLst>
          </p:cNvPr>
          <p:cNvSpPr>
            <a:spLocks noGrp="1"/>
          </p:cNvSpPr>
          <p:nvPr>
            <p:ph type="title"/>
          </p:nvPr>
        </p:nvSpPr>
        <p:spPr/>
        <p:txBody>
          <a:bodyPr/>
          <a:lstStyle/>
          <a:p>
            <a:r>
              <a:rPr lang="es-ES" dirty="0">
                <a:solidFill>
                  <a:srgbClr val="FF0000"/>
                </a:solidFill>
              </a:rPr>
              <a:t>Características</a:t>
            </a:r>
          </a:p>
        </p:txBody>
      </p:sp>
      <p:sp>
        <p:nvSpPr>
          <p:cNvPr id="3" name="Marcador de contenido 2">
            <a:extLst>
              <a:ext uri="{FF2B5EF4-FFF2-40B4-BE49-F238E27FC236}">
                <a16:creationId xmlns:a16="http://schemas.microsoft.com/office/drawing/2014/main" id="{B2E77327-55AE-4427-B2E2-A9CE64F0A10F}"/>
              </a:ext>
            </a:extLst>
          </p:cNvPr>
          <p:cNvSpPr>
            <a:spLocks noGrp="1"/>
          </p:cNvSpPr>
          <p:nvPr>
            <p:ph idx="1"/>
          </p:nvPr>
        </p:nvSpPr>
        <p:spPr/>
        <p:txBody>
          <a:bodyPr>
            <a:normAutofit fontScale="62500" lnSpcReduction="20000"/>
          </a:bodyPr>
          <a:lstStyle/>
          <a:p>
            <a:pPr lvl="0"/>
            <a:r>
              <a:rPr lang="es-ES" dirty="0"/>
              <a:t>Es </a:t>
            </a:r>
            <a:r>
              <a:rPr lang="es-ES" b="1" dirty="0"/>
              <a:t>regional</a:t>
            </a:r>
            <a:r>
              <a:rPr lang="es-ES" dirty="0"/>
              <a:t>. Interdependencias / problemáticas similares</a:t>
            </a:r>
          </a:p>
          <a:p>
            <a:pPr lvl="0"/>
            <a:r>
              <a:rPr lang="es-ES" dirty="0"/>
              <a:t>Es para </a:t>
            </a:r>
            <a:r>
              <a:rPr lang="es-ES" b="1" dirty="0"/>
              <a:t>América Latina y el Caribe</a:t>
            </a:r>
            <a:r>
              <a:rPr lang="es-ES" dirty="0"/>
              <a:t>, aunque en algún caso sea pertinente enfocarse en subregiones</a:t>
            </a:r>
          </a:p>
          <a:p>
            <a:pPr lvl="0"/>
            <a:r>
              <a:rPr lang="es-ES" dirty="0"/>
              <a:t>Nuestra respuesta es el </a:t>
            </a:r>
            <a:r>
              <a:rPr lang="es-ES" b="1" dirty="0"/>
              <a:t>conocimiento</a:t>
            </a:r>
            <a:r>
              <a:rPr lang="es-ES" dirty="0"/>
              <a:t>. Asumimos que éste es un elemento clave para que los países den rápida y eficaz respuesta a los problemas sociales que se les plantea.</a:t>
            </a:r>
          </a:p>
          <a:p>
            <a:pPr lvl="0"/>
            <a:r>
              <a:rPr lang="es-ES" dirty="0"/>
              <a:t>Sobre la base de las Comunidades Temáticas de Conocimiento (CTC), nuestra acción se articula alrededor de </a:t>
            </a:r>
            <a:r>
              <a:rPr lang="es-ES" b="1" dirty="0"/>
              <a:t>programas regionales. </a:t>
            </a:r>
            <a:r>
              <a:rPr lang="es-ES" dirty="0"/>
              <a:t>Esos programas son identificados en </a:t>
            </a:r>
            <a:r>
              <a:rPr lang="es-ES" b="1" dirty="0"/>
              <a:t>diálogo continuo con la región.</a:t>
            </a:r>
          </a:p>
          <a:p>
            <a:r>
              <a:rPr lang="es-ES" b="1" dirty="0"/>
              <a:t>Programa</a:t>
            </a:r>
            <a:r>
              <a:rPr lang="es-ES" dirty="0"/>
              <a:t>: Línea de actuación que contribuye a la consecución de alguna meta de un ODS. Un programa contiene diversos proyectos. </a:t>
            </a:r>
          </a:p>
          <a:p>
            <a:r>
              <a:rPr lang="es-ES" dirty="0"/>
              <a:t>“Los programas y actuaciones de la CE </a:t>
            </a:r>
            <a:r>
              <a:rPr lang="es-ES" b="1" dirty="0"/>
              <a:t>se identificarán a partir de las demandas de los países socios</a:t>
            </a:r>
            <a:r>
              <a:rPr lang="es-ES" dirty="0"/>
              <a:t>, sobre la base de los principios de alineamiento y apropiación”. </a:t>
            </a:r>
          </a:p>
          <a:p>
            <a:endParaRPr lang="es-ES" dirty="0"/>
          </a:p>
        </p:txBody>
      </p:sp>
      <p:sp>
        <p:nvSpPr>
          <p:cNvPr id="4" name="Marcador de número de diapositiva 3">
            <a:extLst>
              <a:ext uri="{FF2B5EF4-FFF2-40B4-BE49-F238E27FC236}">
                <a16:creationId xmlns:a16="http://schemas.microsoft.com/office/drawing/2014/main" id="{F3574FC6-6B47-4853-AC56-B7A03F984B0A}"/>
              </a:ext>
            </a:extLst>
          </p:cNvPr>
          <p:cNvSpPr>
            <a:spLocks noGrp="1"/>
          </p:cNvSpPr>
          <p:nvPr>
            <p:ph type="sldNum" sz="quarter" idx="12"/>
          </p:nvPr>
        </p:nvSpPr>
        <p:spPr/>
        <p:txBody>
          <a:bodyPr/>
          <a:lstStyle/>
          <a:p>
            <a:fld id="{9A6D3A0F-C1B9-46B2-887C-782F1FE86CAC}" type="slidenum">
              <a:rPr lang="es-ES" smtClean="0"/>
              <a:t>4</a:t>
            </a:fld>
            <a:endParaRPr lang="es-ES"/>
          </a:p>
        </p:txBody>
      </p:sp>
    </p:spTree>
    <p:extLst>
      <p:ext uri="{BB962C8B-B14F-4D97-AF65-F5344CB8AC3E}">
        <p14:creationId xmlns:p14="http://schemas.microsoft.com/office/powerpoint/2010/main" val="24714658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a:extLst>
              <a:ext uri="{FF2B5EF4-FFF2-40B4-BE49-F238E27FC236}">
                <a16:creationId xmlns:a16="http://schemas.microsoft.com/office/drawing/2014/main" id="{83F4978B-4039-419E-82C9-E0DA4174BA9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77526" y="2060848"/>
            <a:ext cx="6788944" cy="4525963"/>
          </a:xfrm>
        </p:spPr>
      </p:pic>
      <p:sp>
        <p:nvSpPr>
          <p:cNvPr id="4" name="Marcador de número de diapositiva 3">
            <a:extLst>
              <a:ext uri="{FF2B5EF4-FFF2-40B4-BE49-F238E27FC236}">
                <a16:creationId xmlns:a16="http://schemas.microsoft.com/office/drawing/2014/main" id="{49310556-6668-426F-BC3F-9770DDF12442}"/>
              </a:ext>
            </a:extLst>
          </p:cNvPr>
          <p:cNvSpPr>
            <a:spLocks noGrp="1"/>
          </p:cNvSpPr>
          <p:nvPr>
            <p:ph type="sldNum" sz="quarter" idx="12"/>
          </p:nvPr>
        </p:nvSpPr>
        <p:spPr>
          <a:xfrm>
            <a:off x="6553200" y="6356350"/>
            <a:ext cx="2133600" cy="365125"/>
          </a:xfrm>
        </p:spPr>
        <p:txBody>
          <a:bodyPr/>
          <a:lstStyle/>
          <a:p>
            <a:fld id="{9A6D3A0F-C1B9-46B2-887C-782F1FE86CAC}" type="slidenum">
              <a:rPr lang="es-ES" smtClean="0"/>
              <a:t>40</a:t>
            </a:fld>
            <a:endParaRPr lang="es-ES"/>
          </a:p>
        </p:txBody>
      </p:sp>
      <p:pic>
        <p:nvPicPr>
          <p:cNvPr id="13" name="Imagen 12">
            <a:extLst>
              <a:ext uri="{FF2B5EF4-FFF2-40B4-BE49-F238E27FC236}">
                <a16:creationId xmlns:a16="http://schemas.microsoft.com/office/drawing/2014/main" id="{4DC9AC81-A4EB-42E0-A437-EA14DE172949}"/>
              </a:ext>
            </a:extLst>
          </p:cNvPr>
          <p:cNvPicPr>
            <a:picLocks noChangeAspect="1"/>
          </p:cNvPicPr>
          <p:nvPr/>
        </p:nvPicPr>
        <p:blipFill>
          <a:blip r:embed="rId3"/>
          <a:stretch>
            <a:fillRect/>
          </a:stretch>
        </p:blipFill>
        <p:spPr>
          <a:xfrm>
            <a:off x="1076097" y="103868"/>
            <a:ext cx="6991801" cy="1176934"/>
          </a:xfrm>
          <a:prstGeom prst="rect">
            <a:avLst/>
          </a:prstGeom>
        </p:spPr>
      </p:pic>
      <p:pic>
        <p:nvPicPr>
          <p:cNvPr id="14" name="Imagen 13">
            <a:extLst>
              <a:ext uri="{FF2B5EF4-FFF2-40B4-BE49-F238E27FC236}">
                <a16:creationId xmlns:a16="http://schemas.microsoft.com/office/drawing/2014/main" id="{D77613BE-66A5-4C8A-AABE-E5FCBF920824}"/>
              </a:ext>
            </a:extLst>
          </p:cNvPr>
          <p:cNvPicPr>
            <a:picLocks noChangeAspect="1"/>
          </p:cNvPicPr>
          <p:nvPr/>
        </p:nvPicPr>
        <p:blipFill>
          <a:blip r:embed="rId4"/>
          <a:stretch>
            <a:fillRect/>
          </a:stretch>
        </p:blipFill>
        <p:spPr>
          <a:xfrm>
            <a:off x="1295396" y="1172098"/>
            <a:ext cx="6553201" cy="1021734"/>
          </a:xfrm>
          <a:prstGeom prst="rect">
            <a:avLst/>
          </a:prstGeom>
        </p:spPr>
      </p:pic>
    </p:spTree>
    <p:extLst>
      <p:ext uri="{BB962C8B-B14F-4D97-AF65-F5344CB8AC3E}">
        <p14:creationId xmlns:p14="http://schemas.microsoft.com/office/powerpoint/2010/main" val="36582814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a:extLst>
              <a:ext uri="{FF2B5EF4-FFF2-40B4-BE49-F238E27FC236}">
                <a16:creationId xmlns:a16="http://schemas.microsoft.com/office/drawing/2014/main" id="{8F8AD0AA-592D-4D26-93C6-98AC9158B509}"/>
              </a:ext>
            </a:extLst>
          </p:cNvPr>
          <p:cNvPicPr>
            <a:picLocks noGrp="1" noChangeAspect="1"/>
          </p:cNvPicPr>
          <p:nvPr>
            <p:ph idx="1"/>
          </p:nvPr>
        </p:nvPicPr>
        <p:blipFill>
          <a:blip r:embed="rId2"/>
          <a:stretch>
            <a:fillRect/>
          </a:stretch>
        </p:blipFill>
        <p:spPr>
          <a:xfrm>
            <a:off x="1763689" y="1230861"/>
            <a:ext cx="5400600" cy="5627139"/>
          </a:xfrm>
          <a:prstGeom prst="rect">
            <a:avLst/>
          </a:prstGeom>
        </p:spPr>
      </p:pic>
      <p:sp>
        <p:nvSpPr>
          <p:cNvPr id="4" name="Marcador de número de diapositiva 3">
            <a:extLst>
              <a:ext uri="{FF2B5EF4-FFF2-40B4-BE49-F238E27FC236}">
                <a16:creationId xmlns:a16="http://schemas.microsoft.com/office/drawing/2014/main" id="{541BEC96-83FD-4A60-ABE7-5C64FE617C51}"/>
              </a:ext>
            </a:extLst>
          </p:cNvPr>
          <p:cNvSpPr>
            <a:spLocks noGrp="1"/>
          </p:cNvSpPr>
          <p:nvPr>
            <p:ph type="sldNum" sz="quarter" idx="12"/>
          </p:nvPr>
        </p:nvSpPr>
        <p:spPr/>
        <p:txBody>
          <a:bodyPr/>
          <a:lstStyle/>
          <a:p>
            <a:fld id="{9A6D3A0F-C1B9-46B2-887C-782F1FE86CAC}" type="slidenum">
              <a:rPr lang="es-ES" smtClean="0"/>
              <a:t>41</a:t>
            </a:fld>
            <a:endParaRPr lang="es-ES"/>
          </a:p>
        </p:txBody>
      </p:sp>
      <p:pic>
        <p:nvPicPr>
          <p:cNvPr id="5" name="Imagen 4" descr="C:\Users\Geovanna PC\Documents\2017 CEPAD\2017 DISEÑO\CIUDADES INTERMEDIAS\CIUDADES INTER SANTA CRUZ\membrete 1.jpg">
            <a:extLst>
              <a:ext uri="{FF2B5EF4-FFF2-40B4-BE49-F238E27FC236}">
                <a16:creationId xmlns:a16="http://schemas.microsoft.com/office/drawing/2014/main" id="{C206A13B-B3C1-406A-B3F8-93CF91ADE92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510" y="-12757"/>
            <a:ext cx="7800975" cy="1454785"/>
          </a:xfrm>
          <a:prstGeom prst="rect">
            <a:avLst/>
          </a:prstGeom>
          <a:noFill/>
          <a:ln>
            <a:noFill/>
          </a:ln>
        </p:spPr>
      </p:pic>
      <p:pic>
        <p:nvPicPr>
          <p:cNvPr id="7" name="Imagen 6">
            <a:extLst>
              <a:ext uri="{FF2B5EF4-FFF2-40B4-BE49-F238E27FC236}">
                <a16:creationId xmlns:a16="http://schemas.microsoft.com/office/drawing/2014/main" id="{9EB0F48A-D0F0-4A11-9700-660BA0A49798}"/>
              </a:ext>
            </a:extLst>
          </p:cNvPr>
          <p:cNvPicPr>
            <a:picLocks noChangeAspect="1"/>
          </p:cNvPicPr>
          <p:nvPr/>
        </p:nvPicPr>
        <p:blipFill>
          <a:blip r:embed="rId4"/>
          <a:stretch>
            <a:fillRect/>
          </a:stretch>
        </p:blipFill>
        <p:spPr>
          <a:xfrm>
            <a:off x="5459906" y="1556792"/>
            <a:ext cx="1677000" cy="549667"/>
          </a:xfrm>
          <a:prstGeom prst="rect">
            <a:avLst/>
          </a:prstGeom>
        </p:spPr>
      </p:pic>
      <p:sp>
        <p:nvSpPr>
          <p:cNvPr id="9" name="CuadroTexto 8">
            <a:extLst>
              <a:ext uri="{FF2B5EF4-FFF2-40B4-BE49-F238E27FC236}">
                <a16:creationId xmlns:a16="http://schemas.microsoft.com/office/drawing/2014/main" id="{BDFD7328-0172-490D-9A5F-713EAB3A971C}"/>
              </a:ext>
            </a:extLst>
          </p:cNvPr>
          <p:cNvSpPr txBox="1"/>
          <p:nvPr/>
        </p:nvSpPr>
        <p:spPr>
          <a:xfrm>
            <a:off x="3854" y="5101153"/>
            <a:ext cx="9144000" cy="400110"/>
          </a:xfrm>
          <a:prstGeom prst="rect">
            <a:avLst/>
          </a:prstGeom>
          <a:noFill/>
        </p:spPr>
        <p:txBody>
          <a:bodyPr wrap="square" rtlCol="0">
            <a:spAutoFit/>
          </a:bodyPr>
          <a:lstStyle/>
          <a:p>
            <a:pPr algn="ctr"/>
            <a:r>
              <a:rPr lang="es-ES" sz="2000" b="1" u="sng" dirty="0"/>
              <a:t>Disponible en </a:t>
            </a:r>
            <a:r>
              <a:rPr lang="es-ES" sz="2000" b="1" u="sng" dirty="0">
                <a:solidFill>
                  <a:srgbClr val="00B0F0"/>
                </a:solidFill>
              </a:rPr>
              <a:t>intercoonecta.aecid.es</a:t>
            </a:r>
          </a:p>
        </p:txBody>
      </p:sp>
    </p:spTree>
    <p:extLst>
      <p:ext uri="{BB962C8B-B14F-4D97-AF65-F5344CB8AC3E}">
        <p14:creationId xmlns:p14="http://schemas.microsoft.com/office/powerpoint/2010/main" val="25592057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88A3C8C7-AB4B-4790-9E3A-06A0BF1C3402}"/>
              </a:ext>
            </a:extLst>
          </p:cNvPr>
          <p:cNvPicPr>
            <a:picLocks noGrp="1" noChangeAspect="1"/>
          </p:cNvPicPr>
          <p:nvPr>
            <p:ph idx="1"/>
          </p:nvPr>
        </p:nvPicPr>
        <p:blipFill>
          <a:blip r:embed="rId2"/>
          <a:stretch>
            <a:fillRect/>
          </a:stretch>
        </p:blipFill>
        <p:spPr>
          <a:xfrm>
            <a:off x="-3305" y="1124745"/>
            <a:ext cx="4416280" cy="1204708"/>
          </a:xfrm>
          <a:prstGeom prst="rect">
            <a:avLst/>
          </a:prstGeom>
        </p:spPr>
      </p:pic>
      <p:sp>
        <p:nvSpPr>
          <p:cNvPr id="32" name="Rectangle 31">
            <a:extLst>
              <a:ext uri="{FF2B5EF4-FFF2-40B4-BE49-F238E27FC236}">
                <a16:creationId xmlns:a16="http://schemas.microsoft.com/office/drawing/2014/main" id="{417CDA24-35F8-4540-8C52-3096D6D94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7710" y="0"/>
            <a:ext cx="6858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n 7">
            <a:extLst>
              <a:ext uri="{FF2B5EF4-FFF2-40B4-BE49-F238E27FC236}">
                <a16:creationId xmlns:a16="http://schemas.microsoft.com/office/drawing/2014/main" id="{6C8C06E6-9AA4-4A85-A56B-17C2CC0B47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1025" y="537710"/>
            <a:ext cx="3834446" cy="2473217"/>
          </a:xfrm>
          <a:prstGeom prst="rect">
            <a:avLst/>
          </a:prstGeom>
        </p:spPr>
      </p:pic>
      <p:sp>
        <p:nvSpPr>
          <p:cNvPr id="34" name="Rectangle 33">
            <a:extLst>
              <a:ext uri="{FF2B5EF4-FFF2-40B4-BE49-F238E27FC236}">
                <a16:creationId xmlns:a16="http://schemas.microsoft.com/office/drawing/2014/main" id="{8658BFE0-4E65-4174-9C75-687C94E882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459486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A75DFED-A0C1-4A83-BE1D-0271C1826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9140" y="3383280"/>
            <a:ext cx="459486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a:extLst>
              <a:ext uri="{FF2B5EF4-FFF2-40B4-BE49-F238E27FC236}">
                <a16:creationId xmlns:a16="http://schemas.microsoft.com/office/drawing/2014/main" id="{BF44FA93-8774-456F-BA0C-ABA1BB5A71EF}"/>
              </a:ext>
            </a:extLst>
          </p:cNvPr>
          <p:cNvPicPr>
            <a:picLocks noChangeAspect="1"/>
          </p:cNvPicPr>
          <p:nvPr/>
        </p:nvPicPr>
        <p:blipFill>
          <a:blip r:embed="rId4"/>
          <a:stretch>
            <a:fillRect/>
          </a:stretch>
        </p:blipFill>
        <p:spPr>
          <a:xfrm>
            <a:off x="342900" y="4618050"/>
            <a:ext cx="4070073" cy="786652"/>
          </a:xfrm>
          <a:prstGeom prst="rect">
            <a:avLst/>
          </a:prstGeom>
        </p:spPr>
      </p:pic>
      <p:pic>
        <p:nvPicPr>
          <p:cNvPr id="10" name="Imagen 9">
            <a:extLst>
              <a:ext uri="{FF2B5EF4-FFF2-40B4-BE49-F238E27FC236}">
                <a16:creationId xmlns:a16="http://schemas.microsoft.com/office/drawing/2014/main" id="{EB2B9C62-377A-45C2-BCB0-6D2A03A444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1025" y="3923352"/>
            <a:ext cx="3834446" cy="2176048"/>
          </a:xfrm>
          <a:prstGeom prst="rect">
            <a:avLst/>
          </a:prstGeom>
        </p:spPr>
      </p:pic>
      <p:sp>
        <p:nvSpPr>
          <p:cNvPr id="4" name="Marcador de número de diapositiva 3">
            <a:extLst>
              <a:ext uri="{FF2B5EF4-FFF2-40B4-BE49-F238E27FC236}">
                <a16:creationId xmlns:a16="http://schemas.microsoft.com/office/drawing/2014/main" id="{FB60C7B6-4645-469F-9C39-B602E89D1752}"/>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9A6D3A0F-C1B9-46B2-887C-782F1FE86CAC}" type="slidenum">
              <a:rPr lang="en-US" smtClean="0"/>
              <a:pPr>
                <a:spcAft>
                  <a:spcPts val="600"/>
                </a:spcAft>
              </a:pPr>
              <a:t>42</a:t>
            </a:fld>
            <a:endParaRPr lang="en-US"/>
          </a:p>
        </p:txBody>
      </p:sp>
    </p:spTree>
    <p:extLst>
      <p:ext uri="{BB962C8B-B14F-4D97-AF65-F5344CB8AC3E}">
        <p14:creationId xmlns:p14="http://schemas.microsoft.com/office/powerpoint/2010/main" val="6535657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D2103D-C2E8-437F-A443-DA1B7E9203F8}"/>
              </a:ext>
            </a:extLst>
          </p:cNvPr>
          <p:cNvSpPr>
            <a:spLocks noGrp="1"/>
          </p:cNvSpPr>
          <p:nvPr>
            <p:ph type="title"/>
          </p:nvPr>
        </p:nvSpPr>
        <p:spPr>
          <a:xfrm>
            <a:off x="457200" y="274638"/>
            <a:ext cx="8229600" cy="778098"/>
          </a:xfrm>
        </p:spPr>
        <p:txBody>
          <a:bodyPr/>
          <a:lstStyle/>
          <a:p>
            <a:r>
              <a:rPr lang="es-ES" dirty="0">
                <a:solidFill>
                  <a:srgbClr val="FF0000"/>
                </a:solidFill>
              </a:rPr>
              <a:t>Elementos centrales</a:t>
            </a:r>
          </a:p>
        </p:txBody>
      </p:sp>
      <p:sp>
        <p:nvSpPr>
          <p:cNvPr id="3" name="Marcador de contenido 2">
            <a:extLst>
              <a:ext uri="{FF2B5EF4-FFF2-40B4-BE49-F238E27FC236}">
                <a16:creationId xmlns:a16="http://schemas.microsoft.com/office/drawing/2014/main" id="{6FB116E5-EDC7-4239-A823-A5142ED7F5A1}"/>
              </a:ext>
            </a:extLst>
          </p:cNvPr>
          <p:cNvSpPr>
            <a:spLocks noGrp="1"/>
          </p:cNvSpPr>
          <p:nvPr>
            <p:ph idx="1"/>
          </p:nvPr>
        </p:nvSpPr>
        <p:spPr>
          <a:xfrm>
            <a:off x="457200" y="1196752"/>
            <a:ext cx="8229600" cy="5661248"/>
          </a:xfrm>
        </p:spPr>
        <p:txBody>
          <a:bodyPr>
            <a:normAutofit fontScale="77500" lnSpcReduction="20000"/>
          </a:bodyPr>
          <a:lstStyle/>
          <a:p>
            <a:r>
              <a:rPr lang="es-ES" b="1" dirty="0"/>
              <a:t>Meta 10.2</a:t>
            </a:r>
            <a:r>
              <a:rPr lang="es-ES" dirty="0"/>
              <a:t>: “De aquí a 2030, potenciar y promover la inclusión social, económica y política de todas las personas, independientemente de su edad, sexo, discapacidad, raza, etnia, origen, religión o situación económica u otra condición</a:t>
            </a:r>
          </a:p>
          <a:p>
            <a:r>
              <a:rPr lang="es-ES" b="1" dirty="0"/>
              <a:t>Medio de implementación 11.a</a:t>
            </a:r>
            <a:r>
              <a:rPr lang="es-ES" dirty="0"/>
              <a:t> “Apoyar los vínculos económicos, sociales y ambientales positivos entre las zonas urbanas, periurbanas y rurales fortaleciendo la planificación del desarrollo nacional y regional”</a:t>
            </a:r>
          </a:p>
          <a:p>
            <a:r>
              <a:rPr lang="es-ES" b="1" dirty="0"/>
              <a:t>Consenso de Montevideo sobre Población y Desarrollo:</a:t>
            </a:r>
            <a:r>
              <a:rPr lang="es-ES" dirty="0"/>
              <a:t> “Construir territorios más articulados, integrados y cohesionados, mediante el diseño y ejecución de planes, políticas e instrumentos de gestión territorial y urbana gestados de manera participativa, con una visión centrada en las personas, dentro del marco de los derechos humanos y con perspectiva de género y un enfoque de sostenibilidad y gestión del riesgo ambiental” (párrafo 76)</a:t>
            </a:r>
          </a:p>
          <a:p>
            <a:endParaRPr lang="es-ES" dirty="0"/>
          </a:p>
          <a:p>
            <a:endParaRPr lang="es-ES" dirty="0"/>
          </a:p>
        </p:txBody>
      </p:sp>
      <p:sp>
        <p:nvSpPr>
          <p:cNvPr id="4" name="Marcador de número de diapositiva 3">
            <a:extLst>
              <a:ext uri="{FF2B5EF4-FFF2-40B4-BE49-F238E27FC236}">
                <a16:creationId xmlns:a16="http://schemas.microsoft.com/office/drawing/2014/main" id="{DEE00DD3-A8A5-4278-AA51-7EB24F032CE9}"/>
              </a:ext>
            </a:extLst>
          </p:cNvPr>
          <p:cNvSpPr>
            <a:spLocks noGrp="1"/>
          </p:cNvSpPr>
          <p:nvPr>
            <p:ph type="sldNum" sz="quarter" idx="12"/>
          </p:nvPr>
        </p:nvSpPr>
        <p:spPr/>
        <p:txBody>
          <a:bodyPr/>
          <a:lstStyle/>
          <a:p>
            <a:fld id="{9A6D3A0F-C1B9-46B2-887C-782F1FE86CAC}" type="slidenum">
              <a:rPr lang="es-ES" smtClean="0"/>
              <a:t>43</a:t>
            </a:fld>
            <a:endParaRPr lang="es-ES"/>
          </a:p>
        </p:txBody>
      </p:sp>
    </p:spTree>
    <p:extLst>
      <p:ext uri="{BB962C8B-B14F-4D97-AF65-F5344CB8AC3E}">
        <p14:creationId xmlns:p14="http://schemas.microsoft.com/office/powerpoint/2010/main" val="14111076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Marcador de contenido 8">
            <a:extLst>
              <a:ext uri="{FF2B5EF4-FFF2-40B4-BE49-F238E27FC236}">
                <a16:creationId xmlns:a16="http://schemas.microsoft.com/office/drawing/2014/main" id="{A0F43FF5-D5EA-48E9-9B00-65C42FEE483E}"/>
              </a:ext>
            </a:extLst>
          </p:cNvPr>
          <p:cNvGraphicFramePr>
            <a:graphicFrameLocks noGrp="1"/>
          </p:cNvGraphicFramePr>
          <p:nvPr>
            <p:ph idx="1"/>
            <p:extLst>
              <p:ext uri="{D42A27DB-BD31-4B8C-83A1-F6EECF244321}">
                <p14:modId xmlns:p14="http://schemas.microsoft.com/office/powerpoint/2010/main" val="2483899960"/>
              </p:ext>
            </p:extLst>
          </p:nvPr>
        </p:nvGraphicFramePr>
        <p:xfrm>
          <a:off x="1" y="10141"/>
          <a:ext cx="9144000" cy="6847859"/>
        </p:xfrm>
        <a:graphic>
          <a:graphicData uri="http://schemas.openxmlformats.org/drawingml/2006/table">
            <a:tbl>
              <a:tblPr firstRow="1" bandRow="1">
                <a:tableStyleId>{073A0DAA-6AF3-43AB-8588-CEC1D06C72B9}</a:tableStyleId>
              </a:tblPr>
              <a:tblGrid>
                <a:gridCol w="1187623">
                  <a:extLst>
                    <a:ext uri="{9D8B030D-6E8A-4147-A177-3AD203B41FA5}">
                      <a16:colId xmlns:a16="http://schemas.microsoft.com/office/drawing/2014/main" val="247278291"/>
                    </a:ext>
                  </a:extLst>
                </a:gridCol>
                <a:gridCol w="4961578">
                  <a:extLst>
                    <a:ext uri="{9D8B030D-6E8A-4147-A177-3AD203B41FA5}">
                      <a16:colId xmlns:a16="http://schemas.microsoft.com/office/drawing/2014/main" val="1201591251"/>
                    </a:ext>
                  </a:extLst>
                </a:gridCol>
                <a:gridCol w="2994799">
                  <a:extLst>
                    <a:ext uri="{9D8B030D-6E8A-4147-A177-3AD203B41FA5}">
                      <a16:colId xmlns:a16="http://schemas.microsoft.com/office/drawing/2014/main" val="3159114771"/>
                    </a:ext>
                  </a:extLst>
                </a:gridCol>
              </a:tblGrid>
              <a:tr h="315650">
                <a:tc>
                  <a:txBody>
                    <a:bodyPr/>
                    <a:lstStyle/>
                    <a:p>
                      <a:r>
                        <a:rPr lang="es-ES" sz="1300" dirty="0"/>
                        <a:t>Nivel</a:t>
                      </a:r>
                    </a:p>
                  </a:txBody>
                  <a:tcPr/>
                </a:tc>
                <a:tc>
                  <a:txBody>
                    <a:bodyPr/>
                    <a:lstStyle/>
                    <a:p>
                      <a:r>
                        <a:rPr lang="es-ES" sz="1300" dirty="0"/>
                        <a:t>Objetivos</a:t>
                      </a:r>
                    </a:p>
                  </a:txBody>
                  <a:tcPr/>
                </a:tc>
                <a:tc>
                  <a:txBody>
                    <a:bodyPr/>
                    <a:lstStyle/>
                    <a:p>
                      <a:r>
                        <a:rPr lang="es-ES" sz="1300" dirty="0"/>
                        <a:t>Actividades principales</a:t>
                      </a:r>
                    </a:p>
                  </a:txBody>
                  <a:tcPr/>
                </a:tc>
                <a:extLst>
                  <a:ext uri="{0D108BD9-81ED-4DB2-BD59-A6C34878D82A}">
                    <a16:rowId xmlns:a16="http://schemas.microsoft.com/office/drawing/2014/main" val="1394171248"/>
                  </a:ext>
                </a:extLst>
              </a:tr>
              <a:tr h="743000">
                <a:tc>
                  <a:txBody>
                    <a:bodyPr/>
                    <a:lstStyle/>
                    <a:p>
                      <a:r>
                        <a:rPr lang="es-ES" sz="1400" dirty="0"/>
                        <a:t>ENTORNO</a:t>
                      </a:r>
                    </a:p>
                  </a:txBody>
                  <a:tcPr/>
                </a:tc>
                <a:tc>
                  <a:txBody>
                    <a:bodyPr/>
                    <a:lstStyle/>
                    <a:p>
                      <a:r>
                        <a:rPr lang="es-ES" sz="1400" kern="1200" dirty="0">
                          <a:solidFill>
                            <a:schemeClr val="dk1"/>
                          </a:solidFill>
                          <a:effectLst/>
                          <a:latin typeface="+mn-lt"/>
                          <a:ea typeface="+mn-ea"/>
                          <a:cs typeface="+mn-cs"/>
                        </a:rPr>
                        <a:t>Formar </a:t>
                      </a:r>
                      <a:r>
                        <a:rPr lang="es-ES" sz="1400" b="1" kern="1200" dirty="0">
                          <a:solidFill>
                            <a:schemeClr val="dk1"/>
                          </a:solidFill>
                          <a:effectLst/>
                          <a:latin typeface="+mn-lt"/>
                          <a:ea typeface="+mn-ea"/>
                          <a:cs typeface="+mn-cs"/>
                        </a:rPr>
                        <a:t>consensos</a:t>
                      </a:r>
                      <a:r>
                        <a:rPr lang="es-ES" sz="1400" kern="1200" dirty="0">
                          <a:solidFill>
                            <a:schemeClr val="dk1"/>
                          </a:solidFill>
                          <a:effectLst/>
                          <a:latin typeface="+mn-lt"/>
                          <a:ea typeface="+mn-ea"/>
                          <a:cs typeface="+mn-cs"/>
                        </a:rPr>
                        <a:t> en la agenda pública de la región (ODS 10, eje territorio), visiones compartidas, </a:t>
                      </a:r>
                      <a:r>
                        <a:rPr lang="es-ES" sz="1400" b="1" kern="1200" dirty="0">
                          <a:solidFill>
                            <a:schemeClr val="dk1"/>
                          </a:solidFill>
                          <a:effectLst/>
                          <a:latin typeface="+mn-lt"/>
                          <a:ea typeface="+mn-ea"/>
                          <a:cs typeface="+mn-cs"/>
                        </a:rPr>
                        <a:t>convergencia</a:t>
                      </a:r>
                      <a:r>
                        <a:rPr lang="es-ES" sz="1400" kern="1200" dirty="0">
                          <a:solidFill>
                            <a:schemeClr val="dk1"/>
                          </a:solidFill>
                          <a:effectLst/>
                          <a:latin typeface="+mn-lt"/>
                          <a:ea typeface="+mn-ea"/>
                          <a:cs typeface="+mn-cs"/>
                        </a:rPr>
                        <a:t> de políticas, estándares comunes, … </a:t>
                      </a:r>
                      <a:endParaRPr lang="es-ES" sz="1400" dirty="0"/>
                    </a:p>
                  </a:txBody>
                  <a:tcPr/>
                </a:tc>
                <a:tc>
                  <a:txBody>
                    <a:bodyPr/>
                    <a:lstStyle/>
                    <a:p>
                      <a:r>
                        <a:rPr lang="es-ES" sz="1400" kern="1200" dirty="0">
                          <a:solidFill>
                            <a:schemeClr val="dk1"/>
                          </a:solidFill>
                          <a:effectLst/>
                          <a:latin typeface="+mn-lt"/>
                          <a:ea typeface="+mn-ea"/>
                          <a:cs typeface="+mn-cs"/>
                        </a:rPr>
                        <a:t>Elaboración de documentos, difusión de conclusiones, escenarios de futuro</a:t>
                      </a:r>
                      <a:endParaRPr lang="es-ES" sz="1400" dirty="0"/>
                    </a:p>
                  </a:txBody>
                  <a:tcPr/>
                </a:tc>
                <a:extLst>
                  <a:ext uri="{0D108BD9-81ED-4DB2-BD59-A6C34878D82A}">
                    <a16:rowId xmlns:a16="http://schemas.microsoft.com/office/drawing/2014/main" val="854968602"/>
                  </a:ext>
                </a:extLst>
              </a:tr>
              <a:tr h="1826542">
                <a:tc>
                  <a:txBody>
                    <a:bodyPr/>
                    <a:lstStyle/>
                    <a:p>
                      <a:r>
                        <a:rPr lang="es-ES" sz="1400" kern="1200" dirty="0">
                          <a:solidFill>
                            <a:schemeClr val="dk1"/>
                          </a:solidFill>
                          <a:effectLst/>
                          <a:latin typeface="+mn-lt"/>
                          <a:ea typeface="+mn-ea"/>
                          <a:cs typeface="+mn-cs"/>
                        </a:rPr>
                        <a:t>POLITICA</a:t>
                      </a:r>
                      <a:endParaRPr lang="es-E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1" kern="1200" dirty="0">
                          <a:solidFill>
                            <a:schemeClr val="dk1"/>
                          </a:solidFill>
                          <a:effectLst/>
                          <a:latin typeface="+mn-lt"/>
                          <a:ea typeface="+mn-ea"/>
                          <a:cs typeface="+mn-cs"/>
                        </a:rPr>
                        <a:t>Inteligencia territorial/colectiva</a:t>
                      </a:r>
                      <a:r>
                        <a:rPr lang="es-ES" sz="1400" kern="1200" dirty="0">
                          <a:solidFill>
                            <a:schemeClr val="dk1"/>
                          </a:solidFill>
                          <a:effectLst/>
                          <a:latin typeface="+mn-lt"/>
                          <a:ea typeface="+mn-ea"/>
                          <a:cs typeface="+mn-cs"/>
                        </a:rPr>
                        <a:t>: Informar políticas a través del fortalecimiento de capacidades para la </a:t>
                      </a:r>
                      <a:r>
                        <a:rPr lang="es-ES" sz="1400" b="1" kern="1200" dirty="0">
                          <a:solidFill>
                            <a:schemeClr val="dk1"/>
                          </a:solidFill>
                          <a:effectLst/>
                          <a:latin typeface="+mn-lt"/>
                          <a:ea typeface="+mn-ea"/>
                          <a:cs typeface="+mn-cs"/>
                        </a:rPr>
                        <a:t>generación y uso de datos</a:t>
                      </a:r>
                      <a:r>
                        <a:rPr lang="es-ES" sz="1400" kern="1200" dirty="0">
                          <a:solidFill>
                            <a:schemeClr val="dk1"/>
                          </a:solidFill>
                          <a:effectLst/>
                          <a:latin typeface="+mn-lt"/>
                          <a:ea typeface="+mn-ea"/>
                          <a:cs typeface="+mn-cs"/>
                        </a:rPr>
                        <a:t> (</a:t>
                      </a:r>
                      <a:r>
                        <a:rPr lang="es-ES" sz="1400" i="1" kern="1200" dirty="0">
                          <a:solidFill>
                            <a:schemeClr val="dk1"/>
                          </a:solidFill>
                          <a:effectLst/>
                          <a:latin typeface="+mn-lt"/>
                          <a:ea typeface="+mn-ea"/>
                          <a:cs typeface="+mn-cs"/>
                        </a:rPr>
                        <a:t>data </a:t>
                      </a:r>
                      <a:r>
                        <a:rPr lang="es-ES" sz="1400" i="1" kern="1200" dirty="0" err="1">
                          <a:solidFill>
                            <a:schemeClr val="dk1"/>
                          </a:solidFill>
                          <a:effectLst/>
                          <a:latin typeface="+mn-lt"/>
                          <a:ea typeface="+mn-ea"/>
                          <a:cs typeface="+mn-cs"/>
                        </a:rPr>
                        <a:t>for</a:t>
                      </a:r>
                      <a:r>
                        <a:rPr lang="es-ES" sz="1400" i="1" kern="1200" dirty="0">
                          <a:solidFill>
                            <a:schemeClr val="dk1"/>
                          </a:solidFill>
                          <a:effectLst/>
                          <a:latin typeface="+mn-lt"/>
                          <a:ea typeface="+mn-ea"/>
                          <a:cs typeface="+mn-cs"/>
                        </a:rPr>
                        <a:t> </a:t>
                      </a:r>
                      <a:r>
                        <a:rPr lang="es-ES" sz="1400" i="1" kern="1200" dirty="0" err="1">
                          <a:solidFill>
                            <a:schemeClr val="dk1"/>
                          </a:solidFill>
                          <a:effectLst/>
                          <a:latin typeface="+mn-lt"/>
                          <a:ea typeface="+mn-ea"/>
                          <a:cs typeface="+mn-cs"/>
                        </a:rPr>
                        <a:t>development</a:t>
                      </a:r>
                      <a:r>
                        <a:rPr lang="es-ES" sz="1400" kern="1200" dirty="0">
                          <a:solidFill>
                            <a:schemeClr val="dk1"/>
                          </a:solidFill>
                          <a:effectLst/>
                          <a:latin typeface="+mn-lt"/>
                          <a:ea typeface="+mn-ea"/>
                          <a:cs typeface="+mn-cs"/>
                        </a:rPr>
                        <a:t>) e información en el sector social/territorial, que sean efectivas para conseguir las metas fijadas en el pilar social de la Agenda 2030, de forma especial, aunque no de forma exclusiva, a la vista de las metas 17.18 (datos) y 17.19 (indicadores), favoreciendo su </a:t>
                      </a:r>
                      <a:r>
                        <a:rPr lang="es-ES" sz="1400" b="1" kern="1200" dirty="0">
                          <a:solidFill>
                            <a:schemeClr val="dk1"/>
                          </a:solidFill>
                          <a:effectLst/>
                          <a:latin typeface="+mn-lt"/>
                          <a:ea typeface="+mn-ea"/>
                          <a:cs typeface="+mn-cs"/>
                        </a:rPr>
                        <a:t>vinculación con el proceso de toma de decisiones</a:t>
                      </a:r>
                      <a:endParaRPr lang="es-ES" sz="1400" kern="1200" dirty="0">
                        <a:solidFill>
                          <a:schemeClr val="dk1"/>
                        </a:solidFill>
                        <a:effectLst/>
                        <a:latin typeface="+mn-lt"/>
                        <a:ea typeface="+mn-ea"/>
                        <a:cs typeface="+mn-cs"/>
                      </a:endParaRPr>
                    </a:p>
                  </a:txBody>
                  <a:tcPr/>
                </a:tc>
                <a:tc>
                  <a:txBody>
                    <a:bodyPr/>
                    <a:lstStyle/>
                    <a:p>
                      <a:r>
                        <a:rPr lang="es-ES" sz="1400" kern="1200" dirty="0">
                          <a:solidFill>
                            <a:schemeClr val="dk1"/>
                          </a:solidFill>
                          <a:effectLst/>
                          <a:latin typeface="+mn-lt"/>
                          <a:ea typeface="+mn-ea"/>
                          <a:cs typeface="+mn-cs"/>
                        </a:rPr>
                        <a:t>intercambio de conocimiento, comunidades de práctica, P2P, cooperación técnica</a:t>
                      </a:r>
                      <a:endParaRPr lang="es-ES" sz="1400" dirty="0"/>
                    </a:p>
                  </a:txBody>
                  <a:tcPr/>
                </a:tc>
                <a:extLst>
                  <a:ext uri="{0D108BD9-81ED-4DB2-BD59-A6C34878D82A}">
                    <a16:rowId xmlns:a16="http://schemas.microsoft.com/office/drawing/2014/main" val="1663531685"/>
                  </a:ext>
                </a:extLst>
              </a:tr>
              <a:tr h="1393125">
                <a:tc>
                  <a:txBody>
                    <a:bodyPr/>
                    <a:lstStyle/>
                    <a:p>
                      <a:r>
                        <a:rPr lang="es-ES" sz="1400" kern="1200" dirty="0">
                          <a:solidFill>
                            <a:schemeClr val="dk1"/>
                          </a:solidFill>
                          <a:effectLst/>
                          <a:latin typeface="+mn-lt"/>
                          <a:ea typeface="+mn-ea"/>
                          <a:cs typeface="+mn-cs"/>
                        </a:rPr>
                        <a:t>POLITICA</a:t>
                      </a:r>
                      <a:endParaRPr lang="es-ES" sz="1400" dirty="0"/>
                    </a:p>
                  </a:txBody>
                  <a:tcPr/>
                </a:tc>
                <a:tc>
                  <a:txBody>
                    <a:bodyPr/>
                    <a:lstStyle/>
                    <a:p>
                      <a:r>
                        <a:rPr lang="es-ES" sz="1400" kern="1200" dirty="0">
                          <a:solidFill>
                            <a:schemeClr val="dk1"/>
                          </a:solidFill>
                          <a:effectLst/>
                          <a:latin typeface="+mn-lt"/>
                          <a:ea typeface="+mn-ea"/>
                          <a:cs typeface="+mn-cs"/>
                        </a:rPr>
                        <a:t>Contribuir a la</a:t>
                      </a:r>
                      <a:r>
                        <a:rPr lang="es-ES" sz="1400" b="1" kern="1200" dirty="0">
                          <a:solidFill>
                            <a:schemeClr val="dk1"/>
                          </a:solidFill>
                          <a:effectLst/>
                          <a:latin typeface="+mn-lt"/>
                          <a:ea typeface="+mn-ea"/>
                          <a:cs typeface="+mn-cs"/>
                        </a:rPr>
                        <a:t> aceleración de resultados </a:t>
                      </a:r>
                      <a:r>
                        <a:rPr lang="es-ES" sz="1400" kern="1200" dirty="0">
                          <a:solidFill>
                            <a:schemeClr val="dk1"/>
                          </a:solidFill>
                          <a:effectLst/>
                          <a:latin typeface="+mn-lt"/>
                          <a:ea typeface="+mn-ea"/>
                          <a:cs typeface="+mn-cs"/>
                        </a:rPr>
                        <a:t>a través de</a:t>
                      </a:r>
                      <a:r>
                        <a:rPr lang="es-ES" sz="1400" b="1" kern="1200" dirty="0">
                          <a:solidFill>
                            <a:schemeClr val="dk1"/>
                          </a:solidFill>
                          <a:effectLst/>
                          <a:latin typeface="+mn-lt"/>
                          <a:ea typeface="+mn-ea"/>
                          <a:cs typeface="+mn-cs"/>
                        </a:rPr>
                        <a:t> difundir a escala regional innovaciones en políticas nacionales</a:t>
                      </a:r>
                      <a:r>
                        <a:rPr lang="es-ES" sz="1400" kern="1200" dirty="0">
                          <a:solidFill>
                            <a:schemeClr val="dk1"/>
                          </a:solidFill>
                          <a:effectLst/>
                          <a:latin typeface="+mn-lt"/>
                          <a:ea typeface="+mn-ea"/>
                          <a:cs typeface="+mn-cs"/>
                        </a:rPr>
                        <a:t> y de facilitar su aplicación (MI 11.a)</a:t>
                      </a:r>
                      <a:endParaRPr lang="es-ES" sz="1400" dirty="0"/>
                    </a:p>
                  </a:txBody>
                  <a:tcPr/>
                </a:tc>
                <a:tc>
                  <a:txBody>
                    <a:bodyPr/>
                    <a:lstStyle/>
                    <a:p>
                      <a:r>
                        <a:rPr lang="es-ES" sz="1400" kern="1200" dirty="0">
                          <a:solidFill>
                            <a:schemeClr val="dk1"/>
                          </a:solidFill>
                          <a:effectLst/>
                          <a:latin typeface="+mn-lt"/>
                          <a:ea typeface="+mn-ea"/>
                          <a:cs typeface="+mn-cs"/>
                        </a:rPr>
                        <a:t>Mapeo de políticas, codificación de políticas innovadoras (estudios de caso), difusión, P2P, cooperación técnica. Se trata de pasar de la difusión de la </a:t>
                      </a:r>
                      <a:r>
                        <a:rPr lang="es-ES" sz="1400" i="1" kern="1200" dirty="0" err="1">
                          <a:solidFill>
                            <a:schemeClr val="dk1"/>
                          </a:solidFill>
                          <a:effectLst/>
                          <a:latin typeface="+mn-lt"/>
                          <a:ea typeface="+mn-ea"/>
                          <a:cs typeface="+mn-cs"/>
                        </a:rPr>
                        <a:t>policy</a:t>
                      </a:r>
                      <a:r>
                        <a:rPr lang="es-ES" sz="1400" i="1" kern="1200" dirty="0">
                          <a:solidFill>
                            <a:schemeClr val="dk1"/>
                          </a:solidFill>
                          <a:effectLst/>
                          <a:latin typeface="+mn-lt"/>
                          <a:ea typeface="+mn-ea"/>
                          <a:cs typeface="+mn-cs"/>
                        </a:rPr>
                        <a:t> </a:t>
                      </a:r>
                      <a:r>
                        <a:rPr lang="es-ES" sz="1400" i="1" kern="1200" dirty="0" err="1">
                          <a:solidFill>
                            <a:schemeClr val="dk1"/>
                          </a:solidFill>
                          <a:effectLst/>
                          <a:latin typeface="+mn-lt"/>
                          <a:ea typeface="+mn-ea"/>
                          <a:cs typeface="+mn-cs"/>
                        </a:rPr>
                        <a:t>innovation</a:t>
                      </a:r>
                      <a:r>
                        <a:rPr lang="es-ES" sz="1400" kern="1200" dirty="0">
                          <a:solidFill>
                            <a:schemeClr val="dk1"/>
                          </a:solidFill>
                          <a:effectLst/>
                          <a:latin typeface="+mn-lt"/>
                          <a:ea typeface="+mn-ea"/>
                          <a:cs typeface="+mn-cs"/>
                        </a:rPr>
                        <a:t> a la </a:t>
                      </a:r>
                      <a:r>
                        <a:rPr lang="es-ES" sz="1400" i="1" kern="1200" dirty="0" err="1">
                          <a:solidFill>
                            <a:schemeClr val="dk1"/>
                          </a:solidFill>
                          <a:effectLst/>
                          <a:latin typeface="+mn-lt"/>
                          <a:ea typeface="+mn-ea"/>
                          <a:cs typeface="+mn-cs"/>
                        </a:rPr>
                        <a:t>policy</a:t>
                      </a:r>
                      <a:r>
                        <a:rPr lang="es-ES" sz="1400" i="1" kern="1200" dirty="0">
                          <a:solidFill>
                            <a:schemeClr val="dk1"/>
                          </a:solidFill>
                          <a:effectLst/>
                          <a:latin typeface="+mn-lt"/>
                          <a:ea typeface="+mn-ea"/>
                          <a:cs typeface="+mn-cs"/>
                        </a:rPr>
                        <a:t> </a:t>
                      </a:r>
                      <a:r>
                        <a:rPr lang="es-ES" sz="1400" i="1" kern="1200" dirty="0" err="1">
                          <a:solidFill>
                            <a:schemeClr val="dk1"/>
                          </a:solidFill>
                          <a:effectLst/>
                          <a:latin typeface="+mn-lt"/>
                          <a:ea typeface="+mn-ea"/>
                          <a:cs typeface="+mn-cs"/>
                        </a:rPr>
                        <a:t>accomodation</a:t>
                      </a:r>
                      <a:endParaRPr lang="es-ES" sz="1400" dirty="0"/>
                    </a:p>
                  </a:txBody>
                  <a:tcPr/>
                </a:tc>
                <a:extLst>
                  <a:ext uri="{0D108BD9-81ED-4DB2-BD59-A6C34878D82A}">
                    <a16:rowId xmlns:a16="http://schemas.microsoft.com/office/drawing/2014/main" val="510380351"/>
                  </a:ext>
                </a:extLst>
              </a:tr>
              <a:tr h="2043250">
                <a:tc>
                  <a:txBody>
                    <a:bodyPr/>
                    <a:lstStyle/>
                    <a:p>
                      <a:r>
                        <a:rPr lang="es-ES" sz="1400" kern="1200" dirty="0">
                          <a:solidFill>
                            <a:schemeClr val="dk1"/>
                          </a:solidFill>
                          <a:effectLst/>
                          <a:latin typeface="+mn-lt"/>
                          <a:ea typeface="+mn-ea"/>
                          <a:cs typeface="+mn-cs"/>
                        </a:rPr>
                        <a:t>POLITICA</a:t>
                      </a:r>
                      <a:endParaRPr lang="es-ES" sz="1400" dirty="0"/>
                    </a:p>
                  </a:txBody>
                  <a:tcPr/>
                </a:tc>
                <a:tc>
                  <a:txBody>
                    <a:bodyPr/>
                    <a:lstStyle/>
                    <a:p>
                      <a:r>
                        <a:rPr lang="es-ES" sz="1400" kern="1200" dirty="0">
                          <a:solidFill>
                            <a:schemeClr val="dk1"/>
                          </a:solidFill>
                          <a:effectLst/>
                          <a:latin typeface="+mn-lt"/>
                          <a:ea typeface="+mn-ea"/>
                          <a:cs typeface="+mn-cs"/>
                        </a:rPr>
                        <a:t>Incentivar e informar la </a:t>
                      </a:r>
                      <a:r>
                        <a:rPr lang="es-ES" sz="1400" b="1" kern="1200" dirty="0">
                          <a:solidFill>
                            <a:schemeClr val="dk1"/>
                          </a:solidFill>
                          <a:effectLst/>
                          <a:latin typeface="+mn-lt"/>
                          <a:ea typeface="+mn-ea"/>
                          <a:cs typeface="+mn-cs"/>
                        </a:rPr>
                        <a:t>acción colectiva</a:t>
                      </a:r>
                      <a:r>
                        <a:rPr lang="es-ES" sz="1400" kern="1200" dirty="0">
                          <a:solidFill>
                            <a:schemeClr val="dk1"/>
                          </a:solidFill>
                          <a:effectLst/>
                          <a:latin typeface="+mn-lt"/>
                          <a:ea typeface="+mn-ea"/>
                          <a:cs typeface="+mn-cs"/>
                        </a:rPr>
                        <a:t> para la provisión de Bienes Públicos Regionales</a:t>
                      </a:r>
                      <a:endParaRPr lang="es-E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kern="1200" dirty="0">
                          <a:solidFill>
                            <a:schemeClr val="dk1"/>
                          </a:solidFill>
                          <a:effectLst/>
                          <a:latin typeface="+mn-lt"/>
                          <a:ea typeface="+mn-ea"/>
                          <a:cs typeface="+mn-cs"/>
                        </a:rPr>
                        <a:t>Identificación de interdependencias, mapeo de conocimiento, generación de información sobre el desafío (MPR) (actuales y de futuro), incidencia en agenda, información de la acción colectiva, capital social de los miembros, cooperación técnica</a:t>
                      </a:r>
                      <a:r>
                        <a:rPr lang="es-ES" sz="1400" dirty="0">
                          <a:effectLst/>
                        </a:rPr>
                        <a:t> </a:t>
                      </a:r>
                      <a:r>
                        <a:rPr lang="es-ES" sz="1400" kern="1200" dirty="0">
                          <a:solidFill>
                            <a:schemeClr val="dk1"/>
                          </a:solidFill>
                          <a:effectLst/>
                          <a:latin typeface="+mn-lt"/>
                          <a:ea typeface="+mn-ea"/>
                          <a:cs typeface="+mn-cs"/>
                        </a:rPr>
                        <a:t>MPR, mal público regional, por oposición a BPR, bien público regional </a:t>
                      </a:r>
                    </a:p>
                  </a:txBody>
                  <a:tcPr/>
                </a:tc>
                <a:extLst>
                  <a:ext uri="{0D108BD9-81ED-4DB2-BD59-A6C34878D82A}">
                    <a16:rowId xmlns:a16="http://schemas.microsoft.com/office/drawing/2014/main" val="468429097"/>
                  </a:ext>
                </a:extLst>
              </a:tr>
              <a:tr h="526292">
                <a:tc>
                  <a:txBody>
                    <a:bodyPr/>
                    <a:lstStyle/>
                    <a:p>
                      <a:r>
                        <a:rPr lang="es-ES" sz="1400" dirty="0"/>
                        <a:t>ORGANIZACIÓN</a:t>
                      </a:r>
                    </a:p>
                  </a:txBody>
                  <a:tcPr/>
                </a:tc>
                <a:tc>
                  <a:txBody>
                    <a:bodyPr/>
                    <a:lstStyle/>
                    <a:p>
                      <a:r>
                        <a:rPr lang="es-ES" sz="1400" kern="1200" dirty="0">
                          <a:solidFill>
                            <a:schemeClr val="dk1"/>
                          </a:solidFill>
                          <a:effectLst/>
                          <a:latin typeface="+mn-lt"/>
                          <a:ea typeface="+mn-ea"/>
                          <a:cs typeface="+mn-cs"/>
                        </a:rPr>
                        <a:t>Fortalecimiento del</a:t>
                      </a:r>
                      <a:r>
                        <a:rPr lang="es-ES" sz="1400" b="1" kern="1200" dirty="0">
                          <a:solidFill>
                            <a:schemeClr val="dk1"/>
                          </a:solidFill>
                          <a:effectLst/>
                          <a:latin typeface="+mn-lt"/>
                          <a:ea typeface="+mn-ea"/>
                          <a:cs typeface="+mn-cs"/>
                        </a:rPr>
                        <a:t> capital intelectual </a:t>
                      </a:r>
                      <a:r>
                        <a:rPr lang="es-ES" sz="1400" kern="1200" dirty="0">
                          <a:solidFill>
                            <a:schemeClr val="dk1"/>
                          </a:solidFill>
                          <a:effectLst/>
                          <a:latin typeface="+mn-lt"/>
                          <a:ea typeface="+mn-ea"/>
                          <a:cs typeface="+mn-cs"/>
                        </a:rPr>
                        <a:t>de las administraciones públicas</a:t>
                      </a:r>
                      <a:endParaRPr lang="es-ES" sz="1400" dirty="0"/>
                    </a:p>
                  </a:txBody>
                  <a:tcPr/>
                </a:tc>
                <a:tc>
                  <a:txBody>
                    <a:bodyPr/>
                    <a:lstStyle/>
                    <a:p>
                      <a:r>
                        <a:rPr lang="es-ES" sz="1400" kern="1200" dirty="0">
                          <a:solidFill>
                            <a:schemeClr val="dk1"/>
                          </a:solidFill>
                          <a:effectLst/>
                          <a:latin typeface="+mn-lt"/>
                          <a:ea typeface="+mn-ea"/>
                          <a:cs typeface="+mn-cs"/>
                        </a:rPr>
                        <a:t>Capacitación, P2P, comunidades de práctica</a:t>
                      </a:r>
                      <a:endParaRPr lang="es-ES" sz="1400" dirty="0"/>
                    </a:p>
                  </a:txBody>
                  <a:tcPr/>
                </a:tc>
                <a:extLst>
                  <a:ext uri="{0D108BD9-81ED-4DB2-BD59-A6C34878D82A}">
                    <a16:rowId xmlns:a16="http://schemas.microsoft.com/office/drawing/2014/main" val="1869329179"/>
                  </a:ext>
                </a:extLst>
              </a:tr>
            </a:tbl>
          </a:graphicData>
        </a:graphic>
      </p:graphicFrame>
      <p:sp>
        <p:nvSpPr>
          <p:cNvPr id="4" name="Marcador de número de diapositiva 3">
            <a:extLst>
              <a:ext uri="{FF2B5EF4-FFF2-40B4-BE49-F238E27FC236}">
                <a16:creationId xmlns:a16="http://schemas.microsoft.com/office/drawing/2014/main" id="{6EC87A20-6352-46D0-8C08-76FB8B00E802}"/>
              </a:ext>
            </a:extLst>
          </p:cNvPr>
          <p:cNvSpPr>
            <a:spLocks noGrp="1"/>
          </p:cNvSpPr>
          <p:nvPr>
            <p:ph type="sldNum" sz="quarter" idx="12"/>
          </p:nvPr>
        </p:nvSpPr>
        <p:spPr/>
        <p:txBody>
          <a:bodyPr/>
          <a:lstStyle/>
          <a:p>
            <a:fld id="{9A6D3A0F-C1B9-46B2-887C-782F1FE86CAC}" type="slidenum">
              <a:rPr lang="es-ES" smtClean="0"/>
              <a:t>44</a:t>
            </a:fld>
            <a:endParaRPr lang="es-ES"/>
          </a:p>
        </p:txBody>
      </p:sp>
    </p:spTree>
    <p:extLst>
      <p:ext uri="{BB962C8B-B14F-4D97-AF65-F5344CB8AC3E}">
        <p14:creationId xmlns:p14="http://schemas.microsoft.com/office/powerpoint/2010/main" val="12635225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E569F8-3895-4594-BAFD-811BC3DA3E5A}"/>
              </a:ext>
            </a:extLst>
          </p:cNvPr>
          <p:cNvSpPr>
            <a:spLocks noGrp="1"/>
          </p:cNvSpPr>
          <p:nvPr>
            <p:ph type="ctrTitle"/>
          </p:nvPr>
        </p:nvSpPr>
        <p:spPr/>
        <p:txBody>
          <a:bodyPr/>
          <a:lstStyle/>
          <a:p>
            <a:r>
              <a:rPr lang="es-ES" dirty="0">
                <a:solidFill>
                  <a:srgbClr val="FF0000"/>
                </a:solidFill>
              </a:rPr>
              <a:t>Herramientas principales</a:t>
            </a:r>
            <a:endParaRPr lang="es-ES" dirty="0"/>
          </a:p>
        </p:txBody>
      </p:sp>
      <p:sp>
        <p:nvSpPr>
          <p:cNvPr id="3" name="Subtítulo 2">
            <a:extLst>
              <a:ext uri="{FF2B5EF4-FFF2-40B4-BE49-F238E27FC236}">
                <a16:creationId xmlns:a16="http://schemas.microsoft.com/office/drawing/2014/main" id="{E4E3D4EA-98F3-4468-B61C-E80E4B354E2E}"/>
              </a:ext>
            </a:extLst>
          </p:cNvPr>
          <p:cNvSpPr>
            <a:spLocks noGrp="1"/>
          </p:cNvSpPr>
          <p:nvPr>
            <p:ph type="subTitle" idx="1"/>
          </p:nvPr>
        </p:nvSpPr>
        <p:spPr/>
        <p:txBody>
          <a:bodyPr/>
          <a:lstStyle/>
          <a:p>
            <a:endParaRPr lang="es-ES" dirty="0"/>
          </a:p>
        </p:txBody>
      </p:sp>
    </p:spTree>
    <p:extLst>
      <p:ext uri="{BB962C8B-B14F-4D97-AF65-F5344CB8AC3E}">
        <p14:creationId xmlns:p14="http://schemas.microsoft.com/office/powerpoint/2010/main" val="2778852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3A1046-9846-48A0-B983-256F468C0E67}"/>
              </a:ext>
            </a:extLst>
          </p:cNvPr>
          <p:cNvSpPr>
            <a:spLocks noGrp="1"/>
          </p:cNvSpPr>
          <p:nvPr>
            <p:ph type="title"/>
          </p:nvPr>
        </p:nvSpPr>
        <p:spPr/>
        <p:txBody>
          <a:bodyPr>
            <a:normAutofit fontScale="90000"/>
          </a:bodyPr>
          <a:lstStyle/>
          <a:p>
            <a:r>
              <a:rPr lang="es-ES" dirty="0">
                <a:solidFill>
                  <a:srgbClr val="FF0000"/>
                </a:solidFill>
              </a:rPr>
              <a:t>Las redes regionales de política pública</a:t>
            </a:r>
          </a:p>
        </p:txBody>
      </p:sp>
      <p:sp>
        <p:nvSpPr>
          <p:cNvPr id="3" name="Marcador de contenido 2">
            <a:extLst>
              <a:ext uri="{FF2B5EF4-FFF2-40B4-BE49-F238E27FC236}">
                <a16:creationId xmlns:a16="http://schemas.microsoft.com/office/drawing/2014/main" id="{492BD2E7-F2A0-4A82-9630-08B75DF378FB}"/>
              </a:ext>
            </a:extLst>
          </p:cNvPr>
          <p:cNvSpPr>
            <a:spLocks noGrp="1"/>
          </p:cNvSpPr>
          <p:nvPr>
            <p:ph idx="1"/>
          </p:nvPr>
        </p:nvSpPr>
        <p:spPr/>
        <p:txBody>
          <a:bodyPr>
            <a:normAutofit fontScale="70000" lnSpcReduction="20000"/>
          </a:bodyPr>
          <a:lstStyle/>
          <a:p>
            <a:r>
              <a:rPr lang="es-ES" b="1" dirty="0"/>
              <a:t>Articular el diálogo con la región</a:t>
            </a:r>
            <a:r>
              <a:rPr lang="es-ES" dirty="0"/>
              <a:t>. </a:t>
            </a:r>
          </a:p>
          <a:p>
            <a:r>
              <a:rPr lang="es-ES" dirty="0"/>
              <a:t>La Red no es beneficiario sino un </a:t>
            </a:r>
            <a:r>
              <a:rPr lang="es-ES" b="1" dirty="0"/>
              <a:t>instrumento</a:t>
            </a:r>
            <a:r>
              <a:rPr lang="es-ES" dirty="0"/>
              <a:t> </a:t>
            </a:r>
            <a:r>
              <a:rPr lang="es-ES" dirty="0">
                <a:sym typeface="Wingdings" panose="05000000000000000000" pitchFamily="2" charset="2"/>
              </a:rPr>
              <a:t> resultados de desarrollo</a:t>
            </a:r>
            <a:endParaRPr lang="es-ES" dirty="0"/>
          </a:p>
          <a:p>
            <a:r>
              <a:rPr lang="es-ES" dirty="0"/>
              <a:t>Se pueden utilizar redes </a:t>
            </a:r>
            <a:r>
              <a:rPr lang="es-ES" b="1" dirty="0"/>
              <a:t>ya constituidas</a:t>
            </a:r>
            <a:r>
              <a:rPr lang="es-ES" dirty="0"/>
              <a:t>, o redes que se pueden </a:t>
            </a:r>
            <a:r>
              <a:rPr lang="es-ES" b="1" dirty="0"/>
              <a:t>formar para un fin concreto</a:t>
            </a:r>
            <a:r>
              <a:rPr lang="es-ES" dirty="0"/>
              <a:t>. </a:t>
            </a:r>
          </a:p>
          <a:p>
            <a:r>
              <a:rPr lang="es-ES" dirty="0"/>
              <a:t>Los trabajos pueden incluir la elaboración de </a:t>
            </a:r>
            <a:r>
              <a:rPr lang="es-ES" b="1" dirty="0"/>
              <a:t>mapeos de conocimiento, la generación de datos e información, </a:t>
            </a:r>
            <a:r>
              <a:rPr lang="es-ES" dirty="0"/>
              <a:t>ajustados a las necesidades detectadas, </a:t>
            </a:r>
            <a:r>
              <a:rPr lang="es-ES" b="1" dirty="0"/>
              <a:t>transferencia de conocimiento a los destinatarios</a:t>
            </a:r>
            <a:r>
              <a:rPr lang="es-ES" dirty="0"/>
              <a:t>, </a:t>
            </a:r>
            <a:r>
              <a:rPr lang="es-ES" b="1" dirty="0"/>
              <a:t>comunidades de práctica, aprendizaje entre pares, o capacitación de funcionarios, entre otros</a:t>
            </a:r>
            <a:endParaRPr lang="es-ES" dirty="0"/>
          </a:p>
          <a:p>
            <a:r>
              <a:rPr lang="es-ES" b="1" dirty="0"/>
              <a:t>Aplicación del conocimiento</a:t>
            </a:r>
            <a:r>
              <a:rPr lang="es-ES" dirty="0"/>
              <a:t>, se puede hacer necesario el diseño de algunos proyectos de cooperación técnica para el fortalecimiento de capacidades, para generar y para usar conocimiento</a:t>
            </a:r>
          </a:p>
          <a:p>
            <a:endParaRPr lang="es-ES" dirty="0"/>
          </a:p>
        </p:txBody>
      </p:sp>
      <p:sp>
        <p:nvSpPr>
          <p:cNvPr id="4" name="Marcador de número de diapositiva 3">
            <a:extLst>
              <a:ext uri="{FF2B5EF4-FFF2-40B4-BE49-F238E27FC236}">
                <a16:creationId xmlns:a16="http://schemas.microsoft.com/office/drawing/2014/main" id="{9F43FCC3-6832-4423-999C-2C55ED891ECF}"/>
              </a:ext>
            </a:extLst>
          </p:cNvPr>
          <p:cNvSpPr>
            <a:spLocks noGrp="1"/>
          </p:cNvSpPr>
          <p:nvPr>
            <p:ph type="sldNum" sz="quarter" idx="12"/>
          </p:nvPr>
        </p:nvSpPr>
        <p:spPr/>
        <p:txBody>
          <a:bodyPr/>
          <a:lstStyle/>
          <a:p>
            <a:fld id="{9A6D3A0F-C1B9-46B2-887C-782F1FE86CAC}" type="slidenum">
              <a:rPr lang="es-ES" smtClean="0"/>
              <a:t>46</a:t>
            </a:fld>
            <a:endParaRPr lang="es-ES"/>
          </a:p>
        </p:txBody>
      </p:sp>
    </p:spTree>
    <p:extLst>
      <p:ext uri="{BB962C8B-B14F-4D97-AF65-F5344CB8AC3E}">
        <p14:creationId xmlns:p14="http://schemas.microsoft.com/office/powerpoint/2010/main" val="32692040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894718-3A39-4538-BD7F-56CF9B306788}"/>
              </a:ext>
            </a:extLst>
          </p:cNvPr>
          <p:cNvSpPr>
            <a:spLocks noGrp="1"/>
          </p:cNvSpPr>
          <p:nvPr>
            <p:ph type="title"/>
          </p:nvPr>
        </p:nvSpPr>
        <p:spPr>
          <a:xfrm>
            <a:off x="457200" y="274638"/>
            <a:ext cx="8229600" cy="457199"/>
          </a:xfrm>
        </p:spPr>
        <p:txBody>
          <a:bodyPr>
            <a:normAutofit fontScale="90000"/>
          </a:bodyPr>
          <a:lstStyle/>
          <a:p>
            <a:r>
              <a:rPr lang="es-ES" dirty="0">
                <a:solidFill>
                  <a:srgbClr val="FF0000"/>
                </a:solidFill>
              </a:rPr>
              <a:t>Otras redes de utilidad</a:t>
            </a:r>
          </a:p>
        </p:txBody>
      </p:sp>
      <p:sp>
        <p:nvSpPr>
          <p:cNvPr id="3" name="Marcador de contenido 2">
            <a:extLst>
              <a:ext uri="{FF2B5EF4-FFF2-40B4-BE49-F238E27FC236}">
                <a16:creationId xmlns:a16="http://schemas.microsoft.com/office/drawing/2014/main" id="{C7687791-71DA-4482-8415-019E822002A3}"/>
              </a:ext>
            </a:extLst>
          </p:cNvPr>
          <p:cNvSpPr>
            <a:spLocks noGrp="1"/>
          </p:cNvSpPr>
          <p:nvPr>
            <p:ph idx="1"/>
          </p:nvPr>
        </p:nvSpPr>
        <p:spPr>
          <a:xfrm>
            <a:off x="493103" y="836712"/>
            <a:ext cx="8229600" cy="4525963"/>
          </a:xfrm>
        </p:spPr>
        <p:txBody>
          <a:bodyPr>
            <a:noAutofit/>
          </a:bodyPr>
          <a:lstStyle/>
          <a:p>
            <a:pPr lvl="0"/>
            <a:r>
              <a:rPr lang="es-ES" sz="2000" dirty="0"/>
              <a:t>Las </a:t>
            </a:r>
            <a:r>
              <a:rPr lang="es-ES" sz="2000" dirty="0" err="1"/>
              <a:t>CTCs</a:t>
            </a:r>
            <a:r>
              <a:rPr lang="es-ES" sz="2000" dirty="0"/>
              <a:t> ya tradicionales. Su objetivo es asesorar desde dentro de la Cooperación española y ayudar a dirigir el programa. </a:t>
            </a:r>
          </a:p>
          <a:p>
            <a:pPr lvl="0"/>
            <a:r>
              <a:rPr lang="es-ES" sz="2000" dirty="0"/>
              <a:t>Otras en la que estén representada la academia y los think-tanks, de España y de la región, con el mismo fin que la anterior, pero desde el exterior de la agencia. Se podrían unir a la anterior </a:t>
            </a:r>
            <a:r>
              <a:rPr lang="es-ES" sz="2000" dirty="0">
                <a:sym typeface="Wingdings" panose="05000000000000000000" pitchFamily="2" charset="2"/>
              </a:rPr>
              <a:t> </a:t>
            </a:r>
            <a:r>
              <a:rPr lang="es-ES" sz="2000" dirty="0"/>
              <a:t>CTC ampliada. </a:t>
            </a:r>
          </a:p>
          <a:p>
            <a:pPr lvl="0"/>
            <a:r>
              <a:rPr lang="es-ES" sz="2000" dirty="0"/>
              <a:t>El tipo de comunidad más consolidada hasta ahora, como es la existente con la administración pública española, de la que existe una gran trayectoria de colaboración con el fin de captar conocimiento. </a:t>
            </a:r>
          </a:p>
          <a:p>
            <a:pPr lvl="0"/>
            <a:r>
              <a:rPr lang="es-ES" sz="2000" dirty="0"/>
              <a:t>Las formadas por las agencias internacionales, que hacen lo mismo que nosotros desde el nivel regional. El objetivo es favorecer la armonización, buscando complementariedades y divisiones de trabajo. </a:t>
            </a:r>
          </a:p>
          <a:p>
            <a:pPr lvl="0"/>
            <a:r>
              <a:rPr lang="es-ES" sz="2000" dirty="0"/>
              <a:t>Hay que incorporar asimismo a las </a:t>
            </a:r>
            <a:r>
              <a:rPr lang="es-ES" sz="2000" dirty="0" err="1"/>
              <a:t>OTCs</a:t>
            </a:r>
            <a:r>
              <a:rPr lang="es-ES" sz="2000" dirty="0"/>
              <a:t>, con el fin de asegurar de que hay complementariedades entre lo regional y lo bilateral. Ambos tipos de unidades, </a:t>
            </a:r>
            <a:r>
              <a:rPr lang="es-ES" sz="2000" dirty="0" err="1"/>
              <a:t>OTCs</a:t>
            </a:r>
            <a:r>
              <a:rPr lang="es-ES" sz="2000" dirty="0"/>
              <a:t> y </a:t>
            </a:r>
            <a:r>
              <a:rPr lang="es-ES" sz="2000" dirty="0" err="1"/>
              <a:t>CFs</a:t>
            </a:r>
            <a:r>
              <a:rPr lang="es-ES" sz="2000" dirty="0"/>
              <a:t> se pueden ayudar mutuamente, cada uno desde sus competencias. </a:t>
            </a:r>
          </a:p>
          <a:p>
            <a:pPr lvl="0"/>
            <a:r>
              <a:rPr lang="es-ES" sz="2000" dirty="0"/>
              <a:t>Entre los cuatro </a:t>
            </a:r>
            <a:r>
              <a:rPr lang="es-ES" sz="2000" dirty="0" err="1"/>
              <a:t>CFs</a:t>
            </a:r>
            <a:r>
              <a:rPr lang="es-ES" sz="2000" dirty="0"/>
              <a:t>, debido a la interdependencia de la Agenda. </a:t>
            </a:r>
          </a:p>
        </p:txBody>
      </p:sp>
      <p:sp>
        <p:nvSpPr>
          <p:cNvPr id="4" name="Marcador de número de diapositiva 3">
            <a:extLst>
              <a:ext uri="{FF2B5EF4-FFF2-40B4-BE49-F238E27FC236}">
                <a16:creationId xmlns:a16="http://schemas.microsoft.com/office/drawing/2014/main" id="{C5D498C0-6535-4515-A738-C7BF6E35A0B1}"/>
              </a:ext>
            </a:extLst>
          </p:cNvPr>
          <p:cNvSpPr>
            <a:spLocks noGrp="1"/>
          </p:cNvSpPr>
          <p:nvPr>
            <p:ph type="sldNum" sz="quarter" idx="12"/>
          </p:nvPr>
        </p:nvSpPr>
        <p:spPr/>
        <p:txBody>
          <a:bodyPr/>
          <a:lstStyle/>
          <a:p>
            <a:fld id="{9A6D3A0F-C1B9-46B2-887C-782F1FE86CAC}" type="slidenum">
              <a:rPr lang="es-ES" smtClean="0"/>
              <a:t>47</a:t>
            </a:fld>
            <a:endParaRPr lang="es-ES"/>
          </a:p>
        </p:txBody>
      </p:sp>
    </p:spTree>
    <p:extLst>
      <p:ext uri="{BB962C8B-B14F-4D97-AF65-F5344CB8AC3E}">
        <p14:creationId xmlns:p14="http://schemas.microsoft.com/office/powerpoint/2010/main" val="1162933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9458A-A247-4462-BA8F-43E32A6BE55B}"/>
              </a:ext>
            </a:extLst>
          </p:cNvPr>
          <p:cNvSpPr>
            <a:spLocks noGrp="1"/>
          </p:cNvSpPr>
          <p:nvPr>
            <p:ph type="title"/>
          </p:nvPr>
        </p:nvSpPr>
        <p:spPr/>
        <p:txBody>
          <a:bodyPr/>
          <a:lstStyle/>
          <a:p>
            <a:r>
              <a:rPr lang="es-ES" dirty="0">
                <a:solidFill>
                  <a:srgbClr val="FF0000"/>
                </a:solidFill>
              </a:rPr>
              <a:t>Intercoonecta.aecid.es</a:t>
            </a:r>
            <a:endParaRPr lang="es-ES" dirty="0"/>
          </a:p>
        </p:txBody>
      </p:sp>
      <p:sp>
        <p:nvSpPr>
          <p:cNvPr id="4" name="Marcador de número de diapositiva 3">
            <a:extLst>
              <a:ext uri="{FF2B5EF4-FFF2-40B4-BE49-F238E27FC236}">
                <a16:creationId xmlns:a16="http://schemas.microsoft.com/office/drawing/2014/main" id="{D3D28A10-CB86-434E-8CE1-47845B5E1860}"/>
              </a:ext>
            </a:extLst>
          </p:cNvPr>
          <p:cNvSpPr>
            <a:spLocks noGrp="1"/>
          </p:cNvSpPr>
          <p:nvPr>
            <p:ph type="sldNum" sz="quarter" idx="12"/>
          </p:nvPr>
        </p:nvSpPr>
        <p:spPr/>
        <p:txBody>
          <a:bodyPr/>
          <a:lstStyle/>
          <a:p>
            <a:fld id="{9A6D3A0F-C1B9-46B2-887C-782F1FE86CAC}" type="slidenum">
              <a:rPr lang="es-ES" smtClean="0"/>
              <a:t>48</a:t>
            </a:fld>
            <a:endParaRPr lang="es-ES"/>
          </a:p>
        </p:txBody>
      </p:sp>
      <p:pic>
        <p:nvPicPr>
          <p:cNvPr id="5" name="Marcador de contenido 4">
            <a:extLst>
              <a:ext uri="{FF2B5EF4-FFF2-40B4-BE49-F238E27FC236}">
                <a16:creationId xmlns:a16="http://schemas.microsoft.com/office/drawing/2014/main" id="{FD6C2EF1-C10D-4877-8549-0F009B1D2302}"/>
              </a:ext>
            </a:extLst>
          </p:cNvPr>
          <p:cNvPicPr>
            <a:picLocks noGrp="1"/>
          </p:cNvPicPr>
          <p:nvPr>
            <p:ph idx="1"/>
          </p:nvPr>
        </p:nvPicPr>
        <p:blipFill>
          <a:blip r:embed="rId2"/>
          <a:stretch>
            <a:fillRect/>
          </a:stretch>
        </p:blipFill>
        <p:spPr>
          <a:xfrm>
            <a:off x="1403648" y="1373188"/>
            <a:ext cx="6118905" cy="4983162"/>
          </a:xfrm>
          <a:prstGeom prst="rect">
            <a:avLst/>
          </a:prstGeom>
        </p:spPr>
      </p:pic>
    </p:spTree>
    <p:extLst>
      <p:ext uri="{BB962C8B-B14F-4D97-AF65-F5344CB8AC3E}">
        <p14:creationId xmlns:p14="http://schemas.microsoft.com/office/powerpoint/2010/main" val="21462792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73DB9C-BFDA-4576-B0F8-772B31115F1B}"/>
              </a:ext>
            </a:extLst>
          </p:cNvPr>
          <p:cNvSpPr>
            <a:spLocks noGrp="1"/>
          </p:cNvSpPr>
          <p:nvPr>
            <p:ph type="title"/>
          </p:nvPr>
        </p:nvSpPr>
        <p:spPr>
          <a:xfrm>
            <a:off x="457200" y="274638"/>
            <a:ext cx="8229600" cy="457199"/>
          </a:xfrm>
        </p:spPr>
        <p:txBody>
          <a:bodyPr>
            <a:normAutofit fontScale="90000"/>
          </a:bodyPr>
          <a:lstStyle/>
          <a:p>
            <a:r>
              <a:rPr lang="es-ES" dirty="0">
                <a:solidFill>
                  <a:srgbClr val="FF0000"/>
                </a:solidFill>
              </a:rPr>
              <a:t>Intercoonecta.aecid.es</a:t>
            </a:r>
          </a:p>
        </p:txBody>
      </p:sp>
      <p:sp>
        <p:nvSpPr>
          <p:cNvPr id="3" name="Marcador de contenido 2">
            <a:extLst>
              <a:ext uri="{FF2B5EF4-FFF2-40B4-BE49-F238E27FC236}">
                <a16:creationId xmlns:a16="http://schemas.microsoft.com/office/drawing/2014/main" id="{45BBADEE-1469-4F31-9CC8-045D835B5980}"/>
              </a:ext>
            </a:extLst>
          </p:cNvPr>
          <p:cNvSpPr>
            <a:spLocks noGrp="1"/>
          </p:cNvSpPr>
          <p:nvPr>
            <p:ph idx="1"/>
          </p:nvPr>
        </p:nvSpPr>
        <p:spPr>
          <a:xfrm>
            <a:off x="457200" y="908720"/>
            <a:ext cx="8229600" cy="5812755"/>
          </a:xfrm>
        </p:spPr>
        <p:txBody>
          <a:bodyPr>
            <a:normAutofit fontScale="32500" lnSpcReduction="20000"/>
          </a:bodyPr>
          <a:lstStyle/>
          <a:p>
            <a:r>
              <a:rPr lang="es-ES" sz="7400" dirty="0"/>
              <a:t>Conocimiento como </a:t>
            </a:r>
            <a:r>
              <a:rPr lang="es-ES" sz="7400" b="1" dirty="0"/>
              <a:t>bien público regional</a:t>
            </a:r>
          </a:p>
          <a:p>
            <a:pPr lvl="0" fontAlgn="base"/>
            <a:r>
              <a:rPr lang="es-ES" sz="7400" dirty="0"/>
              <a:t>Se cuelga en </a:t>
            </a:r>
            <a:r>
              <a:rPr lang="es-ES" sz="7400" dirty="0" err="1"/>
              <a:t>Intercoonecta</a:t>
            </a:r>
            <a:r>
              <a:rPr lang="es-ES" sz="7400" dirty="0"/>
              <a:t> toda la </a:t>
            </a:r>
            <a:r>
              <a:rPr lang="es-ES" sz="7400" b="1" dirty="0"/>
              <a:t>información o productos de conocimiento</a:t>
            </a:r>
            <a:r>
              <a:rPr lang="es-ES" sz="7400" dirty="0"/>
              <a:t> que se van generando en las actividades del programa (videos, relatorías, notas, estudios, libros, etc.).</a:t>
            </a:r>
          </a:p>
          <a:p>
            <a:pPr lvl="0" fontAlgn="base"/>
            <a:r>
              <a:rPr lang="es-ES" sz="7400" dirty="0"/>
              <a:t>Hay un importante componente de </a:t>
            </a:r>
            <a:r>
              <a:rPr lang="es-ES" sz="7400" b="1" dirty="0"/>
              <a:t>Gestión documental</a:t>
            </a:r>
            <a:r>
              <a:rPr lang="es-ES" sz="7400" dirty="0"/>
              <a:t>. Conocimiento como objeto. Juega un papel muy relevante el repositorio o banco de conocimiento. La plataforma </a:t>
            </a:r>
            <a:r>
              <a:rPr lang="es-ES" sz="7400" dirty="0" err="1"/>
              <a:t>Intercoonecta</a:t>
            </a:r>
            <a:r>
              <a:rPr lang="es-ES" sz="7400" dirty="0"/>
              <a:t> sirve para almacenarle y para hacerle accesible a través de internet. Incluye búsqueda efectiva y mecanismos para la localización de información relevante. Hay que racionalizar su uso y ordenarlo, de forma que el acceso a la información sea más fácil.</a:t>
            </a:r>
          </a:p>
          <a:p>
            <a:pPr lvl="0" fontAlgn="base"/>
            <a:r>
              <a:rPr lang="es-ES" sz="7400" dirty="0"/>
              <a:t>Se deben identificar y colgar también todos los </a:t>
            </a:r>
            <a:r>
              <a:rPr lang="es-ES" sz="7400" b="1" dirty="0"/>
              <a:t>documentos con el logo de AECID/CE</a:t>
            </a:r>
            <a:r>
              <a:rPr lang="es-ES" sz="7400" dirty="0"/>
              <a:t> generados en sede, así como en el terreno (proyectos). </a:t>
            </a:r>
          </a:p>
          <a:p>
            <a:pPr lvl="0" fontAlgn="base"/>
            <a:r>
              <a:rPr lang="es-ES" sz="7400" dirty="0"/>
              <a:t>Habría que hacer un </a:t>
            </a:r>
            <a:r>
              <a:rPr lang="es-ES" sz="7400" b="1" dirty="0"/>
              <a:t>boletín</a:t>
            </a:r>
            <a:r>
              <a:rPr lang="es-ES" sz="7400" dirty="0"/>
              <a:t>, posiblemente semanal con el objeto difundir las novedades que se van subiendo</a:t>
            </a:r>
            <a:r>
              <a:rPr lang="es-ES" sz="6000" dirty="0"/>
              <a:t>.</a:t>
            </a:r>
          </a:p>
          <a:p>
            <a:endParaRPr lang="es-ES" dirty="0"/>
          </a:p>
        </p:txBody>
      </p:sp>
      <p:sp>
        <p:nvSpPr>
          <p:cNvPr id="4" name="Marcador de número de diapositiva 3">
            <a:extLst>
              <a:ext uri="{FF2B5EF4-FFF2-40B4-BE49-F238E27FC236}">
                <a16:creationId xmlns:a16="http://schemas.microsoft.com/office/drawing/2014/main" id="{57CA8DE8-DAB0-4C91-A25F-1FFBA938CC7B}"/>
              </a:ext>
            </a:extLst>
          </p:cNvPr>
          <p:cNvSpPr>
            <a:spLocks noGrp="1"/>
          </p:cNvSpPr>
          <p:nvPr>
            <p:ph type="sldNum" sz="quarter" idx="12"/>
          </p:nvPr>
        </p:nvSpPr>
        <p:spPr/>
        <p:txBody>
          <a:bodyPr/>
          <a:lstStyle/>
          <a:p>
            <a:fld id="{9A6D3A0F-C1B9-46B2-887C-782F1FE86CAC}" type="slidenum">
              <a:rPr lang="es-ES" smtClean="0"/>
              <a:t>49</a:t>
            </a:fld>
            <a:endParaRPr lang="es-ES"/>
          </a:p>
        </p:txBody>
      </p:sp>
    </p:spTree>
    <p:extLst>
      <p:ext uri="{BB962C8B-B14F-4D97-AF65-F5344CB8AC3E}">
        <p14:creationId xmlns:p14="http://schemas.microsoft.com/office/powerpoint/2010/main" val="490176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173940" y="548680"/>
            <a:ext cx="7200800" cy="861774"/>
          </a:xfrm>
          <a:prstGeom prst="rect">
            <a:avLst/>
          </a:prstGeom>
          <a:noFill/>
        </p:spPr>
        <p:txBody>
          <a:bodyPr wrap="square" rtlCol="0">
            <a:spAutoFit/>
          </a:bodyPr>
          <a:lstStyle/>
          <a:p>
            <a:pPr>
              <a:lnSpc>
                <a:spcPts val="3000"/>
              </a:lnSpc>
            </a:pPr>
            <a:r>
              <a:rPr lang="es-ES_tradnl" sz="2400" dirty="0">
                <a:solidFill>
                  <a:srgbClr val="FF0000"/>
                </a:solidFill>
              </a:rPr>
              <a:t>Papel central de la Red de Centros de Formación de la Cooperación Española en América Latina</a:t>
            </a:r>
          </a:p>
        </p:txBody>
      </p:sp>
      <p:cxnSp>
        <p:nvCxnSpPr>
          <p:cNvPr id="3" name="2 Conector recto"/>
          <p:cNvCxnSpPr/>
          <p:nvPr/>
        </p:nvCxnSpPr>
        <p:spPr>
          <a:xfrm flipV="1">
            <a:off x="971573" y="620690"/>
            <a:ext cx="0" cy="648070"/>
          </a:xfrm>
          <a:prstGeom prst="line">
            <a:avLst/>
          </a:prstGeom>
          <a:ln/>
          <a:effectLst/>
        </p:spPr>
        <p:style>
          <a:lnRef idx="3">
            <a:schemeClr val="dk1"/>
          </a:lnRef>
          <a:fillRef idx="0">
            <a:schemeClr val="dk1"/>
          </a:fillRef>
          <a:effectRef idx="2">
            <a:schemeClr val="dk1"/>
          </a:effectRef>
          <a:fontRef idx="minor">
            <a:schemeClr val="tx1"/>
          </a:fontRef>
        </p:style>
      </p:cxnSp>
      <p:sp>
        <p:nvSpPr>
          <p:cNvPr id="10" name="9 Marcador de número de diapositiva"/>
          <p:cNvSpPr>
            <a:spLocks noGrp="1"/>
          </p:cNvSpPr>
          <p:nvPr>
            <p:ph type="sldNum" sz="quarter" idx="12"/>
          </p:nvPr>
        </p:nvSpPr>
        <p:spPr/>
        <p:txBody>
          <a:bodyPr/>
          <a:lstStyle/>
          <a:p>
            <a:fld id="{9A6D3A0F-C1B9-46B2-887C-782F1FE86CAC}" type="slidenum">
              <a:rPr lang="es-ES_tradnl" smtClean="0"/>
              <a:t>5</a:t>
            </a:fld>
            <a:endParaRPr lang="es-ES_tradnl" dirty="0"/>
          </a:p>
        </p:txBody>
      </p:sp>
      <p:pic>
        <p:nvPicPr>
          <p:cNvPr id="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48464" y="6380462"/>
            <a:ext cx="211204" cy="22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Imagen 3"/>
          <p:cNvPicPr>
            <a:picLocks noChangeAspect="1"/>
          </p:cNvPicPr>
          <p:nvPr/>
        </p:nvPicPr>
        <p:blipFill>
          <a:blip r:embed="rId3"/>
          <a:stretch>
            <a:fillRect/>
          </a:stretch>
        </p:blipFill>
        <p:spPr>
          <a:xfrm>
            <a:off x="323528" y="1539579"/>
            <a:ext cx="8070428" cy="4643156"/>
          </a:xfrm>
          <a:prstGeom prst="rect">
            <a:avLst/>
          </a:prstGeom>
        </p:spPr>
      </p:pic>
    </p:spTree>
    <p:extLst>
      <p:ext uri="{BB962C8B-B14F-4D97-AF65-F5344CB8AC3E}">
        <p14:creationId xmlns:p14="http://schemas.microsoft.com/office/powerpoint/2010/main" val="9138255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D5FDFF-FAD6-484C-9C9C-59E582F8B8B8}"/>
              </a:ext>
            </a:extLst>
          </p:cNvPr>
          <p:cNvSpPr>
            <a:spLocks noGrp="1"/>
          </p:cNvSpPr>
          <p:nvPr>
            <p:ph type="title"/>
          </p:nvPr>
        </p:nvSpPr>
        <p:spPr/>
        <p:txBody>
          <a:bodyPr>
            <a:normAutofit fontScale="90000"/>
          </a:bodyPr>
          <a:lstStyle/>
          <a:p>
            <a:r>
              <a:rPr lang="es-ES" dirty="0">
                <a:solidFill>
                  <a:srgbClr val="FF0000"/>
                </a:solidFill>
              </a:rPr>
              <a:t>Innovar en las formas de comunicar</a:t>
            </a:r>
          </a:p>
        </p:txBody>
      </p:sp>
      <p:sp>
        <p:nvSpPr>
          <p:cNvPr id="3" name="Marcador de contenido 2">
            <a:extLst>
              <a:ext uri="{FF2B5EF4-FFF2-40B4-BE49-F238E27FC236}">
                <a16:creationId xmlns:a16="http://schemas.microsoft.com/office/drawing/2014/main" id="{97EAF489-23F8-4ADD-AB25-F36B76F643BC}"/>
              </a:ext>
            </a:extLst>
          </p:cNvPr>
          <p:cNvSpPr>
            <a:spLocks noGrp="1"/>
          </p:cNvSpPr>
          <p:nvPr>
            <p:ph idx="1"/>
          </p:nvPr>
        </p:nvSpPr>
        <p:spPr/>
        <p:txBody>
          <a:bodyPr/>
          <a:lstStyle/>
          <a:p>
            <a:r>
              <a:rPr lang="es-ES" dirty="0"/>
              <a:t>Redes sociales</a:t>
            </a:r>
          </a:p>
          <a:p>
            <a:r>
              <a:rPr lang="es-ES" dirty="0"/>
              <a:t>TEDx</a:t>
            </a:r>
          </a:p>
          <a:p>
            <a:endParaRPr lang="es-ES" dirty="0"/>
          </a:p>
        </p:txBody>
      </p:sp>
      <p:sp>
        <p:nvSpPr>
          <p:cNvPr id="4" name="Marcador de número de diapositiva 3">
            <a:extLst>
              <a:ext uri="{FF2B5EF4-FFF2-40B4-BE49-F238E27FC236}">
                <a16:creationId xmlns:a16="http://schemas.microsoft.com/office/drawing/2014/main" id="{F4BAE579-2035-46A6-8AB2-7A255E1755DB}"/>
              </a:ext>
            </a:extLst>
          </p:cNvPr>
          <p:cNvSpPr>
            <a:spLocks noGrp="1"/>
          </p:cNvSpPr>
          <p:nvPr>
            <p:ph type="sldNum" sz="quarter" idx="12"/>
          </p:nvPr>
        </p:nvSpPr>
        <p:spPr/>
        <p:txBody>
          <a:bodyPr/>
          <a:lstStyle/>
          <a:p>
            <a:fld id="{9A6D3A0F-C1B9-46B2-887C-782F1FE86CAC}" type="slidenum">
              <a:rPr lang="es-ES" smtClean="0"/>
              <a:t>50</a:t>
            </a:fld>
            <a:endParaRPr lang="es-ES"/>
          </a:p>
        </p:txBody>
      </p:sp>
      <p:pic>
        <p:nvPicPr>
          <p:cNvPr id="6" name="Imagen 5">
            <a:extLst>
              <a:ext uri="{FF2B5EF4-FFF2-40B4-BE49-F238E27FC236}">
                <a16:creationId xmlns:a16="http://schemas.microsoft.com/office/drawing/2014/main" id="{0613161C-D821-4CB0-99BC-C6850382B7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1720" y="2715468"/>
            <a:ext cx="6876256" cy="3867894"/>
          </a:xfrm>
          <a:prstGeom prst="rect">
            <a:avLst/>
          </a:prstGeom>
        </p:spPr>
      </p:pic>
    </p:spTree>
    <p:extLst>
      <p:ext uri="{BB962C8B-B14F-4D97-AF65-F5344CB8AC3E}">
        <p14:creationId xmlns:p14="http://schemas.microsoft.com/office/powerpoint/2010/main" val="17923529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74A509-2FD5-40E4-88A9-68B1CD2F23E5}"/>
              </a:ext>
            </a:extLst>
          </p:cNvPr>
          <p:cNvSpPr>
            <a:spLocks noGrp="1"/>
          </p:cNvSpPr>
          <p:nvPr>
            <p:ph type="title"/>
          </p:nvPr>
        </p:nvSpPr>
        <p:spPr/>
        <p:txBody>
          <a:bodyPr/>
          <a:lstStyle/>
          <a:p>
            <a:r>
              <a:rPr lang="es-ES" dirty="0">
                <a:solidFill>
                  <a:srgbClr val="FF0000"/>
                </a:solidFill>
              </a:rPr>
              <a:t>Para terminar</a:t>
            </a:r>
          </a:p>
        </p:txBody>
      </p:sp>
      <p:sp>
        <p:nvSpPr>
          <p:cNvPr id="3" name="Marcador de contenido 2">
            <a:extLst>
              <a:ext uri="{FF2B5EF4-FFF2-40B4-BE49-F238E27FC236}">
                <a16:creationId xmlns:a16="http://schemas.microsoft.com/office/drawing/2014/main" id="{9C4F0C0D-26F6-4906-B205-77DFA5F004B1}"/>
              </a:ext>
            </a:extLst>
          </p:cNvPr>
          <p:cNvSpPr>
            <a:spLocks noGrp="1"/>
          </p:cNvSpPr>
          <p:nvPr>
            <p:ph idx="1"/>
          </p:nvPr>
        </p:nvSpPr>
        <p:spPr>
          <a:xfrm>
            <a:off x="592456" y="1368449"/>
            <a:ext cx="5338936" cy="1756792"/>
          </a:xfrm>
        </p:spPr>
        <p:txBody>
          <a:bodyPr>
            <a:normAutofit/>
          </a:bodyPr>
          <a:lstStyle/>
          <a:p>
            <a:pPr marL="0" indent="0">
              <a:buNone/>
            </a:pPr>
            <a:r>
              <a:rPr lang="es-ES" u="sng" dirty="0"/>
              <a:t>Seguimiento y evaluación</a:t>
            </a:r>
          </a:p>
          <a:p>
            <a:pPr>
              <a:buFont typeface="Wingdings" panose="05000000000000000000" pitchFamily="2" charset="2"/>
              <a:buChar char="Ø"/>
            </a:pPr>
            <a:r>
              <a:rPr lang="es-ES" dirty="0"/>
              <a:t>Implementación adaptativa</a:t>
            </a:r>
          </a:p>
          <a:p>
            <a:pPr>
              <a:buFont typeface="Wingdings" panose="05000000000000000000" pitchFamily="2" charset="2"/>
              <a:buChar char="Ø"/>
            </a:pPr>
            <a:r>
              <a:rPr lang="es-ES" dirty="0"/>
              <a:t>Rendición de cuentas</a:t>
            </a:r>
          </a:p>
          <a:p>
            <a:endParaRPr lang="es-ES" dirty="0"/>
          </a:p>
        </p:txBody>
      </p:sp>
      <p:sp>
        <p:nvSpPr>
          <p:cNvPr id="4" name="Marcador de número de diapositiva 3">
            <a:extLst>
              <a:ext uri="{FF2B5EF4-FFF2-40B4-BE49-F238E27FC236}">
                <a16:creationId xmlns:a16="http://schemas.microsoft.com/office/drawing/2014/main" id="{D2FE8C1A-B200-4345-9616-D94729583B10}"/>
              </a:ext>
            </a:extLst>
          </p:cNvPr>
          <p:cNvSpPr>
            <a:spLocks noGrp="1"/>
          </p:cNvSpPr>
          <p:nvPr>
            <p:ph type="sldNum" sz="quarter" idx="12"/>
          </p:nvPr>
        </p:nvSpPr>
        <p:spPr/>
        <p:txBody>
          <a:bodyPr/>
          <a:lstStyle/>
          <a:p>
            <a:fld id="{9A6D3A0F-C1B9-46B2-887C-782F1FE86CAC}" type="slidenum">
              <a:rPr lang="es-ES" smtClean="0"/>
              <a:t>51</a:t>
            </a:fld>
            <a:endParaRPr lang="es-ES"/>
          </a:p>
        </p:txBody>
      </p:sp>
      <p:pic>
        <p:nvPicPr>
          <p:cNvPr id="5" name="Marcador de contenido 4">
            <a:extLst>
              <a:ext uri="{FF2B5EF4-FFF2-40B4-BE49-F238E27FC236}">
                <a16:creationId xmlns:a16="http://schemas.microsoft.com/office/drawing/2014/main" id="{4D5CD654-DCFB-430C-A0E1-C15691164B1B}"/>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6066648" y="1052869"/>
            <a:ext cx="2664296" cy="3024336"/>
          </a:xfrm>
          <a:prstGeom prst="rect">
            <a:avLst/>
          </a:prstGeom>
          <a:noFill/>
          <a:ln>
            <a:noFill/>
          </a:ln>
        </p:spPr>
      </p:pic>
      <p:sp>
        <p:nvSpPr>
          <p:cNvPr id="6" name="CuadroTexto 5">
            <a:extLst>
              <a:ext uri="{FF2B5EF4-FFF2-40B4-BE49-F238E27FC236}">
                <a16:creationId xmlns:a16="http://schemas.microsoft.com/office/drawing/2014/main" id="{8135B4BC-4014-4B12-8592-7DA99A34D7B5}"/>
              </a:ext>
            </a:extLst>
          </p:cNvPr>
          <p:cNvSpPr txBox="1"/>
          <p:nvPr/>
        </p:nvSpPr>
        <p:spPr>
          <a:xfrm>
            <a:off x="5413325" y="4292963"/>
            <a:ext cx="3730675" cy="1661993"/>
          </a:xfrm>
          <a:prstGeom prst="rect">
            <a:avLst/>
          </a:prstGeom>
          <a:noFill/>
        </p:spPr>
        <p:txBody>
          <a:bodyPr wrap="square" rtlCol="0">
            <a:spAutoFit/>
          </a:bodyPr>
          <a:lstStyle/>
          <a:p>
            <a:r>
              <a:rPr lang="es-ES_tradnl" sz="1400" b="1" dirty="0"/>
              <a:t>Plan</a:t>
            </a:r>
            <a:r>
              <a:rPr lang="es-ES_tradnl" sz="1400" dirty="0"/>
              <a:t> </a:t>
            </a:r>
            <a:r>
              <a:rPr lang="es-ES_tradnl" sz="1400" dirty="0">
                <a:sym typeface="Wingdings" panose="05000000000000000000" pitchFamily="2" charset="2"/>
              </a:rPr>
              <a:t></a:t>
            </a:r>
            <a:r>
              <a:rPr lang="es-ES_tradnl" sz="1400" dirty="0"/>
              <a:t> Planificar</a:t>
            </a:r>
            <a:endParaRPr lang="es-ES" sz="1400" dirty="0"/>
          </a:p>
          <a:p>
            <a:r>
              <a:rPr lang="es-ES_tradnl" sz="1400" b="1" dirty="0"/>
              <a:t>Do</a:t>
            </a:r>
            <a:r>
              <a:rPr lang="es-ES_tradnl" sz="1400" dirty="0"/>
              <a:t> </a:t>
            </a:r>
            <a:r>
              <a:rPr lang="es-ES_tradnl" sz="1400" dirty="0">
                <a:sym typeface="Wingdings" panose="05000000000000000000" pitchFamily="2" charset="2"/>
              </a:rPr>
              <a:t></a:t>
            </a:r>
            <a:r>
              <a:rPr lang="es-ES_tradnl" sz="1400" dirty="0"/>
              <a:t> Actuar, implantar el plan en la práctica</a:t>
            </a:r>
            <a:endParaRPr lang="es-ES" sz="1400" dirty="0"/>
          </a:p>
          <a:p>
            <a:r>
              <a:rPr lang="es-ES_tradnl" sz="1400" b="1" dirty="0" err="1"/>
              <a:t>Check</a:t>
            </a:r>
            <a:r>
              <a:rPr lang="es-ES_tradnl" sz="1400" dirty="0"/>
              <a:t> </a:t>
            </a:r>
            <a:r>
              <a:rPr lang="es-ES_tradnl" sz="1400" dirty="0">
                <a:sym typeface="Wingdings" panose="05000000000000000000" pitchFamily="2" charset="2"/>
              </a:rPr>
              <a:t></a:t>
            </a:r>
            <a:r>
              <a:rPr lang="es-ES_tradnl" sz="1400" dirty="0"/>
              <a:t> Evaluar los resultados obtenidos y compararlos con las expectativas</a:t>
            </a:r>
            <a:endParaRPr lang="es-ES" sz="1400" dirty="0"/>
          </a:p>
          <a:p>
            <a:r>
              <a:rPr lang="es-ES_tradnl" sz="1400" b="1" dirty="0" err="1"/>
              <a:t>Act</a:t>
            </a:r>
            <a:r>
              <a:rPr lang="es-ES_tradnl" sz="1400" b="1" dirty="0"/>
              <a:t>/</a:t>
            </a:r>
            <a:r>
              <a:rPr lang="es-ES_tradnl" sz="1400" b="1" dirty="0" err="1"/>
              <a:t>Adjust</a:t>
            </a:r>
            <a:r>
              <a:rPr lang="es-ES_tradnl" sz="1400" b="1" dirty="0"/>
              <a:t> </a:t>
            </a:r>
            <a:r>
              <a:rPr lang="es-ES_tradnl" sz="1400" dirty="0">
                <a:sym typeface="Wingdings" panose="05000000000000000000" pitchFamily="2" charset="2"/>
              </a:rPr>
              <a:t></a:t>
            </a:r>
            <a:r>
              <a:rPr lang="es-ES_tradnl" sz="1400" dirty="0"/>
              <a:t> Actuar para adaptar los resultados a las expectativas</a:t>
            </a:r>
            <a:endParaRPr lang="es-ES" sz="1400" dirty="0"/>
          </a:p>
          <a:p>
            <a:endParaRPr lang="es-ES" dirty="0"/>
          </a:p>
        </p:txBody>
      </p:sp>
      <p:sp>
        <p:nvSpPr>
          <p:cNvPr id="7" name="Título 1">
            <a:extLst>
              <a:ext uri="{FF2B5EF4-FFF2-40B4-BE49-F238E27FC236}">
                <a16:creationId xmlns:a16="http://schemas.microsoft.com/office/drawing/2014/main" id="{A5233E2E-0B9F-4E3C-83A0-C99699D7E3B3}"/>
              </a:ext>
            </a:extLst>
          </p:cNvPr>
          <p:cNvSpPr txBox="1">
            <a:spLocks/>
          </p:cNvSpPr>
          <p:nvPr/>
        </p:nvSpPr>
        <p:spPr>
          <a:xfrm>
            <a:off x="592456" y="3314144"/>
            <a:ext cx="4355568" cy="1809816"/>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u="sng" dirty="0"/>
              <a:t>Cooperación eficaz</a:t>
            </a:r>
          </a:p>
          <a:p>
            <a:pPr marL="571500" indent="-571500" algn="l">
              <a:buFont typeface="Wingdings" panose="05000000000000000000" pitchFamily="2" charset="2"/>
              <a:buChar char="Ø"/>
            </a:pPr>
            <a:r>
              <a:rPr lang="es-ES" dirty="0"/>
              <a:t>Apropiación</a:t>
            </a:r>
          </a:p>
          <a:p>
            <a:pPr marL="571500" indent="-571500" algn="l">
              <a:buFont typeface="Wingdings" panose="05000000000000000000" pitchFamily="2" charset="2"/>
              <a:buChar char="Ø"/>
            </a:pPr>
            <a:r>
              <a:rPr lang="es-ES" dirty="0"/>
              <a:t>Alineación</a:t>
            </a:r>
          </a:p>
          <a:p>
            <a:pPr marL="571500" indent="-571500" algn="l">
              <a:buFont typeface="Wingdings" panose="05000000000000000000" pitchFamily="2" charset="2"/>
              <a:buChar char="Ø"/>
            </a:pPr>
            <a:r>
              <a:rPr lang="es-ES" dirty="0"/>
              <a:t>Armonización</a:t>
            </a:r>
            <a:endParaRPr lang="es-ES" dirty="0">
              <a:solidFill>
                <a:srgbClr val="FF0000"/>
              </a:solidFill>
            </a:endParaRPr>
          </a:p>
        </p:txBody>
      </p:sp>
    </p:spTree>
    <p:extLst>
      <p:ext uri="{BB962C8B-B14F-4D97-AF65-F5344CB8AC3E}">
        <p14:creationId xmlns:p14="http://schemas.microsoft.com/office/powerpoint/2010/main" val="28175385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5A258901-B754-43B0-B82F-33244568EAF4}"/>
              </a:ext>
            </a:extLst>
          </p:cNvPr>
          <p:cNvSpPr>
            <a:spLocks noGrp="1"/>
          </p:cNvSpPr>
          <p:nvPr>
            <p:ph type="sldNum" sz="quarter" idx="12"/>
          </p:nvPr>
        </p:nvSpPr>
        <p:spPr/>
        <p:txBody>
          <a:bodyPr/>
          <a:lstStyle/>
          <a:p>
            <a:fld id="{9A6D3A0F-C1B9-46B2-887C-782F1FE86CAC}" type="slidenum">
              <a:rPr lang="es-ES" smtClean="0"/>
              <a:t>52</a:t>
            </a:fld>
            <a:endParaRPr lang="es-ES"/>
          </a:p>
        </p:txBody>
      </p:sp>
      <p:pic>
        <p:nvPicPr>
          <p:cNvPr id="4" name="Imagen 3">
            <a:extLst>
              <a:ext uri="{FF2B5EF4-FFF2-40B4-BE49-F238E27FC236}">
                <a16:creationId xmlns:a16="http://schemas.microsoft.com/office/drawing/2014/main" id="{F98F0B58-A727-4149-85F9-10CC540726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018655">
            <a:off x="441960" y="442912"/>
            <a:ext cx="4130040" cy="6096000"/>
          </a:xfrm>
          <a:prstGeom prst="rect">
            <a:avLst/>
          </a:prstGeom>
        </p:spPr>
      </p:pic>
      <p:pic>
        <p:nvPicPr>
          <p:cNvPr id="6" name="Imagen 5">
            <a:extLst>
              <a:ext uri="{FF2B5EF4-FFF2-40B4-BE49-F238E27FC236}">
                <a16:creationId xmlns:a16="http://schemas.microsoft.com/office/drawing/2014/main" id="{B6D4E15A-B714-4876-901E-2FBA701483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44775">
            <a:off x="4625980" y="722276"/>
            <a:ext cx="4256946" cy="2057524"/>
          </a:xfrm>
          <a:prstGeom prst="rect">
            <a:avLst/>
          </a:prstGeom>
        </p:spPr>
      </p:pic>
      <p:pic>
        <p:nvPicPr>
          <p:cNvPr id="8" name="Imagen 7">
            <a:extLst>
              <a:ext uri="{FF2B5EF4-FFF2-40B4-BE49-F238E27FC236}">
                <a16:creationId xmlns:a16="http://schemas.microsoft.com/office/drawing/2014/main" id="{BB2CA59D-5928-47CB-A96A-2087165BA2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3207" y="3429000"/>
            <a:ext cx="2826958" cy="3180328"/>
          </a:xfrm>
          <a:prstGeom prst="rect">
            <a:avLst/>
          </a:prstGeom>
        </p:spPr>
      </p:pic>
    </p:spTree>
    <p:extLst>
      <p:ext uri="{BB962C8B-B14F-4D97-AF65-F5344CB8AC3E}">
        <p14:creationId xmlns:p14="http://schemas.microsoft.com/office/powerpoint/2010/main" val="3163050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6756" y="2262274"/>
            <a:ext cx="1690489" cy="2333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188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935A1BEC-5B07-4568-8CD9-886BD805E00A}"/>
              </a:ext>
            </a:extLst>
          </p:cNvPr>
          <p:cNvPicPr>
            <a:picLocks noGrp="1" noChangeAspect="1"/>
          </p:cNvPicPr>
          <p:nvPr>
            <p:ph idx="1"/>
          </p:nvPr>
        </p:nvPicPr>
        <p:blipFill>
          <a:blip r:embed="rId2"/>
          <a:stretch>
            <a:fillRect/>
          </a:stretch>
        </p:blipFill>
        <p:spPr>
          <a:xfrm>
            <a:off x="17472" y="-18096"/>
            <a:ext cx="9090430" cy="6615448"/>
          </a:xfrm>
          <a:prstGeom prst="rect">
            <a:avLst/>
          </a:prstGeom>
        </p:spPr>
      </p:pic>
      <p:sp>
        <p:nvSpPr>
          <p:cNvPr id="4" name="Marcador de número de diapositiva 3">
            <a:extLst>
              <a:ext uri="{FF2B5EF4-FFF2-40B4-BE49-F238E27FC236}">
                <a16:creationId xmlns:a16="http://schemas.microsoft.com/office/drawing/2014/main" id="{8E99B526-49D5-4874-A91B-B52404BEF899}"/>
              </a:ext>
            </a:extLst>
          </p:cNvPr>
          <p:cNvSpPr>
            <a:spLocks noGrp="1"/>
          </p:cNvSpPr>
          <p:nvPr>
            <p:ph type="sldNum" sz="quarter" idx="12"/>
          </p:nvPr>
        </p:nvSpPr>
        <p:spPr/>
        <p:txBody>
          <a:bodyPr/>
          <a:lstStyle/>
          <a:p>
            <a:fld id="{9A6D3A0F-C1B9-46B2-887C-782F1FE86CAC}" type="slidenum">
              <a:rPr lang="es-ES" smtClean="0"/>
              <a:t>6</a:t>
            </a:fld>
            <a:endParaRPr lang="es-ES"/>
          </a:p>
        </p:txBody>
      </p:sp>
    </p:spTree>
    <p:extLst>
      <p:ext uri="{BB962C8B-B14F-4D97-AF65-F5344CB8AC3E}">
        <p14:creationId xmlns:p14="http://schemas.microsoft.com/office/powerpoint/2010/main" val="2935023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B96740-AAAE-4F1C-ACAC-0DA445603075}"/>
              </a:ext>
            </a:extLst>
          </p:cNvPr>
          <p:cNvSpPr>
            <a:spLocks noGrp="1"/>
          </p:cNvSpPr>
          <p:nvPr>
            <p:ph type="title"/>
          </p:nvPr>
        </p:nvSpPr>
        <p:spPr/>
        <p:txBody>
          <a:bodyPr/>
          <a:lstStyle/>
          <a:p>
            <a:r>
              <a:rPr lang="es-ES" dirty="0">
                <a:solidFill>
                  <a:srgbClr val="FF0000"/>
                </a:solidFill>
              </a:rPr>
              <a:t>En el contexto de …</a:t>
            </a:r>
          </a:p>
        </p:txBody>
      </p:sp>
      <p:sp>
        <p:nvSpPr>
          <p:cNvPr id="3" name="Marcador de contenido 2">
            <a:extLst>
              <a:ext uri="{FF2B5EF4-FFF2-40B4-BE49-F238E27FC236}">
                <a16:creationId xmlns:a16="http://schemas.microsoft.com/office/drawing/2014/main" id="{588E90FF-6CE7-470D-8ABE-625FF9B4C3EA}"/>
              </a:ext>
            </a:extLst>
          </p:cNvPr>
          <p:cNvSpPr>
            <a:spLocks noGrp="1"/>
          </p:cNvSpPr>
          <p:nvPr>
            <p:ph idx="1"/>
          </p:nvPr>
        </p:nvSpPr>
        <p:spPr/>
        <p:txBody>
          <a:bodyPr>
            <a:normAutofit fontScale="70000" lnSpcReduction="20000"/>
          </a:bodyPr>
          <a:lstStyle/>
          <a:p>
            <a:r>
              <a:rPr lang="es-ES" dirty="0"/>
              <a:t>V PD CE: Su </a:t>
            </a:r>
            <a:r>
              <a:rPr lang="es-ES" b="1" dirty="0"/>
              <a:t>misión </a:t>
            </a:r>
            <a:r>
              <a:rPr lang="es-ES" dirty="0"/>
              <a:t>es favorecer y estimular el logro de los ODS y de este modo contribuir a erradicar la pobreza en sus múltiples dimensiones, construir la resiliencia de personas y comunidades, reducir las desigualdades y defender y promover los derechos humanos y las libertades fundamentales, modelos de producción y de consumo sostenibles, la conservación del planeta y la lucha contra el cambio climático.</a:t>
            </a:r>
          </a:p>
          <a:p>
            <a:r>
              <a:rPr lang="es-ES" dirty="0"/>
              <a:t>El V PD comparte la </a:t>
            </a:r>
            <a:r>
              <a:rPr lang="es-ES" b="1" dirty="0"/>
              <a:t>visión </a:t>
            </a:r>
            <a:r>
              <a:rPr lang="es-ES" dirty="0"/>
              <a:t>expresada en la Agenda 2030: la consecución de un mundo donde las personas están primero, donde no se deja a nadie atrás, donde la prosperidad es compartida por todos, que respeta y conserva el planeta, donde se consolida y construye la paz basada en la justicia, donde trabajamos juntos y asociados para construirlo.</a:t>
            </a:r>
          </a:p>
          <a:p>
            <a:endParaRPr lang="es-ES" dirty="0"/>
          </a:p>
        </p:txBody>
      </p:sp>
      <p:sp>
        <p:nvSpPr>
          <p:cNvPr id="4" name="Marcador de número de diapositiva 3">
            <a:extLst>
              <a:ext uri="{FF2B5EF4-FFF2-40B4-BE49-F238E27FC236}">
                <a16:creationId xmlns:a16="http://schemas.microsoft.com/office/drawing/2014/main" id="{6650903E-F81C-4FAE-B78A-58892CA7CC38}"/>
              </a:ext>
            </a:extLst>
          </p:cNvPr>
          <p:cNvSpPr>
            <a:spLocks noGrp="1"/>
          </p:cNvSpPr>
          <p:nvPr>
            <p:ph type="sldNum" sz="quarter" idx="12"/>
          </p:nvPr>
        </p:nvSpPr>
        <p:spPr/>
        <p:txBody>
          <a:bodyPr/>
          <a:lstStyle/>
          <a:p>
            <a:fld id="{9A6D3A0F-C1B9-46B2-887C-782F1FE86CAC}" type="slidenum">
              <a:rPr lang="es-ES" smtClean="0"/>
              <a:t>7</a:t>
            </a:fld>
            <a:endParaRPr lang="es-ES"/>
          </a:p>
        </p:txBody>
      </p:sp>
    </p:spTree>
    <p:extLst>
      <p:ext uri="{BB962C8B-B14F-4D97-AF65-F5344CB8AC3E}">
        <p14:creationId xmlns:p14="http://schemas.microsoft.com/office/powerpoint/2010/main" val="1719868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E3113B-6A56-4D0A-AF06-A6BD9E38DB96}"/>
              </a:ext>
            </a:extLst>
          </p:cNvPr>
          <p:cNvSpPr>
            <a:spLocks noGrp="1"/>
          </p:cNvSpPr>
          <p:nvPr>
            <p:ph type="ctrTitle"/>
          </p:nvPr>
        </p:nvSpPr>
        <p:spPr/>
        <p:txBody>
          <a:bodyPr/>
          <a:lstStyle/>
          <a:p>
            <a:r>
              <a:rPr lang="es-ES" dirty="0">
                <a:solidFill>
                  <a:srgbClr val="FF0000"/>
                </a:solidFill>
              </a:rPr>
              <a:t>El programa de apoyo al pilar social de la Agenda 2030 …</a:t>
            </a:r>
          </a:p>
        </p:txBody>
      </p:sp>
      <p:sp>
        <p:nvSpPr>
          <p:cNvPr id="3" name="Subtítulo 2">
            <a:extLst>
              <a:ext uri="{FF2B5EF4-FFF2-40B4-BE49-F238E27FC236}">
                <a16:creationId xmlns:a16="http://schemas.microsoft.com/office/drawing/2014/main" id="{F00347C6-A3AB-4C9C-A83C-62DAFC15EA3D}"/>
              </a:ext>
            </a:extLst>
          </p:cNvPr>
          <p:cNvSpPr>
            <a:spLocks noGrp="1"/>
          </p:cNvSpPr>
          <p:nvPr>
            <p:ph type="subTitle" idx="1"/>
          </p:nvPr>
        </p:nvSpPr>
        <p:spPr/>
        <p:txBody>
          <a:bodyPr/>
          <a:lstStyle/>
          <a:p>
            <a:r>
              <a:rPr lang="es-ES" dirty="0"/>
              <a:t>… visto desde la noción de la cohesión social</a:t>
            </a:r>
          </a:p>
        </p:txBody>
      </p:sp>
    </p:spTree>
    <p:extLst>
      <p:ext uri="{BB962C8B-B14F-4D97-AF65-F5344CB8AC3E}">
        <p14:creationId xmlns:p14="http://schemas.microsoft.com/office/powerpoint/2010/main" val="3682061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8784A0-83F0-4C36-8F7B-627584CDB427}"/>
              </a:ext>
            </a:extLst>
          </p:cNvPr>
          <p:cNvSpPr>
            <a:spLocks noGrp="1"/>
          </p:cNvSpPr>
          <p:nvPr>
            <p:ph type="title"/>
          </p:nvPr>
        </p:nvSpPr>
        <p:spPr/>
        <p:txBody>
          <a:bodyPr/>
          <a:lstStyle/>
          <a:p>
            <a:r>
              <a:rPr lang="es-ES" dirty="0">
                <a:solidFill>
                  <a:srgbClr val="FF0000"/>
                </a:solidFill>
              </a:rPr>
              <a:t>Objetivo</a:t>
            </a:r>
          </a:p>
        </p:txBody>
      </p:sp>
      <p:sp>
        <p:nvSpPr>
          <p:cNvPr id="3" name="Marcador de contenido 2">
            <a:extLst>
              <a:ext uri="{FF2B5EF4-FFF2-40B4-BE49-F238E27FC236}">
                <a16:creationId xmlns:a16="http://schemas.microsoft.com/office/drawing/2014/main" id="{496E03EB-7770-4841-B5DE-100525C5ED1D}"/>
              </a:ext>
            </a:extLst>
          </p:cNvPr>
          <p:cNvSpPr>
            <a:spLocks noGrp="1"/>
          </p:cNvSpPr>
          <p:nvPr>
            <p:ph idx="1"/>
          </p:nvPr>
        </p:nvSpPr>
        <p:spPr/>
        <p:txBody>
          <a:bodyPr/>
          <a:lstStyle/>
          <a:p>
            <a:r>
              <a:rPr lang="es-ES" dirty="0"/>
              <a:t>Apoyar a los países latinoamericanos y caribeños para el </a:t>
            </a:r>
            <a:r>
              <a:rPr lang="es-ES" b="1" dirty="0"/>
              <a:t>cumplimiento de los objetivos de desarrollo sostenible encuadrados en el pilar social de la Agenda 2030 desde el enfoque que supone la noción de la cohesión social.</a:t>
            </a:r>
            <a:r>
              <a:rPr lang="es-ES" dirty="0"/>
              <a:t> </a:t>
            </a:r>
          </a:p>
        </p:txBody>
      </p:sp>
      <p:sp>
        <p:nvSpPr>
          <p:cNvPr id="4" name="Marcador de número de diapositiva 3">
            <a:extLst>
              <a:ext uri="{FF2B5EF4-FFF2-40B4-BE49-F238E27FC236}">
                <a16:creationId xmlns:a16="http://schemas.microsoft.com/office/drawing/2014/main" id="{28C8F87D-9401-452F-92B7-3E8DA90C8ED0}"/>
              </a:ext>
            </a:extLst>
          </p:cNvPr>
          <p:cNvSpPr>
            <a:spLocks noGrp="1"/>
          </p:cNvSpPr>
          <p:nvPr>
            <p:ph type="sldNum" sz="quarter" idx="12"/>
          </p:nvPr>
        </p:nvSpPr>
        <p:spPr/>
        <p:txBody>
          <a:bodyPr/>
          <a:lstStyle/>
          <a:p>
            <a:fld id="{9A6D3A0F-C1B9-46B2-887C-782F1FE86CAC}" type="slidenum">
              <a:rPr lang="es-ES" smtClean="0"/>
              <a:t>9</a:t>
            </a:fld>
            <a:endParaRPr lang="es-ES"/>
          </a:p>
        </p:txBody>
      </p:sp>
    </p:spTree>
    <p:extLst>
      <p:ext uri="{BB962C8B-B14F-4D97-AF65-F5344CB8AC3E}">
        <p14:creationId xmlns:p14="http://schemas.microsoft.com/office/powerpoint/2010/main" val="1403355677"/>
      </p:ext>
    </p:extLst>
  </p:cSld>
  <p:clrMapOvr>
    <a:masterClrMapping/>
  </p:clrMapOvr>
</p:sld>
</file>

<file path=ppt/theme/theme1.xml><?xml version="1.0" encoding="utf-8"?>
<a:theme xmlns:a="http://schemas.openxmlformats.org/drawingml/2006/main" name="Tema de Office">
  <a:themeElements>
    <a:clrScheme name="Escala de grises">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Solsticio">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1687</TotalTime>
  <Words>2896</Words>
  <Application>Microsoft Office PowerPoint</Application>
  <PresentationFormat>Presentación en pantalla (4:3)</PresentationFormat>
  <Paragraphs>191</Paragraphs>
  <Slides>53</Slides>
  <Notes>1</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53</vt:i4>
      </vt:variant>
    </vt:vector>
  </HeadingPairs>
  <TitlesOfParts>
    <vt:vector size="58" baseType="lpstr">
      <vt:lpstr>Arial</vt:lpstr>
      <vt:lpstr>Calibri</vt:lpstr>
      <vt:lpstr>Gill Sans MT</vt:lpstr>
      <vt:lpstr>Wingdings</vt:lpstr>
      <vt:lpstr>Tema de Office</vt:lpstr>
      <vt:lpstr>Presentación de PowerPoint</vt:lpstr>
      <vt:lpstr>Contexto general del programa INTERCOONECTA de la AECID en ALC </vt:lpstr>
      <vt:lpstr>INTERCOONECTA - Plan de Transferencia, Intercambio y Gestión de Conocimiento para el Desarrollo de la Cooperación Española en América Latina y el Caribe </vt:lpstr>
      <vt:lpstr>Características</vt:lpstr>
      <vt:lpstr>Presentación de PowerPoint</vt:lpstr>
      <vt:lpstr>Presentación de PowerPoint</vt:lpstr>
      <vt:lpstr>En el contexto de …</vt:lpstr>
      <vt:lpstr>El programa de apoyo al pilar social de la Agenda 2030 …</vt:lpstr>
      <vt:lpstr>Objetivo</vt:lpstr>
      <vt:lpstr>Información adicional para la toma de decisiones</vt:lpstr>
      <vt:lpstr> La identificación </vt:lpstr>
      <vt:lpstr>Presentación de PowerPoint</vt:lpstr>
      <vt:lpstr>Taller “LA COHESION SOCIAL EN AMERICA LATINA Y CARIBE A LA VISTA DE LA AGENDA 2030”. Santa Cruz, 29-31 de mayo de 2017 </vt:lpstr>
      <vt:lpstr>Presentación de PowerPoint</vt:lpstr>
      <vt:lpstr>Presentación de PowerPoint</vt:lpstr>
      <vt:lpstr>Presentación de PowerPoint</vt:lpstr>
      <vt:lpstr>https://www.youtube.com/watch?v=8-CNzygg_f8&amp;t=2s </vt:lpstr>
      <vt:lpstr>https://www.youtube.com/watch?v=5X14QMK8WGY&amp;list=PUavTP9nTP46o3VteghAkbpQ&amp;index=27 </vt:lpstr>
      <vt:lpstr>Documentos clave de relevancia</vt:lpstr>
      <vt:lpstr>Presentación de PowerPoint</vt:lpstr>
      <vt:lpstr>Presentación de PowerPoint</vt:lpstr>
      <vt:lpstr>Presentación de PowerPoint</vt:lpstr>
      <vt:lpstr>Más generación de evidencias -DOS PROYECTOS-</vt:lpstr>
      <vt:lpstr>La necesaria alienación a políticas</vt:lpstr>
      <vt:lpstr>Presentación de PowerPoint</vt:lpstr>
      <vt:lpstr>Contribuimos a la consecución de los países de ALC de:</vt:lpstr>
      <vt:lpstr>Definiciones</vt:lpstr>
      <vt:lpstr>Nuestra definición</vt:lpstr>
      <vt:lpstr>Mapeo de combo de políticas</vt:lpstr>
      <vt:lpstr>Transversal: el territorio como eje estructurante de la desigualdad social</vt:lpstr>
      <vt:lpstr>Subprogramas</vt:lpstr>
      <vt:lpstr>Subprograma 1</vt:lpstr>
      <vt:lpstr>Subprograma 2</vt:lpstr>
      <vt:lpstr>Subprograma 3</vt:lpstr>
      <vt:lpstr>Subprograma 4</vt:lpstr>
      <vt:lpstr>¿Cómo hacerlo?</vt:lpstr>
      <vt:lpstr>Objetivo</vt:lpstr>
      <vt:lpstr>Transversal: el territorio como eje estructurante de la desigualdad social</vt:lpstr>
      <vt:lpstr>La identificación</vt:lpstr>
      <vt:lpstr>Presentación de PowerPoint</vt:lpstr>
      <vt:lpstr>Presentación de PowerPoint</vt:lpstr>
      <vt:lpstr>Presentación de PowerPoint</vt:lpstr>
      <vt:lpstr>Elementos centrales</vt:lpstr>
      <vt:lpstr>Presentación de PowerPoint</vt:lpstr>
      <vt:lpstr>Herramientas principales</vt:lpstr>
      <vt:lpstr>Las redes regionales de política pública</vt:lpstr>
      <vt:lpstr>Otras redes de utilidad</vt:lpstr>
      <vt:lpstr>Intercoonecta.aecid.es</vt:lpstr>
      <vt:lpstr>Intercoonecta.aecid.es</vt:lpstr>
      <vt:lpstr>Innovar en las formas de comunicar</vt:lpstr>
      <vt:lpstr>Para terminar</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García-Baltasar García-Calvo, Jose Lorenzo</dc:creator>
  <cp:lastModifiedBy>Kenneth Tercero</cp:lastModifiedBy>
  <cp:revision>29</cp:revision>
  <cp:lastPrinted>2019-02-14T19:07:37Z</cp:lastPrinted>
  <dcterms:created xsi:type="dcterms:W3CDTF">2019-02-11T20:49:04Z</dcterms:created>
  <dcterms:modified xsi:type="dcterms:W3CDTF">2022-11-11T01:31:27Z</dcterms:modified>
</cp:coreProperties>
</file>