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</p:sldMasterIdLst>
  <p:notesMasterIdLst>
    <p:notesMasterId r:id="rId18"/>
  </p:notesMasterIdLst>
  <p:sldIdLst>
    <p:sldId id="256" r:id="rId3"/>
    <p:sldId id="257" r:id="rId4"/>
    <p:sldId id="288" r:id="rId5"/>
    <p:sldId id="273" r:id="rId6"/>
    <p:sldId id="290" r:id="rId7"/>
    <p:sldId id="278" r:id="rId8"/>
    <p:sldId id="286" r:id="rId9"/>
    <p:sldId id="276" r:id="rId10"/>
    <p:sldId id="274" r:id="rId11"/>
    <p:sldId id="275" r:id="rId12"/>
    <p:sldId id="277" r:id="rId13"/>
    <p:sldId id="279" r:id="rId14"/>
    <p:sldId id="280" r:id="rId15"/>
    <p:sldId id="281" r:id="rId16"/>
    <p:sldId id="272" r:id="rId1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25C15-A242-475E-9FD5-14CD17F5F3CB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0568-48C9-4C23-A09F-9BCDB6E355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134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Proceso irreversible, dándole otro rol al área rural</a:t>
            </a:r>
          </a:p>
          <a:p>
            <a:r>
              <a:rPr lang="es-BO" dirty="0" smtClean="0"/>
              <a:t>El</a:t>
            </a:r>
            <a:r>
              <a:rPr lang="es-BO" baseline="0" dirty="0" smtClean="0"/>
              <a:t> dinero</a:t>
            </a:r>
            <a:r>
              <a:rPr lang="es-BO" dirty="0" smtClean="0"/>
              <a:t> esta en las ciudades, el potencial  generador</a:t>
            </a:r>
            <a:r>
              <a:rPr lang="es-BO" baseline="0" dirty="0" smtClean="0"/>
              <a:t> de riqueza esta en la ciudad</a:t>
            </a:r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0707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Proceso irreversible, dándole otro rol al área rural</a:t>
            </a:r>
          </a:p>
          <a:p>
            <a:r>
              <a:rPr lang="es-BO" dirty="0" smtClean="0"/>
              <a:t>El</a:t>
            </a:r>
            <a:r>
              <a:rPr lang="es-BO" baseline="0" dirty="0" smtClean="0"/>
              <a:t> dinero</a:t>
            </a:r>
            <a:r>
              <a:rPr lang="es-BO" dirty="0" smtClean="0"/>
              <a:t> esta en las ciudades, el potencial  generador</a:t>
            </a:r>
            <a:r>
              <a:rPr lang="es-BO" baseline="0" dirty="0" smtClean="0"/>
              <a:t> de riqueza esta en la ciudad</a:t>
            </a:r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7489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- 71 municipios con</a:t>
            </a:r>
            <a:r>
              <a:rPr lang="es-BO" baseline="0" dirty="0" smtClean="0"/>
              <a:t> los que se puede trabajar.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3358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Proceso irreversible, dándole otro rol al área rural</a:t>
            </a:r>
          </a:p>
          <a:p>
            <a:r>
              <a:rPr lang="es-BO" dirty="0" smtClean="0"/>
              <a:t>El</a:t>
            </a:r>
            <a:r>
              <a:rPr lang="es-BO" baseline="0" dirty="0" smtClean="0"/>
              <a:t> dinero</a:t>
            </a:r>
            <a:r>
              <a:rPr lang="es-BO" dirty="0" smtClean="0"/>
              <a:t> esta en las ciudades, el potencial  generador</a:t>
            </a:r>
            <a:r>
              <a:rPr lang="es-BO" baseline="0" dirty="0" smtClean="0"/>
              <a:t> de riqueza esta en la ciudad</a:t>
            </a:r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5714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Que pasa con</a:t>
            </a:r>
            <a:r>
              <a:rPr lang="es-BO" baseline="0" dirty="0" smtClean="0"/>
              <a:t> municipios medianos.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6862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Nueva realidad de los jóvenes,</a:t>
            </a:r>
            <a:r>
              <a:rPr lang="es-BO" baseline="0" dirty="0" smtClean="0"/>
              <a:t> conocimiento del área rural y problemáticas que </a:t>
            </a:r>
            <a:r>
              <a:rPr lang="es-BO" baseline="0" dirty="0" err="1" smtClean="0"/>
              <a:t>estan</a:t>
            </a:r>
            <a:r>
              <a:rPr lang="es-BO" baseline="0" dirty="0" smtClean="0"/>
              <a:t> surgiendo.</a:t>
            </a:r>
          </a:p>
          <a:p>
            <a:endParaRPr lang="es-BO" baseline="0" dirty="0" smtClean="0"/>
          </a:p>
          <a:p>
            <a:r>
              <a:rPr lang="es-BO" baseline="0" dirty="0" smtClean="0"/>
              <a:t>Cuando conoces bien el sector das las respuestas </a:t>
            </a:r>
            <a:r>
              <a:rPr lang="es-BO" baseline="0" dirty="0" err="1" smtClean="0"/>
              <a:t>adecudas</a:t>
            </a:r>
            <a:endParaRPr lang="es-BO" baseline="0" dirty="0" smtClean="0"/>
          </a:p>
          <a:p>
            <a:r>
              <a:rPr lang="es-BO" baseline="0" dirty="0" smtClean="0"/>
              <a:t>Relación Publico-Publico</a:t>
            </a:r>
          </a:p>
          <a:p>
            <a:r>
              <a:rPr lang="es-BO" baseline="0" dirty="0" smtClean="0"/>
              <a:t>               Publico – Privado</a:t>
            </a:r>
          </a:p>
          <a:p>
            <a:r>
              <a:rPr lang="es-BO" baseline="0" dirty="0" smtClean="0"/>
              <a:t>               Privado – Privado</a:t>
            </a:r>
          </a:p>
          <a:p>
            <a:endParaRPr lang="es-BO" baseline="0" dirty="0" smtClean="0"/>
          </a:p>
          <a:p>
            <a:r>
              <a:rPr lang="es-BO" baseline="0" dirty="0" smtClean="0"/>
              <a:t>Dificultades de trabajar en las ciudades grandes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10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8632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Incluir desarrollar conceptos de Colombia y otros países.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2EE2E-5C34-4362-AD81-60B3A608F9E2}" type="slidenum">
              <a:rPr lang="es-BO" smtClean="0"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3031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795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619500" y="5139855"/>
            <a:ext cx="5486400" cy="168004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416794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66044" y="5013325"/>
            <a:ext cx="620712" cy="358775"/>
          </a:xfrm>
          <a:solidFill>
            <a:srgbClr val="004E00">
              <a:alpha val="0"/>
            </a:srgbClr>
          </a:solidFill>
        </p:spPr>
        <p:txBody>
          <a:bodyPr wrap="square" anchor="t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fld id="{5F19A20F-B06C-4FFB-A742-97A41BA4075F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A9AAC-351A-443E-8748-FF01A968E63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4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94BBB3-6D24-4F6C-B667-C98F69BE245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82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1388" y="1803400"/>
            <a:ext cx="3857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1413" y="1803400"/>
            <a:ext cx="3859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ABDEFF-A03F-4C70-B746-546B82CFEC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2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5AF58-EB64-4D4C-A590-896AACFA3EF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7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D62F96-1AA2-4871-AF94-BB1E222BC218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15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38C21-E7D8-406A-B8CF-C5C08E8362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05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254B1-ADAB-476A-A140-6B7F95E00FD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16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7B65CF-DF01-44A4-9E4C-A0CF637E21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9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4D344-3179-4C39-9EC1-74D5147C31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724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38950" y="71438"/>
            <a:ext cx="1971675" cy="62579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22338" y="71438"/>
            <a:ext cx="5764212" cy="62579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A82A73-4DF6-4460-8D26-E14C1FE221A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38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EFF4FA-B80E-484E-9B38-60A378B06177}" type="datetimeFigureOut">
              <a:rPr lang="es-ES_tradnl" smtClean="0"/>
              <a:t>26/10/2018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D0096B-2272-44E9-BAD6-E317A9891361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4538" y="6372225"/>
            <a:ext cx="511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i="0">
                <a:solidFill>
                  <a:srgbClr val="004E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B9E48-5FF4-4F3E-A73A-08380F45BDCB}" type="slidenum">
              <a:rPr lang="es-ES" sz="1400" b="1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400" b="1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1803400"/>
            <a:ext cx="78692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926" y="71438"/>
            <a:ext cx="77739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</a:t>
            </a:r>
          </a:p>
        </p:txBody>
      </p:sp>
    </p:spTree>
    <p:extLst>
      <p:ext uri="{BB962C8B-B14F-4D97-AF65-F5344CB8AC3E}">
        <p14:creationId xmlns:p14="http://schemas.microsoft.com/office/powerpoint/2010/main" val="36075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59C00"/>
        </a:buClr>
        <a:buSzPct val="85000"/>
        <a:buFont typeface="Wingdings 2" pitchFamily="18" charset="2"/>
        <a:buChar char="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barberyk@cotas.com.b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barberyk@cotas.com.b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tafora.com.b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2304256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/>
              <a:t>Las 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>Ciudades Intermedias en Bolivia</a:t>
            </a:r>
            <a:endParaRPr lang="es-ES_tradnl" sz="4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301208"/>
            <a:ext cx="1080120" cy="150245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342900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Rubens Barbery </a:t>
            </a:r>
            <a:r>
              <a:rPr lang="es-ES" sz="3600" dirty="0" err="1" smtClean="0"/>
              <a:t>Knaudt</a:t>
            </a:r>
            <a:endParaRPr lang="es-ES" sz="3600" dirty="0"/>
          </a:p>
          <a:p>
            <a:pPr algn="ctr"/>
            <a:r>
              <a:rPr lang="es-ES" sz="3600" dirty="0" smtClean="0">
                <a:hlinkClick r:id="rId3"/>
              </a:rPr>
              <a:t>rbarberyk@cotas.com.bo</a:t>
            </a:r>
            <a:r>
              <a:rPr lang="es-ES" sz="3600" dirty="0" smtClean="0"/>
              <a:t>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2999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55448"/>
            <a:ext cx="7272808" cy="1252728"/>
          </a:xfrm>
        </p:spPr>
        <p:txBody>
          <a:bodyPr>
            <a:normAutofit/>
          </a:bodyPr>
          <a:lstStyle/>
          <a:p>
            <a:pPr algn="ctr"/>
            <a:r>
              <a:rPr lang="es-BO" sz="4800" dirty="0" smtClean="0"/>
              <a:t>En Bolivia</a:t>
            </a:r>
            <a:endParaRPr lang="es-BO" sz="48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832648"/>
          </a:xfrm>
        </p:spPr>
        <p:txBody>
          <a:bodyPr>
            <a:noAutofit/>
          </a:bodyPr>
          <a:lstStyle/>
          <a:p>
            <a:r>
              <a:rPr lang="es-BO" sz="3000" dirty="0" smtClean="0"/>
              <a:t>Los </a:t>
            </a:r>
            <a:r>
              <a:rPr lang="es-BO" sz="3000" dirty="0"/>
              <a:t>problemas de calidad de trabajo </a:t>
            </a:r>
            <a:r>
              <a:rPr lang="es-BO" sz="3000" dirty="0" smtClean="0"/>
              <a:t>se </a:t>
            </a:r>
            <a:r>
              <a:rPr lang="es-BO" sz="3000" dirty="0"/>
              <a:t>originan en el sistema educativo y continúan por la </a:t>
            </a:r>
            <a:r>
              <a:rPr lang="es-BO" sz="3000" u="sng" dirty="0"/>
              <a:t>incapacidad de inserción laboral</a:t>
            </a:r>
            <a:r>
              <a:rPr lang="es-BO" sz="3000" dirty="0"/>
              <a:t> y </a:t>
            </a:r>
            <a:r>
              <a:rPr lang="es-BO" sz="3000" u="sng" dirty="0"/>
              <a:t>precariedad en los empleos juveniles</a:t>
            </a:r>
            <a:r>
              <a:rPr lang="es-BO" sz="3000" dirty="0"/>
              <a:t>.</a:t>
            </a:r>
          </a:p>
          <a:p>
            <a:r>
              <a:rPr lang="es-BO" sz="3000" dirty="0"/>
              <a:t>Menos </a:t>
            </a:r>
            <a:r>
              <a:rPr lang="es-BO" sz="3000" dirty="0" smtClean="0"/>
              <a:t>del 50% </a:t>
            </a:r>
            <a:r>
              <a:rPr lang="es-BO" sz="3000" dirty="0"/>
              <a:t>de los jóvenes entre 17 y 24 </a:t>
            </a:r>
            <a:r>
              <a:rPr lang="es-BO" sz="3000" dirty="0" smtClean="0"/>
              <a:t>años </a:t>
            </a:r>
            <a:r>
              <a:rPr lang="es-BO" sz="3000" dirty="0"/>
              <a:t>se encuentra matriculado en algún tipo de centro educativo.</a:t>
            </a:r>
          </a:p>
          <a:p>
            <a:r>
              <a:rPr lang="es-BO" sz="3000" dirty="0"/>
              <a:t>En áreas metropolitanas existen aproximadamente 180.000 jóvenes que ni trabajan ni </a:t>
            </a:r>
            <a:r>
              <a:rPr lang="es-BO" sz="3000" dirty="0" smtClean="0"/>
              <a:t>estudian (</a:t>
            </a:r>
            <a:r>
              <a:rPr lang="es-BO" sz="3000" dirty="0" err="1" smtClean="0"/>
              <a:t>NiNis</a:t>
            </a:r>
            <a:r>
              <a:rPr lang="es-BO" sz="3000" dirty="0" smtClean="0"/>
              <a:t>) (</a:t>
            </a:r>
            <a:r>
              <a:rPr lang="es-BO" sz="3000" dirty="0"/>
              <a:t>1 de 4 en SCZ; 1 de 9 en CBB y 1 de 6 en LPZ). </a:t>
            </a:r>
            <a:endParaRPr lang="es-BO" sz="3000" dirty="0" smtClean="0"/>
          </a:p>
          <a:p>
            <a:endParaRPr lang="es-BO" sz="1100" dirty="0"/>
          </a:p>
          <a:p>
            <a:r>
              <a:rPr lang="es-BO" sz="2000" dirty="0" smtClean="0"/>
              <a:t>Fuente: Áreas </a:t>
            </a:r>
            <a:r>
              <a:rPr lang="es-BO" sz="2000" dirty="0"/>
              <a:t>Metropolitanas: Desarrollo Humano y Economía, PNUD; E. Perez; 2015)</a:t>
            </a:r>
            <a:r>
              <a:rPr lang="es-BO" sz="2000" dirty="0" smtClean="0"/>
              <a:t>.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286"/>
            <a:ext cx="864096" cy="12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8560338" cy="5184576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s-BO" b="1" dirty="0">
                <a:solidFill>
                  <a:srgbClr val="FF0000"/>
                </a:solidFill>
              </a:rPr>
              <a:t>¿El proceso de urbanización es irreversible?</a:t>
            </a:r>
          </a:p>
          <a:p>
            <a:pPr marL="118872" indent="0" algn="ctr">
              <a:buNone/>
            </a:pPr>
            <a:r>
              <a:rPr lang="es-BO" b="1" dirty="0">
                <a:solidFill>
                  <a:srgbClr val="FF0000"/>
                </a:solidFill>
              </a:rPr>
              <a:t>¿Cuál es el Rol de las ciudades </a:t>
            </a:r>
            <a:r>
              <a:rPr lang="es-BO" b="1" dirty="0" smtClean="0">
                <a:solidFill>
                  <a:srgbClr val="FF0000"/>
                </a:solidFill>
              </a:rPr>
              <a:t>intermedias?</a:t>
            </a:r>
            <a:endParaRPr lang="es-BO" b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endParaRPr lang="es-BO" dirty="0" smtClean="0"/>
          </a:p>
          <a:p>
            <a:pPr marL="118872" indent="0">
              <a:buNone/>
            </a:pPr>
            <a:r>
              <a:rPr lang="es-BO" dirty="0" smtClean="0"/>
              <a:t>Necesarios </a:t>
            </a:r>
            <a:r>
              <a:rPr lang="es-BO" dirty="0"/>
              <a:t>de </a:t>
            </a:r>
            <a:r>
              <a:rPr lang="es-BO" dirty="0" smtClean="0"/>
              <a:t>visibilizar y definir:  </a:t>
            </a:r>
          </a:p>
          <a:p>
            <a:r>
              <a:rPr lang="es-BO" sz="2800" dirty="0" smtClean="0"/>
              <a:t>Área de </a:t>
            </a:r>
            <a:r>
              <a:rPr lang="es-BO" sz="2800" dirty="0"/>
              <a:t>influencia con proveedoras de servicios </a:t>
            </a:r>
            <a:r>
              <a:rPr lang="es-BO" sz="2800" dirty="0" smtClean="0"/>
              <a:t>sostenibles.</a:t>
            </a:r>
          </a:p>
          <a:p>
            <a:r>
              <a:rPr lang="es-BO" sz="2800" dirty="0" smtClean="0"/>
              <a:t>Seguridad Alimentaria.</a:t>
            </a:r>
          </a:p>
          <a:p>
            <a:r>
              <a:rPr lang="es-BO" sz="2800" dirty="0" smtClean="0"/>
              <a:t>Sostenibilidad ambiental.</a:t>
            </a:r>
          </a:p>
          <a:p>
            <a:r>
              <a:rPr lang="es-BO" sz="2800" dirty="0"/>
              <a:t>F</a:t>
            </a:r>
            <a:r>
              <a:rPr lang="es-BO" sz="2800" dirty="0" smtClean="0"/>
              <a:t>ortalecer </a:t>
            </a:r>
            <a:r>
              <a:rPr lang="es-BO" sz="2800" dirty="0"/>
              <a:t>la vida en los pueblos y comunidades indígenas y campesinas, etc</a:t>
            </a:r>
            <a:r>
              <a:rPr lang="es-BO" sz="2800" dirty="0" smtClean="0"/>
              <a:t>.</a:t>
            </a:r>
          </a:p>
          <a:p>
            <a:r>
              <a:rPr lang="es-BO" sz="2400" dirty="0" smtClean="0"/>
              <a:t>Rol Articulador del Territorio?</a:t>
            </a:r>
            <a:endParaRPr lang="es-BO" sz="2400" dirty="0"/>
          </a:p>
          <a:p>
            <a:pPr marL="0" indent="0" algn="ctr">
              <a:lnSpc>
                <a:spcPct val="120000"/>
              </a:lnSpc>
              <a:buNone/>
            </a:pPr>
            <a:endParaRPr lang="es-BO" u="sng" dirty="0"/>
          </a:p>
          <a:p>
            <a:pPr algn="ctr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0" y="188639"/>
            <a:ext cx="808817" cy="112506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178890"/>
            <a:ext cx="7886700" cy="994172"/>
          </a:xfrm>
        </p:spPr>
        <p:txBody>
          <a:bodyPr/>
          <a:lstStyle/>
          <a:p>
            <a:r>
              <a:rPr lang="es-BO" dirty="0" smtClean="0"/>
              <a:t>En Bolivia (continuación…)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25618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4442"/>
            <a:ext cx="7560840" cy="990830"/>
          </a:xfrm>
        </p:spPr>
        <p:txBody>
          <a:bodyPr>
            <a:normAutofit fontScale="90000"/>
          </a:bodyPr>
          <a:lstStyle/>
          <a:p>
            <a:pPr algn="ctr"/>
            <a:r>
              <a:rPr lang="es-BO" dirty="0" smtClean="0"/>
              <a:t>¿Qué </a:t>
            </a:r>
            <a:r>
              <a:rPr lang="es-BO" dirty="0"/>
              <a:t>sucede en las ciudades intermedias?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400" dirty="0" smtClean="0"/>
              <a:t>Son espacios </a:t>
            </a:r>
            <a:r>
              <a:rPr lang="es-BO" sz="2400" dirty="0"/>
              <a:t>que no han </a:t>
            </a:r>
            <a:r>
              <a:rPr lang="es-BO" sz="2400" dirty="0" smtClean="0"/>
              <a:t>respondido a un diseño planificado, </a:t>
            </a:r>
            <a:r>
              <a:rPr lang="es-BO" sz="2400" dirty="0"/>
              <a:t>sin </a:t>
            </a:r>
            <a:r>
              <a:rPr lang="es-BO" sz="2400" dirty="0" smtClean="0"/>
              <a:t>embargo:</a:t>
            </a:r>
          </a:p>
          <a:p>
            <a:pPr lvl="1"/>
            <a:r>
              <a:rPr lang="es-BO" sz="2400" dirty="0" smtClean="0"/>
              <a:t>Pueden </a:t>
            </a:r>
            <a:r>
              <a:rPr lang="es-BO" sz="2400" dirty="0"/>
              <a:t>gestionarse con mayor eficacia y eficiencia.</a:t>
            </a:r>
          </a:p>
          <a:p>
            <a:pPr lvl="1"/>
            <a:r>
              <a:rPr lang="es-BO" sz="2400" dirty="0"/>
              <a:t>Pueden lograr mayor cohesión social.</a:t>
            </a:r>
          </a:p>
          <a:p>
            <a:pPr lvl="1"/>
            <a:r>
              <a:rPr lang="es-BO" sz="2400" dirty="0"/>
              <a:t>Cumplir la función de ciudades grandes.</a:t>
            </a:r>
          </a:p>
          <a:p>
            <a:pPr lvl="1"/>
            <a:r>
              <a:rPr lang="es-BO" sz="2400" dirty="0"/>
              <a:t>Puede ser un Nodo articulador del territorio y ser proveedoras de servicios.</a:t>
            </a:r>
          </a:p>
          <a:p>
            <a:pPr lvl="1"/>
            <a:r>
              <a:rPr lang="es-BO" sz="2400" dirty="0"/>
              <a:t>Pueden generar mejores oportunidades.</a:t>
            </a:r>
          </a:p>
          <a:p>
            <a:pPr lvl="1"/>
            <a:r>
              <a:rPr lang="es-BO" sz="2400" dirty="0"/>
              <a:t>Deben facilitar las relaciones interterritoriales con pueblos y comunidades rurales</a:t>
            </a:r>
          </a:p>
          <a:p>
            <a:pPr marL="342900" lvl="1" indent="0" algn="ctr">
              <a:buNone/>
            </a:pPr>
            <a:r>
              <a:rPr lang="es-BO" sz="2400" dirty="0" smtClean="0"/>
              <a:t> </a:t>
            </a:r>
            <a:r>
              <a:rPr lang="es-BO" sz="2400" b="1" dirty="0" smtClean="0">
                <a:solidFill>
                  <a:srgbClr val="FF0000"/>
                </a:solidFill>
              </a:rPr>
              <a:t>DEBEN </a:t>
            </a:r>
            <a:r>
              <a:rPr lang="es-BO" sz="2400" b="1" dirty="0">
                <a:solidFill>
                  <a:srgbClr val="FF0000"/>
                </a:solidFill>
              </a:rPr>
              <a:t>OFRECER LAS FACILIDADES DE UNA CIUDAD GRANDE E INFLUIR EN EL ÁREA CIRCUNDANTE CON SERVICIOS SOSTENIBLES</a:t>
            </a:r>
          </a:p>
          <a:p>
            <a:pPr marL="342900" lvl="1" indent="0">
              <a:buNone/>
            </a:pPr>
            <a:endParaRPr lang="es-B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" y="149262"/>
            <a:ext cx="802306" cy="11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8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155448"/>
            <a:ext cx="6840760" cy="1252728"/>
          </a:xfrm>
        </p:spPr>
        <p:txBody>
          <a:bodyPr/>
          <a:lstStyle/>
          <a:p>
            <a:pPr algn="ctr"/>
            <a:r>
              <a:rPr lang="es-BO" dirty="0" smtClean="0"/>
              <a:t>Ruta crítica…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BO" dirty="0" smtClean="0"/>
              <a:t>Identificar las ciudades que pueden cumplir con el rol de ciudades intermedias.</a:t>
            </a:r>
          </a:p>
          <a:p>
            <a:r>
              <a:rPr lang="es-BO" dirty="0" smtClean="0"/>
              <a:t>Identificar las actividades económicas que hagan atractivas a las ciudades intermedias y su área de influencia. </a:t>
            </a:r>
          </a:p>
          <a:p>
            <a:r>
              <a:rPr lang="es-BO" dirty="0" smtClean="0"/>
              <a:t>Visibilizar (validar) las ciudades intermedias.</a:t>
            </a:r>
          </a:p>
          <a:p>
            <a:r>
              <a:rPr lang="es-BO" dirty="0" smtClean="0"/>
              <a:t>Determinar qué acciones ejecutar para cumplir el rol de nodo articulador.</a:t>
            </a:r>
          </a:p>
          <a:p>
            <a:r>
              <a:rPr lang="es-BO" dirty="0"/>
              <a:t>T</a:t>
            </a:r>
            <a:r>
              <a:rPr lang="es-BO" dirty="0" smtClean="0"/>
              <a:t>rabajar con los actores locales para potenciar la economía de cada ciudad.</a:t>
            </a:r>
          </a:p>
          <a:p>
            <a:r>
              <a:rPr lang="es-BO" dirty="0" smtClean="0"/>
              <a:t>Indicadores para la construcción y ejecución de políticas de inversión (pública y privada).</a:t>
            </a:r>
          </a:p>
          <a:p>
            <a:endParaRPr lang="es-B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447"/>
            <a:ext cx="864096" cy="12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1682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BO" dirty="0" smtClean="0"/>
              <a:t>Análisis en Red Aplicado a Territorios Articulados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46917"/>
            <a:ext cx="5328592" cy="52937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64096" cy="12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7524" y="1292427"/>
            <a:ext cx="8496944" cy="1470025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Gracias</a:t>
            </a:r>
            <a:endParaRPr lang="es-ES_tradnl" sz="5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2" y="5373216"/>
            <a:ext cx="880872" cy="12252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87624" y="276245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Rubens Barbery </a:t>
            </a:r>
            <a:r>
              <a:rPr lang="es-ES" sz="3200" dirty="0" err="1" smtClean="0"/>
              <a:t>Knaudt</a:t>
            </a:r>
            <a:endParaRPr lang="es-ES" sz="3200" dirty="0"/>
          </a:p>
          <a:p>
            <a:pPr algn="ctr"/>
            <a:r>
              <a:rPr lang="es-ES" sz="3200" dirty="0" smtClean="0">
                <a:hlinkClick r:id="rId3"/>
              </a:rPr>
              <a:t>rbarberyk@cotas.com.bo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>
                <a:hlinkClick r:id="rId4"/>
              </a:rPr>
              <a:t>www.metafora.com.bo</a:t>
            </a:r>
            <a:r>
              <a:rPr lang="es-ES" sz="3200" dirty="0" smtClean="0"/>
              <a:t>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20339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/>
              <a:t>Bolivia</a:t>
            </a:r>
            <a:endParaRPr lang="es-ES_tradnl" sz="6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520166"/>
            <a:ext cx="2011680" cy="1130531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763860" y="1773936"/>
            <a:ext cx="4272636" cy="489542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1.098.581 km</a:t>
            </a:r>
            <a:r>
              <a:rPr lang="es-ES" baseline="30000" dirty="0" smtClean="0">
                <a:latin typeface="Calibri" panose="020F0502020204030204" pitchFamily="34" charset="0"/>
              </a:rPr>
              <a:t>2</a:t>
            </a:r>
          </a:p>
          <a:p>
            <a:r>
              <a:rPr lang="es-ES" dirty="0" smtClean="0">
                <a:latin typeface="Calibri" panose="020F0502020204030204" pitchFamily="34" charset="0"/>
              </a:rPr>
              <a:t>Densidad poblacional: 9 hab/km</a:t>
            </a:r>
            <a:r>
              <a:rPr lang="es-ES" baseline="30000" dirty="0" smtClean="0">
                <a:latin typeface="Calibri" panose="020F0502020204030204" pitchFamily="34" charset="0"/>
              </a:rPr>
              <a:t>2</a:t>
            </a:r>
          </a:p>
          <a:p>
            <a:r>
              <a:rPr lang="es-ES_tradnl" altLang="es-ES_tradnl" dirty="0"/>
              <a:t>Tres grandes zonas:</a:t>
            </a:r>
          </a:p>
          <a:p>
            <a:pPr lvl="1"/>
            <a:r>
              <a:rPr lang="es-ES_tradnl" altLang="es-ES_tradnl" dirty="0"/>
              <a:t>Andina: 28% del </a:t>
            </a:r>
            <a:r>
              <a:rPr lang="es-ES_tradnl" altLang="es-ES_tradnl" dirty="0" smtClean="0"/>
              <a:t>territorio (</a:t>
            </a:r>
            <a:r>
              <a:rPr lang="es-ES_tradnl" altLang="es-ES_tradnl" dirty="0"/>
              <a:t>sobre 3.000 msnm </a:t>
            </a:r>
            <a:r>
              <a:rPr lang="es-ES_tradnl" altLang="es-ES_tradnl" dirty="0" smtClean="0"/>
              <a:t>)</a:t>
            </a:r>
            <a:endParaRPr lang="es-ES_tradnl" altLang="es-ES_tradnl" dirty="0"/>
          </a:p>
          <a:p>
            <a:pPr lvl="1"/>
            <a:r>
              <a:rPr lang="es-ES_tradnl" altLang="es-ES_tradnl" dirty="0" err="1"/>
              <a:t>Subandina</a:t>
            </a:r>
            <a:r>
              <a:rPr lang="es-ES_tradnl" altLang="es-ES_tradnl" dirty="0"/>
              <a:t>: 13% del </a:t>
            </a:r>
            <a:r>
              <a:rPr lang="es-ES_tradnl" altLang="es-ES_tradnl" dirty="0" smtClean="0"/>
              <a:t>territorio (</a:t>
            </a:r>
            <a:r>
              <a:rPr lang="es-ES_tradnl" altLang="es-ES_tradnl" dirty="0"/>
              <a:t>2.500 </a:t>
            </a:r>
            <a:r>
              <a:rPr lang="es-ES_tradnl" altLang="es-ES_tradnl" dirty="0" smtClean="0"/>
              <a:t>msnm)</a:t>
            </a:r>
            <a:endParaRPr lang="es-ES_tradnl" altLang="es-ES_tradnl" dirty="0"/>
          </a:p>
          <a:p>
            <a:pPr lvl="1"/>
            <a:r>
              <a:rPr lang="es-ES_tradnl" altLang="es-ES_tradnl" dirty="0"/>
              <a:t>Llanos: 59% del </a:t>
            </a:r>
            <a:r>
              <a:rPr lang="es-ES_tradnl" altLang="es-ES_tradnl" dirty="0" smtClean="0"/>
              <a:t>territorio (</a:t>
            </a:r>
            <a:r>
              <a:rPr lang="es-ES_tradnl" altLang="es-ES_tradnl" dirty="0"/>
              <a:t>Selva y flora </a:t>
            </a:r>
            <a:r>
              <a:rPr lang="es-ES_tradnl" altLang="es-ES_tradnl" dirty="0" smtClean="0"/>
              <a:t>abundante)</a:t>
            </a:r>
            <a:endParaRPr lang="es-ES" altLang="es-ES_tradnl" dirty="0"/>
          </a:p>
          <a:p>
            <a:endParaRPr lang="es-ES_tradnl" dirty="0">
              <a:latin typeface="Calibri" panose="020F050202020403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" y="1700808"/>
            <a:ext cx="4734638" cy="482453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1944216" cy="1206781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11560" y="7235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6000" smtClean="0"/>
              <a:t>Bolivia</a:t>
            </a:r>
            <a:endParaRPr lang="es-ES_tradnl" sz="60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" y="144359"/>
            <a:ext cx="1944216" cy="12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184576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Calibri" panose="020F0502020204030204" pitchFamily="34" charset="0"/>
              </a:rPr>
              <a:t>División política-administrativa: </a:t>
            </a:r>
          </a:p>
          <a:p>
            <a:pPr lvl="1"/>
            <a:r>
              <a:rPr lang="es-ES" sz="3200" dirty="0" smtClean="0">
                <a:latin typeface="Calibri" panose="020F0502020204030204" pitchFamily="34" charset="0"/>
              </a:rPr>
              <a:t>Nación</a:t>
            </a:r>
          </a:p>
          <a:p>
            <a:pPr lvl="1"/>
            <a:r>
              <a:rPr lang="es-ES" sz="3200" dirty="0" smtClean="0">
                <a:latin typeface="Calibri" panose="020F0502020204030204" pitchFamily="34" charset="0"/>
              </a:rPr>
              <a:t>9 Departamentos</a:t>
            </a:r>
            <a:r>
              <a:rPr lang="es-ES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s-ES" sz="3200" dirty="0" smtClean="0">
                <a:latin typeface="Calibri" panose="020F0502020204030204" pitchFamily="34" charset="0"/>
                <a:sym typeface="Wingdings"/>
              </a:rPr>
              <a:t></a:t>
            </a:r>
            <a:r>
              <a:rPr lang="es-ES" sz="3200" dirty="0" smtClean="0">
                <a:solidFill>
                  <a:srgbClr val="00B0F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s-ES" sz="3200" dirty="0" smtClean="0">
                <a:latin typeface="Calibri" panose="020F0502020204030204" pitchFamily="34" charset="0"/>
              </a:rPr>
              <a:t>Gobiernos Autónomos Departamentales</a:t>
            </a:r>
          </a:p>
          <a:p>
            <a:pPr lvl="1"/>
            <a:r>
              <a:rPr lang="es-ES" sz="3200" dirty="0" smtClean="0">
                <a:latin typeface="Calibri" panose="020F0502020204030204" pitchFamily="34" charset="0"/>
              </a:rPr>
              <a:t>112 Provincias </a:t>
            </a:r>
            <a:r>
              <a:rPr lang="es-ES" sz="3200" dirty="0" smtClean="0">
                <a:latin typeface="Calibri" panose="020F0502020204030204" pitchFamily="34" charset="0"/>
                <a:sym typeface="Wingdings"/>
              </a:rPr>
              <a:t></a:t>
            </a:r>
            <a:r>
              <a:rPr lang="es-ES" sz="3200" dirty="0" smtClean="0">
                <a:solidFill>
                  <a:srgbClr val="00B0F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s-ES" sz="3200" dirty="0">
                <a:latin typeface="Calibri" panose="020F0502020204030204" pitchFamily="34" charset="0"/>
                <a:sym typeface="Wingdings"/>
              </a:rPr>
              <a:t>Sub </a:t>
            </a:r>
            <a:r>
              <a:rPr lang="es-ES" sz="3200" dirty="0" smtClean="0">
                <a:latin typeface="Calibri" panose="020F0502020204030204" pitchFamily="34" charset="0"/>
                <a:sym typeface="Wingdings"/>
              </a:rPr>
              <a:t>gobernaciones</a:t>
            </a:r>
          </a:p>
          <a:p>
            <a:pPr lvl="1"/>
            <a:r>
              <a:rPr lang="es-ES" sz="3200" dirty="0" smtClean="0">
                <a:latin typeface="Calibri" panose="020F0502020204030204" pitchFamily="34" charset="0"/>
              </a:rPr>
              <a:t>339 municipios </a:t>
            </a:r>
            <a:r>
              <a:rPr lang="es-ES" sz="3200" dirty="0" smtClean="0">
                <a:sym typeface="Wingdings"/>
              </a:rPr>
              <a:t></a:t>
            </a:r>
            <a:r>
              <a:rPr lang="es-ES" sz="3200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s-ES" sz="3200" dirty="0">
                <a:latin typeface="Calibri" panose="020F0502020204030204" pitchFamily="34" charset="0"/>
                <a:sym typeface="Wingdings"/>
              </a:rPr>
              <a:t>Gobiernos Autónomos </a:t>
            </a:r>
            <a:r>
              <a:rPr lang="es-ES" sz="3200" dirty="0" smtClean="0">
                <a:latin typeface="Calibri" panose="020F0502020204030204" pitchFamily="34" charset="0"/>
                <a:sym typeface="Wingdings"/>
              </a:rPr>
              <a:t>Municipales</a:t>
            </a:r>
          </a:p>
          <a:p>
            <a:pPr lvl="2"/>
            <a:r>
              <a:rPr lang="es-ES_tradnl" sz="2800" dirty="0" smtClean="0"/>
              <a:t>Territorios </a:t>
            </a:r>
            <a:r>
              <a:rPr lang="es-ES_tradnl" sz="2800" dirty="0"/>
              <a:t>indígena </a:t>
            </a:r>
            <a:r>
              <a:rPr lang="es-ES_tradnl" sz="2800" dirty="0" smtClean="0"/>
              <a:t>originario campesino</a:t>
            </a:r>
            <a:endParaRPr lang="es-ES_tradnl" sz="3200" dirty="0">
              <a:latin typeface="Calibri" panose="020F050202020403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60" y="7235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6000" dirty="0" smtClean="0"/>
              <a:t>Bolivia</a:t>
            </a:r>
            <a:endParaRPr lang="es-ES_tradnl" sz="6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" y="144359"/>
            <a:ext cx="1944216" cy="12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8882190" cy="5184576"/>
          </a:xfrm>
        </p:spPr>
        <p:txBody>
          <a:bodyPr>
            <a:noAutofit/>
          </a:bodyPr>
          <a:lstStyle/>
          <a:p>
            <a:r>
              <a:rPr lang="es-BO" sz="3000" dirty="0" smtClean="0"/>
              <a:t>2 </a:t>
            </a:r>
            <a:r>
              <a:rPr lang="es-BO" sz="3000" dirty="0"/>
              <a:t>de cada 3 habitantes de Bolivia se encuentran en las </a:t>
            </a:r>
            <a:r>
              <a:rPr lang="es-BO" sz="3000" dirty="0" smtClean="0"/>
              <a:t>ciudades: Interpela visión política vigente.  </a:t>
            </a:r>
          </a:p>
          <a:p>
            <a:r>
              <a:rPr lang="es-BO" sz="3000" dirty="0" smtClean="0"/>
              <a:t>La </a:t>
            </a:r>
            <a:r>
              <a:rPr lang="es-BO" sz="3000" dirty="0"/>
              <a:t>mitad reside en áreas metropolitanas. </a:t>
            </a:r>
            <a:endParaRPr lang="es-BO" sz="3000" dirty="0" smtClean="0"/>
          </a:p>
          <a:p>
            <a:r>
              <a:rPr lang="es-BO" sz="3000" dirty="0" smtClean="0"/>
              <a:t>La </a:t>
            </a:r>
            <a:r>
              <a:rPr lang="es-BO" sz="3000" dirty="0"/>
              <a:t>mayoría de la población en edad de trabajar estará en las ciudades</a:t>
            </a:r>
            <a:r>
              <a:rPr lang="es-BO" sz="3000" dirty="0" smtClean="0"/>
              <a:t>.</a:t>
            </a:r>
          </a:p>
          <a:p>
            <a:r>
              <a:rPr lang="es-BO" sz="3000" dirty="0" smtClean="0"/>
              <a:t>El tamaño de las ciudades generan dinámicas difíciles de administrar en lo político, económico y servicios.</a:t>
            </a:r>
          </a:p>
          <a:p>
            <a:r>
              <a:rPr lang="es-BO" sz="3000" dirty="0"/>
              <a:t>Abundancia de recursos naturales y </a:t>
            </a:r>
            <a:r>
              <a:rPr lang="es-BO" sz="3000" dirty="0" smtClean="0"/>
              <a:t>territorio </a:t>
            </a:r>
            <a:r>
              <a:rPr lang="es-BO" sz="3000" dirty="0"/>
              <a:t>con poca </a:t>
            </a:r>
            <a:r>
              <a:rPr lang="es-BO" sz="3000" dirty="0" smtClean="0"/>
              <a:t>población. </a:t>
            </a:r>
            <a:endParaRPr lang="es-BO" sz="3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2" y="155447"/>
            <a:ext cx="839656" cy="116796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7235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6000" dirty="0" smtClean="0"/>
              <a:t>Bolivia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103684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2" y="155447"/>
            <a:ext cx="839656" cy="116796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7235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6000" dirty="0" smtClean="0"/>
              <a:t>Bolivia</a:t>
            </a:r>
            <a:endParaRPr lang="es-ES_tradnl" sz="6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8" y="1556792"/>
            <a:ext cx="8085584" cy="5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1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4015" y="340376"/>
            <a:ext cx="7177241" cy="994172"/>
          </a:xfrm>
        </p:spPr>
        <p:txBody>
          <a:bodyPr/>
          <a:lstStyle/>
          <a:p>
            <a:r>
              <a:rPr lang="es-BO" dirty="0" smtClean="0"/>
              <a:t>Estructura de los Municipios</a:t>
            </a:r>
            <a:endParaRPr lang="es-BO" dirty="0"/>
          </a:p>
        </p:txBody>
      </p:sp>
      <p:graphicFrame>
        <p:nvGraphicFramePr>
          <p:cNvPr id="47" name="Tab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68178"/>
              </p:ext>
            </p:extLst>
          </p:nvPr>
        </p:nvGraphicFramePr>
        <p:xfrm>
          <a:off x="75586" y="1844824"/>
          <a:ext cx="4512498" cy="405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471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N° Habitantes</a:t>
                      </a:r>
                      <a:endParaRPr lang="es-BO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N° de Municipios</a:t>
                      </a:r>
                      <a:endParaRPr lang="es-BO" sz="2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&gt;1.000.000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1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&gt;500.000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3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&gt;200.000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3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&gt;100.000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5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&gt;50.000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11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&gt;20.000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60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&lt;20.000</a:t>
                      </a:r>
                      <a:endParaRPr lang="es-BO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256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4788024" y="1844824"/>
            <a:ext cx="4355976" cy="4464496"/>
            <a:chOff x="4374724" y="2708698"/>
            <a:chExt cx="4058353" cy="3224871"/>
          </a:xfrm>
        </p:grpSpPr>
        <p:grpSp>
          <p:nvGrpSpPr>
            <p:cNvPr id="46" name="Grupo 45"/>
            <p:cNvGrpSpPr/>
            <p:nvPr/>
          </p:nvGrpSpPr>
          <p:grpSpPr>
            <a:xfrm>
              <a:off x="4497717" y="2812215"/>
              <a:ext cx="3795346" cy="2651888"/>
              <a:chOff x="1735016" y="2495245"/>
              <a:chExt cx="3795346" cy="2850477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1735016" y="4507513"/>
                <a:ext cx="1599809" cy="8382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 flipV="1">
                <a:off x="3326806" y="4089233"/>
                <a:ext cx="240572" cy="4295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 flipV="1">
                <a:off x="3567378" y="3704868"/>
                <a:ext cx="36086" cy="39567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3603464" y="2495246"/>
                <a:ext cx="28067" cy="120962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>
                <a:off x="3631532" y="2495245"/>
                <a:ext cx="24056" cy="12096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>
                <a:off x="3655588" y="3693562"/>
                <a:ext cx="28067" cy="4069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>
                <a:off x="3683655" y="4089233"/>
                <a:ext cx="286365" cy="4446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3956305" y="4518819"/>
                <a:ext cx="1574057" cy="82690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 flipH="1">
                <a:off x="1735016" y="5345722"/>
                <a:ext cx="379534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ángulo 2"/>
            <p:cNvSpPr/>
            <p:nvPr/>
          </p:nvSpPr>
          <p:spPr>
            <a:xfrm>
              <a:off x="4374724" y="2708698"/>
              <a:ext cx="4019909" cy="28122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1350"/>
            </a:p>
          </p:txBody>
        </p:sp>
        <p:cxnSp>
          <p:nvCxnSpPr>
            <p:cNvPr id="7" name="Conector recto 6"/>
            <p:cNvCxnSpPr/>
            <p:nvPr/>
          </p:nvCxnSpPr>
          <p:spPr>
            <a:xfrm flipV="1">
              <a:off x="4404542" y="5132721"/>
              <a:ext cx="4019909" cy="86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4413168" y="4712061"/>
              <a:ext cx="4019909" cy="88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V="1">
              <a:off x="4404542" y="4295152"/>
              <a:ext cx="4019909" cy="105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4404542" y="3927047"/>
              <a:ext cx="401990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V="1">
              <a:off x="4404542" y="3562713"/>
              <a:ext cx="4019909" cy="1725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4404542" y="3140019"/>
              <a:ext cx="4019909" cy="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/>
            <p:cNvSpPr txBox="1"/>
            <p:nvPr/>
          </p:nvSpPr>
          <p:spPr>
            <a:xfrm>
              <a:off x="5473132" y="5533460"/>
              <a:ext cx="186632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BO" sz="1350" dirty="0"/>
                <a:t>N° de Municipios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4654356" y="3374921"/>
              <a:ext cx="3495397" cy="179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71 MUNICIPIOS</a:t>
              </a:r>
            </a:p>
            <a:p>
              <a:pPr algn="ctr"/>
              <a:r>
                <a:rPr lang="es-BO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Entre 20 mil y 100 mil </a:t>
              </a:r>
              <a:r>
                <a:rPr lang="es-BO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hab</a:t>
              </a:r>
              <a:endParaRPr lang="es-B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" y="185473"/>
            <a:ext cx="823762" cy="11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3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9736"/>
            <a:ext cx="7211144" cy="1252728"/>
          </a:xfrm>
        </p:spPr>
        <p:txBody>
          <a:bodyPr>
            <a:normAutofit/>
          </a:bodyPr>
          <a:lstStyle/>
          <a:p>
            <a:pPr algn="ctr"/>
            <a:r>
              <a:rPr lang="es-BO" sz="5400" dirty="0" smtClean="0"/>
              <a:t>Bolivia</a:t>
            </a:r>
            <a:endParaRPr lang="es-BO" sz="54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84576"/>
          </a:xfrm>
        </p:spPr>
        <p:txBody>
          <a:bodyPr>
            <a:noAutofit/>
          </a:bodyPr>
          <a:lstStyle/>
          <a:p>
            <a:r>
              <a:rPr lang="es-BO" dirty="0"/>
              <a:t>Cuatro municipios son responsables de la mitad del Producto Interno Bruto (SCZ 22%, </a:t>
            </a:r>
            <a:r>
              <a:rPr lang="es-BO" dirty="0" err="1"/>
              <a:t>LPZ</a:t>
            </a:r>
            <a:r>
              <a:rPr lang="es-BO" dirty="0"/>
              <a:t> 13%, </a:t>
            </a:r>
            <a:r>
              <a:rPr lang="es-BO" dirty="0" err="1"/>
              <a:t>ELA</a:t>
            </a:r>
            <a:r>
              <a:rPr lang="es-BO" dirty="0"/>
              <a:t> 7% y </a:t>
            </a:r>
            <a:r>
              <a:rPr lang="es-BO" dirty="0" err="1"/>
              <a:t>CBB</a:t>
            </a:r>
            <a:r>
              <a:rPr lang="es-BO" dirty="0"/>
              <a:t> 6</a:t>
            </a:r>
            <a:r>
              <a:rPr lang="es-BO" dirty="0" smtClean="0"/>
              <a:t>%).</a:t>
            </a:r>
          </a:p>
          <a:p>
            <a:r>
              <a:rPr lang="es-BO" dirty="0"/>
              <a:t>Mercado de trabajo  urbano mantiene la misma estructura desde hace más de 10 </a:t>
            </a:r>
            <a:r>
              <a:rPr lang="es-BO" dirty="0" smtClean="0"/>
              <a:t>años: </a:t>
            </a:r>
            <a:r>
              <a:rPr lang="es-BO" dirty="0"/>
              <a:t>58% informal. Las </a:t>
            </a:r>
            <a:r>
              <a:rPr lang="es-BO" dirty="0" err="1"/>
              <a:t>microfinanzas</a:t>
            </a:r>
            <a:r>
              <a:rPr lang="es-BO" dirty="0"/>
              <a:t> van a seguir siendo importantes.</a:t>
            </a:r>
          </a:p>
          <a:p>
            <a:r>
              <a:rPr lang="es-BO" dirty="0"/>
              <a:t>7 de cada 10 puestos se generan en el sector informal: 47% se dedican al comercio y 75% son unipersonales. </a:t>
            </a:r>
          </a:p>
          <a:p>
            <a:pPr marL="118872" indent="0">
              <a:buNone/>
            </a:pPr>
            <a:endParaRPr lang="es-BO" u="sng" dirty="0" smtClean="0"/>
          </a:p>
          <a:p>
            <a:pPr marL="118872" indent="0" algn="ctr">
              <a:buNone/>
            </a:pPr>
            <a:endParaRPr lang="es-BO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2" y="155448"/>
            <a:ext cx="748599" cy="10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8911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s-BO" sz="6000" dirty="0" smtClean="0"/>
              <a:t>Bolivia</a:t>
            </a:r>
            <a:endParaRPr lang="es-BO" sz="6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680520"/>
          </a:xfrm>
        </p:spPr>
        <p:txBody>
          <a:bodyPr>
            <a:noAutofit/>
          </a:bodyPr>
          <a:lstStyle/>
          <a:p>
            <a:r>
              <a:rPr lang="es-BO" dirty="0" smtClean="0"/>
              <a:t>En el sector informal la gran </a:t>
            </a:r>
            <a:r>
              <a:rPr lang="es-BO" dirty="0"/>
              <a:t>mayoría trabaja en condiciones de calidad de trabajo no deseado.</a:t>
            </a:r>
          </a:p>
          <a:p>
            <a:pPr lvl="3"/>
            <a:r>
              <a:rPr lang="es-BO" sz="3200" dirty="0"/>
              <a:t>81% sin </a:t>
            </a:r>
            <a:r>
              <a:rPr lang="es-BO" sz="3200" dirty="0" smtClean="0"/>
              <a:t>AFP (pensiones).</a:t>
            </a:r>
            <a:endParaRPr lang="es-BO" sz="3200" dirty="0"/>
          </a:p>
          <a:p>
            <a:pPr lvl="3"/>
            <a:r>
              <a:rPr lang="es-BO" sz="3200" dirty="0"/>
              <a:t>72% sin seguro de salud.</a:t>
            </a:r>
          </a:p>
          <a:p>
            <a:pPr lvl="3"/>
            <a:r>
              <a:rPr lang="es-BO" sz="3200" dirty="0"/>
              <a:t>71% sin contrato.</a:t>
            </a:r>
          </a:p>
          <a:p>
            <a:pPr lvl="3"/>
            <a:r>
              <a:rPr lang="es-BO" sz="3200" dirty="0"/>
              <a:t>57% sin horario </a:t>
            </a:r>
            <a:r>
              <a:rPr lang="es-BO" sz="3200" dirty="0" smtClean="0"/>
              <a:t>normal.</a:t>
            </a:r>
          </a:p>
          <a:p>
            <a:pPr lvl="3"/>
            <a:r>
              <a:rPr lang="es-BO" sz="3200" dirty="0" smtClean="0"/>
              <a:t>89</a:t>
            </a:r>
            <a:r>
              <a:rPr lang="es-BO" sz="3200" dirty="0"/>
              <a:t>% sin afiliación sindical</a:t>
            </a:r>
            <a:r>
              <a:rPr lang="es-BO" sz="3200" dirty="0" smtClean="0"/>
              <a:t>.</a:t>
            </a:r>
          </a:p>
          <a:p>
            <a:pPr marL="342900" lvl="1" indent="0">
              <a:buNone/>
            </a:pPr>
            <a:endParaRPr lang="es-BO" sz="3200" dirty="0" smtClean="0"/>
          </a:p>
          <a:p>
            <a:pPr marL="342900" lvl="1" indent="0">
              <a:buNone/>
            </a:pPr>
            <a:r>
              <a:rPr lang="es-BO" sz="2400" dirty="0" smtClean="0"/>
              <a:t>Fuente: Áreas Metropolitanas: Desarrollo Humano y Economía; 2015; PNUD-ART</a:t>
            </a:r>
          </a:p>
          <a:p>
            <a:endParaRPr lang="es-BO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2" y="146432"/>
            <a:ext cx="817293" cy="11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55448"/>
            <a:ext cx="7283152" cy="1252728"/>
          </a:xfrm>
        </p:spPr>
        <p:txBody>
          <a:bodyPr/>
          <a:lstStyle/>
          <a:p>
            <a:pPr algn="ctr"/>
            <a:r>
              <a:rPr lang="es-BO" dirty="0" smtClean="0"/>
              <a:t>En Bolivia</a:t>
            </a:r>
            <a:endParaRPr lang="es-BO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5496" y="1556793"/>
            <a:ext cx="9073007" cy="4844008"/>
          </a:xfrm>
        </p:spPr>
        <p:txBody>
          <a:bodyPr>
            <a:normAutofit/>
          </a:bodyPr>
          <a:lstStyle/>
          <a:p>
            <a:r>
              <a:rPr lang="es-BO" sz="2800" dirty="0" smtClean="0"/>
              <a:t>Población </a:t>
            </a:r>
            <a:r>
              <a:rPr lang="es-BO" sz="2800" dirty="0"/>
              <a:t>está “madurando”, pasando de la etapa en la que predominantemente consume </a:t>
            </a:r>
            <a:r>
              <a:rPr lang="es-BO" sz="2800" dirty="0" smtClean="0"/>
              <a:t>(niños</a:t>
            </a:r>
            <a:r>
              <a:rPr lang="es-BO" sz="2800" dirty="0"/>
              <a:t>) a la de producción </a:t>
            </a:r>
            <a:r>
              <a:rPr lang="es-BO" sz="2800" dirty="0" smtClean="0"/>
              <a:t>(población </a:t>
            </a:r>
            <a:r>
              <a:rPr lang="es-BO" sz="2800" dirty="0"/>
              <a:t>económicamente activa</a:t>
            </a:r>
            <a:r>
              <a:rPr lang="es-BO" sz="2800" dirty="0" smtClean="0"/>
              <a:t>): </a:t>
            </a:r>
            <a:r>
              <a:rPr lang="es-BO" sz="2800" dirty="0"/>
              <a:t>es una oportunidad para el </a:t>
            </a:r>
            <a:r>
              <a:rPr lang="es-BO" sz="2800" dirty="0" smtClean="0"/>
              <a:t>país, </a:t>
            </a:r>
            <a:r>
              <a:rPr lang="es-BO" sz="2800" dirty="0"/>
              <a:t>si se crean las capacidades adecuadas. </a:t>
            </a:r>
          </a:p>
        </p:txBody>
      </p:sp>
      <p:pic>
        <p:nvPicPr>
          <p:cNvPr id="5" name="Imagen 4" descr="http://1.bp.blogspot.com/-3t95KiI_SdY/UflICn-URYI/AAAAAAAASUU/JrW46o2Wl_o/s1600/Gr%C3%A1fica_censo2012_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57272"/>
            <a:ext cx="4248472" cy="34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://3.bp.blogspot.com/-8ehYHvgIwnY/UflICfX8yDI/AAAAAAAASUQ/KE4mWoeOuEQ/s1600/Gr%C3%A1fica_censo2012_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57272"/>
            <a:ext cx="396044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 derecha 6"/>
          <p:cNvSpPr/>
          <p:nvPr/>
        </p:nvSpPr>
        <p:spPr>
          <a:xfrm>
            <a:off x="3965911" y="4708246"/>
            <a:ext cx="622697" cy="41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BO" sz="135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7" y="213226"/>
            <a:ext cx="660654" cy="9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Denmark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1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1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695</TotalTime>
  <Words>870</Words>
  <Application>Microsoft Office PowerPoint</Application>
  <PresentationFormat>Presentación en pantalla (4:3)</PresentationFormat>
  <Paragraphs>121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Corbel</vt:lpstr>
      <vt:lpstr>Denmark</vt:lpstr>
      <vt:lpstr>Tahoma</vt:lpstr>
      <vt:lpstr>verdana</vt:lpstr>
      <vt:lpstr>Wingdings</vt:lpstr>
      <vt:lpstr>Wingdings 2</vt:lpstr>
      <vt:lpstr>Wingdings 3</vt:lpstr>
      <vt:lpstr>Módulo</vt:lpstr>
      <vt:lpstr>2_Diseño personalizado</vt:lpstr>
      <vt:lpstr>Las  Ciudades Intermedias en Bolivia</vt:lpstr>
      <vt:lpstr>Bolivia</vt:lpstr>
      <vt:lpstr>Presentación de PowerPoint</vt:lpstr>
      <vt:lpstr>Presentación de PowerPoint</vt:lpstr>
      <vt:lpstr>Presentación de PowerPoint</vt:lpstr>
      <vt:lpstr>Estructura de los Municipios</vt:lpstr>
      <vt:lpstr>Bolivia</vt:lpstr>
      <vt:lpstr>Bolivia</vt:lpstr>
      <vt:lpstr>En Bolivia</vt:lpstr>
      <vt:lpstr>En Bolivia</vt:lpstr>
      <vt:lpstr>En Bolivia (continuación…) </vt:lpstr>
      <vt:lpstr>¿Qué sucede en las ciudades intermedias?</vt:lpstr>
      <vt:lpstr>Ruta crítica…</vt:lpstr>
      <vt:lpstr>Análisis en Red Aplicado a Territorios Articulados</vt:lpstr>
      <vt:lpstr>Gracias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Ciudades Intermedias en Bolivia</dc:title>
  <dc:creator>Rubens Barbery</dc:creator>
  <cp:keywords>Mancomunidad, Bolivia, Rubens Barbery, CEPAD, Descentralización, Mancomunidades, municipalismo, desarollo local</cp:keywords>
  <cp:lastModifiedBy>Rubens Barbery Knaudt</cp:lastModifiedBy>
  <cp:revision>193</cp:revision>
  <dcterms:created xsi:type="dcterms:W3CDTF">2014-09-13T23:27:13Z</dcterms:created>
  <dcterms:modified xsi:type="dcterms:W3CDTF">2018-10-26T15:49:11Z</dcterms:modified>
</cp:coreProperties>
</file>