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diagrams/data3.xml" ContentType="application/vnd.openxmlformats-officedocument.drawingml.diagramData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1" r:id="rId3"/>
    <p:sldMasterId id="2147483706" r:id="rId4"/>
  </p:sldMasterIdLst>
  <p:notesMasterIdLst>
    <p:notesMasterId r:id="rId136"/>
  </p:notesMasterIdLst>
  <p:sldIdLst>
    <p:sldId id="256" r:id="rId5"/>
    <p:sldId id="452" r:id="rId6"/>
    <p:sldId id="327" r:id="rId7"/>
    <p:sldId id="263" r:id="rId8"/>
    <p:sldId id="300" r:id="rId9"/>
    <p:sldId id="267" r:id="rId10"/>
    <p:sldId id="268" r:id="rId11"/>
    <p:sldId id="328" r:id="rId12"/>
    <p:sldId id="329" r:id="rId13"/>
    <p:sldId id="265" r:id="rId14"/>
    <p:sldId id="271" r:id="rId15"/>
    <p:sldId id="273" r:id="rId16"/>
    <p:sldId id="272" r:id="rId17"/>
    <p:sldId id="274" r:id="rId18"/>
    <p:sldId id="275" r:id="rId19"/>
    <p:sldId id="276" r:id="rId20"/>
    <p:sldId id="277" r:id="rId21"/>
    <p:sldId id="330" r:id="rId22"/>
    <p:sldId id="331" r:id="rId23"/>
    <p:sldId id="332" r:id="rId24"/>
    <p:sldId id="285" r:id="rId25"/>
    <p:sldId id="333" r:id="rId26"/>
    <p:sldId id="270" r:id="rId27"/>
    <p:sldId id="436" r:id="rId28"/>
    <p:sldId id="437" r:id="rId29"/>
    <p:sldId id="438" r:id="rId30"/>
    <p:sldId id="439" r:id="rId31"/>
    <p:sldId id="440" r:id="rId32"/>
    <p:sldId id="441" r:id="rId33"/>
    <p:sldId id="442" r:id="rId34"/>
    <p:sldId id="443" r:id="rId35"/>
    <p:sldId id="444" r:id="rId36"/>
    <p:sldId id="445" r:id="rId37"/>
    <p:sldId id="446" r:id="rId38"/>
    <p:sldId id="447" r:id="rId39"/>
    <p:sldId id="448" r:id="rId40"/>
    <p:sldId id="449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344" r:id="rId52"/>
    <p:sldId id="345" r:id="rId53"/>
    <p:sldId id="346" r:id="rId54"/>
    <p:sldId id="347" r:id="rId55"/>
    <p:sldId id="349" r:id="rId56"/>
    <p:sldId id="350" r:id="rId57"/>
    <p:sldId id="351" r:id="rId58"/>
    <p:sldId id="352" r:id="rId59"/>
    <p:sldId id="353" r:id="rId60"/>
    <p:sldId id="354" r:id="rId61"/>
    <p:sldId id="355" r:id="rId62"/>
    <p:sldId id="356" r:id="rId63"/>
    <p:sldId id="358" r:id="rId64"/>
    <p:sldId id="435" r:id="rId65"/>
    <p:sldId id="357" r:id="rId66"/>
    <p:sldId id="359" r:id="rId67"/>
    <p:sldId id="360" r:id="rId68"/>
    <p:sldId id="361" r:id="rId69"/>
    <p:sldId id="362" r:id="rId70"/>
    <p:sldId id="363" r:id="rId71"/>
    <p:sldId id="364" r:id="rId72"/>
    <p:sldId id="365" r:id="rId73"/>
    <p:sldId id="366" r:id="rId74"/>
    <p:sldId id="367" r:id="rId75"/>
    <p:sldId id="368" r:id="rId76"/>
    <p:sldId id="419" r:id="rId77"/>
    <p:sldId id="420" r:id="rId78"/>
    <p:sldId id="422" r:id="rId79"/>
    <p:sldId id="421" r:id="rId80"/>
    <p:sldId id="369" r:id="rId81"/>
    <p:sldId id="370" r:id="rId82"/>
    <p:sldId id="371" r:id="rId83"/>
    <p:sldId id="372" r:id="rId84"/>
    <p:sldId id="373" r:id="rId85"/>
    <p:sldId id="374" r:id="rId86"/>
    <p:sldId id="376" r:id="rId87"/>
    <p:sldId id="404" r:id="rId88"/>
    <p:sldId id="375" r:id="rId89"/>
    <p:sldId id="377" r:id="rId90"/>
    <p:sldId id="378" r:id="rId91"/>
    <p:sldId id="379" r:id="rId92"/>
    <p:sldId id="380" r:id="rId93"/>
    <p:sldId id="381" r:id="rId94"/>
    <p:sldId id="382" r:id="rId95"/>
    <p:sldId id="383" r:id="rId96"/>
    <p:sldId id="292" r:id="rId97"/>
    <p:sldId id="302" r:id="rId98"/>
    <p:sldId id="293" r:id="rId99"/>
    <p:sldId id="299" r:id="rId100"/>
    <p:sldId id="295" r:id="rId101"/>
    <p:sldId id="384" r:id="rId102"/>
    <p:sldId id="405" r:id="rId103"/>
    <p:sldId id="406" r:id="rId104"/>
    <p:sldId id="407" r:id="rId105"/>
    <p:sldId id="409" r:id="rId106"/>
    <p:sldId id="411" r:id="rId107"/>
    <p:sldId id="412" r:id="rId108"/>
    <p:sldId id="413" r:id="rId109"/>
    <p:sldId id="415" r:id="rId110"/>
    <p:sldId id="417" r:id="rId111"/>
    <p:sldId id="418" r:id="rId112"/>
    <p:sldId id="400" r:id="rId113"/>
    <p:sldId id="402" r:id="rId114"/>
    <p:sldId id="401" r:id="rId115"/>
    <p:sldId id="423" r:id="rId116"/>
    <p:sldId id="453" r:id="rId117"/>
    <p:sldId id="454" r:id="rId118"/>
    <p:sldId id="455" r:id="rId119"/>
    <p:sldId id="456" r:id="rId120"/>
    <p:sldId id="457" r:id="rId121"/>
    <p:sldId id="458" r:id="rId122"/>
    <p:sldId id="450" r:id="rId123"/>
    <p:sldId id="451" r:id="rId124"/>
    <p:sldId id="432" r:id="rId125"/>
    <p:sldId id="433" r:id="rId126"/>
    <p:sldId id="434" r:id="rId127"/>
    <p:sldId id="431" r:id="rId128"/>
    <p:sldId id="427" r:id="rId129"/>
    <p:sldId id="428" r:id="rId130"/>
    <p:sldId id="430" r:id="rId131"/>
    <p:sldId id="429" r:id="rId132"/>
    <p:sldId id="425" r:id="rId133"/>
    <p:sldId id="424" r:id="rId134"/>
    <p:sldId id="426" r:id="rId13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68809"/>
    <a:srgbClr val="0AEC0F"/>
    <a:srgbClr val="08BC0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134" autoAdjust="0"/>
    <p:restoredTop sz="94660"/>
  </p:normalViewPr>
  <p:slideViewPr>
    <p:cSldViewPr>
      <p:cViewPr varScale="1">
        <p:scale>
          <a:sx n="68" d="100"/>
          <a:sy n="68" d="100"/>
        </p:scale>
        <p:origin x="-129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viewProps" Target="view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CFDA84-77BB-4FA4-9172-FCAC8FB7B158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C82BED3-E3CE-4287-B2F6-FCF7B9C005DA}">
      <dgm:prSet custT="1"/>
      <dgm:spPr/>
      <dgm:t>
        <a:bodyPr/>
        <a:lstStyle/>
        <a:p>
          <a:pPr algn="ctr" rtl="0"/>
          <a:r>
            <a:rPr lang="es-ES" sz="2400" b="1" dirty="0" smtClean="0">
              <a:latin typeface="Agency FB" panose="020B0503020202020204" pitchFamily="34" charset="0"/>
            </a:rPr>
            <a:t>ADMINISTRACIONES PÚBLICAS </a:t>
          </a:r>
          <a:r>
            <a:rPr lang="es-ES" sz="1800" b="1" dirty="0" smtClean="0">
              <a:latin typeface="Agency FB" panose="020B0503020202020204" pitchFamily="34" charset="0"/>
            </a:rPr>
            <a:t>(REGIONAL, PROVINCIALES, MANCOMUNADAS, LOCALES)</a:t>
          </a:r>
          <a:endParaRPr lang="es-ES" sz="1800" dirty="0">
            <a:latin typeface="Agency FB" panose="020B0503020202020204" pitchFamily="34" charset="0"/>
          </a:endParaRPr>
        </a:p>
      </dgm:t>
    </dgm:pt>
    <dgm:pt modelId="{949B9A61-F834-4AD9-8A1E-83CE84E89D86}" type="parTrans" cxnId="{5BB2CD33-90B8-48F3-9782-5EE4ED56A4AC}">
      <dgm:prSet/>
      <dgm:spPr/>
      <dgm:t>
        <a:bodyPr/>
        <a:lstStyle/>
        <a:p>
          <a:pPr algn="ctr"/>
          <a:endParaRPr lang="es-ES" sz="2800">
            <a:latin typeface="Agency FB" panose="020B0503020202020204" pitchFamily="34" charset="0"/>
          </a:endParaRPr>
        </a:p>
      </dgm:t>
    </dgm:pt>
    <dgm:pt modelId="{B28DE8B4-8FB0-4CFF-803C-CB212A2F9BBF}" type="sibTrans" cxnId="{5BB2CD33-90B8-48F3-9782-5EE4ED56A4AC}">
      <dgm:prSet/>
      <dgm:spPr/>
      <dgm:t>
        <a:bodyPr/>
        <a:lstStyle/>
        <a:p>
          <a:pPr algn="ctr"/>
          <a:endParaRPr lang="es-ES" sz="2800">
            <a:latin typeface="Agency FB" panose="020B0503020202020204" pitchFamily="34" charset="0"/>
          </a:endParaRPr>
        </a:p>
      </dgm:t>
    </dgm:pt>
    <dgm:pt modelId="{50738B7F-45EF-4AAD-9D98-59F2DC1F4DE1}">
      <dgm:prSet custT="1"/>
      <dgm:spPr/>
      <dgm:t>
        <a:bodyPr/>
        <a:lstStyle/>
        <a:p>
          <a:pPr algn="ctr" rtl="0"/>
          <a:r>
            <a:rPr lang="es-ES" sz="2800" b="1" dirty="0" smtClean="0">
              <a:latin typeface="Agency FB" panose="020B0503020202020204" pitchFamily="34" charset="0"/>
            </a:rPr>
            <a:t>AUTÓNOMOS Y EMPRESAS</a:t>
          </a:r>
          <a:endParaRPr lang="es-ES" sz="2800" dirty="0">
            <a:latin typeface="Agency FB" panose="020B0503020202020204" pitchFamily="34" charset="0"/>
          </a:endParaRPr>
        </a:p>
      </dgm:t>
    </dgm:pt>
    <dgm:pt modelId="{6BD77244-5326-469E-97A3-781989875D6E}" type="parTrans" cxnId="{5A2FDD17-7EC1-47CE-8F2A-E1BEAFC2BE75}">
      <dgm:prSet/>
      <dgm:spPr/>
      <dgm:t>
        <a:bodyPr/>
        <a:lstStyle/>
        <a:p>
          <a:pPr algn="ctr"/>
          <a:endParaRPr lang="es-ES" sz="2800">
            <a:latin typeface="Agency FB" panose="020B0503020202020204" pitchFamily="34" charset="0"/>
          </a:endParaRPr>
        </a:p>
      </dgm:t>
    </dgm:pt>
    <dgm:pt modelId="{66197973-C27F-4F3A-9739-4105D972B08B}" type="sibTrans" cxnId="{5A2FDD17-7EC1-47CE-8F2A-E1BEAFC2BE75}">
      <dgm:prSet/>
      <dgm:spPr/>
      <dgm:t>
        <a:bodyPr/>
        <a:lstStyle/>
        <a:p>
          <a:pPr algn="ctr"/>
          <a:endParaRPr lang="es-ES" sz="2800">
            <a:latin typeface="Agency FB" panose="020B0503020202020204" pitchFamily="34" charset="0"/>
          </a:endParaRPr>
        </a:p>
      </dgm:t>
    </dgm:pt>
    <dgm:pt modelId="{20082FB8-3948-4D82-AEC7-BC37D9BA6885}">
      <dgm:prSet custT="1"/>
      <dgm:spPr/>
      <dgm:t>
        <a:bodyPr/>
        <a:lstStyle/>
        <a:p>
          <a:pPr algn="ctr" rtl="0"/>
          <a:r>
            <a:rPr lang="es-ES" sz="2800" b="1" smtClean="0">
              <a:latin typeface="Agency FB" panose="020B0503020202020204" pitchFamily="34" charset="0"/>
            </a:rPr>
            <a:t>ASOCIACIONES, COLECTIVOS, ENTIDADES</a:t>
          </a:r>
          <a:endParaRPr lang="es-ES" sz="2800">
            <a:latin typeface="Agency FB" panose="020B0503020202020204" pitchFamily="34" charset="0"/>
          </a:endParaRPr>
        </a:p>
      </dgm:t>
    </dgm:pt>
    <dgm:pt modelId="{95BB4C9A-A95C-4F05-854C-6677E536EC52}" type="parTrans" cxnId="{4A35F3FE-530B-4456-B761-70AD78DF3631}">
      <dgm:prSet/>
      <dgm:spPr/>
      <dgm:t>
        <a:bodyPr/>
        <a:lstStyle/>
        <a:p>
          <a:pPr algn="ctr"/>
          <a:endParaRPr lang="es-ES" sz="2800">
            <a:latin typeface="Agency FB" panose="020B0503020202020204" pitchFamily="34" charset="0"/>
          </a:endParaRPr>
        </a:p>
      </dgm:t>
    </dgm:pt>
    <dgm:pt modelId="{C235037D-D351-4567-9E1F-B483AB782149}" type="sibTrans" cxnId="{4A35F3FE-530B-4456-B761-70AD78DF3631}">
      <dgm:prSet/>
      <dgm:spPr/>
      <dgm:t>
        <a:bodyPr/>
        <a:lstStyle/>
        <a:p>
          <a:pPr algn="ctr"/>
          <a:endParaRPr lang="es-ES" sz="2800">
            <a:latin typeface="Agency FB" panose="020B0503020202020204" pitchFamily="34" charset="0"/>
          </a:endParaRPr>
        </a:p>
      </dgm:t>
    </dgm:pt>
    <dgm:pt modelId="{B7044EA9-996A-430E-B2F5-EFD7DA0B0332}">
      <dgm:prSet custT="1"/>
      <dgm:spPr>
        <a:solidFill>
          <a:srgbClr val="92D050"/>
        </a:solidFill>
      </dgm:spPr>
      <dgm:t>
        <a:bodyPr/>
        <a:lstStyle/>
        <a:p>
          <a:pPr algn="ctr" rtl="0"/>
          <a:r>
            <a:rPr lang="es-ES" sz="2400" b="1" dirty="0" smtClean="0">
              <a:latin typeface="Agency FB" panose="020B0503020202020204" pitchFamily="34" charset="0"/>
            </a:rPr>
            <a:t>CENTROS DE FORMACIÓN, INVESTIGACIÓN , INNOVACIÓN Y DESARROLLO</a:t>
          </a:r>
          <a:endParaRPr lang="es-ES" sz="2400" dirty="0">
            <a:latin typeface="Agency FB" panose="020B0503020202020204" pitchFamily="34" charset="0"/>
          </a:endParaRPr>
        </a:p>
      </dgm:t>
    </dgm:pt>
    <dgm:pt modelId="{27DEF845-9E73-45EF-97BB-47CAB3214A23}" type="parTrans" cxnId="{DADF610D-940A-46A1-8399-050FBE9C6E19}">
      <dgm:prSet/>
      <dgm:spPr/>
      <dgm:t>
        <a:bodyPr/>
        <a:lstStyle/>
        <a:p>
          <a:pPr algn="ctr"/>
          <a:endParaRPr lang="es-ES" sz="2800">
            <a:latin typeface="Agency FB" panose="020B0503020202020204" pitchFamily="34" charset="0"/>
          </a:endParaRPr>
        </a:p>
      </dgm:t>
    </dgm:pt>
    <dgm:pt modelId="{3EB9588B-7C19-4B15-83DD-438118E56B8D}" type="sibTrans" cxnId="{DADF610D-940A-46A1-8399-050FBE9C6E19}">
      <dgm:prSet/>
      <dgm:spPr/>
      <dgm:t>
        <a:bodyPr/>
        <a:lstStyle/>
        <a:p>
          <a:pPr algn="ctr"/>
          <a:endParaRPr lang="es-ES" sz="2800">
            <a:latin typeface="Agency FB" panose="020B0503020202020204" pitchFamily="34" charset="0"/>
          </a:endParaRPr>
        </a:p>
      </dgm:t>
    </dgm:pt>
    <dgm:pt modelId="{8F1BDBAD-6826-41BA-B288-0650523BFDB6}">
      <dgm:prSet custT="1"/>
      <dgm:spPr>
        <a:solidFill>
          <a:srgbClr val="0AEC0F"/>
        </a:solidFill>
      </dgm:spPr>
      <dgm:t>
        <a:bodyPr/>
        <a:lstStyle/>
        <a:p>
          <a:pPr algn="ctr" rtl="0"/>
          <a:r>
            <a:rPr lang="es-ES" sz="3600" b="1" dirty="0" smtClean="0">
              <a:latin typeface="Agency FB" panose="020B0503020202020204" pitchFamily="34" charset="0"/>
            </a:rPr>
            <a:t>CIUDADANÍA EXTREMEÑA</a:t>
          </a:r>
          <a:endParaRPr lang="es-ES" sz="3600" dirty="0">
            <a:latin typeface="Agency FB" panose="020B0503020202020204" pitchFamily="34" charset="0"/>
          </a:endParaRPr>
        </a:p>
      </dgm:t>
    </dgm:pt>
    <dgm:pt modelId="{84B41A24-A897-4500-9406-21A0AC78DC58}" type="parTrans" cxnId="{46F72810-80DB-498A-8F43-762C0DF54F9E}">
      <dgm:prSet/>
      <dgm:spPr/>
      <dgm:t>
        <a:bodyPr/>
        <a:lstStyle/>
        <a:p>
          <a:pPr algn="ctr"/>
          <a:endParaRPr lang="es-ES" sz="2800">
            <a:latin typeface="Agency FB" panose="020B0503020202020204" pitchFamily="34" charset="0"/>
          </a:endParaRPr>
        </a:p>
      </dgm:t>
    </dgm:pt>
    <dgm:pt modelId="{1D629AE9-873F-4EC2-9F4C-D240CA0309C1}" type="sibTrans" cxnId="{46F72810-80DB-498A-8F43-762C0DF54F9E}">
      <dgm:prSet/>
      <dgm:spPr/>
      <dgm:t>
        <a:bodyPr/>
        <a:lstStyle/>
        <a:p>
          <a:pPr algn="ctr"/>
          <a:endParaRPr lang="es-ES" sz="2800">
            <a:latin typeface="Agency FB" panose="020B0503020202020204" pitchFamily="34" charset="0"/>
          </a:endParaRPr>
        </a:p>
      </dgm:t>
    </dgm:pt>
    <dgm:pt modelId="{B381C327-D6D1-4CC3-9E1C-8F54448FEE70}" type="pres">
      <dgm:prSet presAssocID="{E3CFDA84-77BB-4FA4-9172-FCAC8FB7B15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43E648F-3115-4E6F-AC09-65B418B82260}" type="pres">
      <dgm:prSet presAssocID="{0C82BED3-E3CE-4287-B2F6-FCF7B9C005DA}" presName="linNode" presStyleCnt="0"/>
      <dgm:spPr/>
    </dgm:pt>
    <dgm:pt modelId="{475F90C1-B5D2-4EF2-91FE-41709651092B}" type="pres">
      <dgm:prSet presAssocID="{0C82BED3-E3CE-4287-B2F6-FCF7B9C005DA}" presName="parentText" presStyleLbl="node1" presStyleIdx="0" presStyleCnt="5" custScaleX="27114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95A783-D784-40A8-B231-5C32CF68DB0A}" type="pres">
      <dgm:prSet presAssocID="{B28DE8B4-8FB0-4CFF-803C-CB212A2F9BBF}" presName="sp" presStyleCnt="0"/>
      <dgm:spPr/>
    </dgm:pt>
    <dgm:pt modelId="{B971AC80-FFCD-453D-85A4-9F83580FA5F6}" type="pres">
      <dgm:prSet presAssocID="{50738B7F-45EF-4AAD-9D98-59F2DC1F4DE1}" presName="linNode" presStyleCnt="0"/>
      <dgm:spPr/>
    </dgm:pt>
    <dgm:pt modelId="{7A9685BE-CE5F-47C1-8192-4FF37E5CB1C8}" type="pres">
      <dgm:prSet presAssocID="{50738B7F-45EF-4AAD-9D98-59F2DC1F4DE1}" presName="parentText" presStyleLbl="node1" presStyleIdx="1" presStyleCnt="5" custScaleX="27114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8F4339-2E12-41C4-9B0E-E059C40EB56D}" type="pres">
      <dgm:prSet presAssocID="{66197973-C27F-4F3A-9739-4105D972B08B}" presName="sp" presStyleCnt="0"/>
      <dgm:spPr/>
    </dgm:pt>
    <dgm:pt modelId="{4DBEC684-251C-4ACB-9753-E4F93AE58B6C}" type="pres">
      <dgm:prSet presAssocID="{20082FB8-3948-4D82-AEC7-BC37D9BA6885}" presName="linNode" presStyleCnt="0"/>
      <dgm:spPr/>
    </dgm:pt>
    <dgm:pt modelId="{8ACEF79C-E854-4036-A726-3073F8D077F4}" type="pres">
      <dgm:prSet presAssocID="{20082FB8-3948-4D82-AEC7-BC37D9BA6885}" presName="parentText" presStyleLbl="node1" presStyleIdx="2" presStyleCnt="5" custScaleX="27114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A0FEBA-836F-4A6B-A50D-CD56BD0A122C}" type="pres">
      <dgm:prSet presAssocID="{C235037D-D351-4567-9E1F-B483AB782149}" presName="sp" presStyleCnt="0"/>
      <dgm:spPr/>
    </dgm:pt>
    <dgm:pt modelId="{12FA67CA-2360-4A3F-9463-64875B7B0ED9}" type="pres">
      <dgm:prSet presAssocID="{B7044EA9-996A-430E-B2F5-EFD7DA0B0332}" presName="linNode" presStyleCnt="0"/>
      <dgm:spPr/>
    </dgm:pt>
    <dgm:pt modelId="{F4FD323E-2701-4C3E-A3DD-F623E5D7C9A3}" type="pres">
      <dgm:prSet presAssocID="{B7044EA9-996A-430E-B2F5-EFD7DA0B0332}" presName="parentText" presStyleLbl="node1" presStyleIdx="3" presStyleCnt="5" custScaleX="27114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190185-3DCE-4CC1-A21B-E11886AA13D9}" type="pres">
      <dgm:prSet presAssocID="{3EB9588B-7C19-4B15-83DD-438118E56B8D}" presName="sp" presStyleCnt="0"/>
      <dgm:spPr/>
    </dgm:pt>
    <dgm:pt modelId="{DA3512DE-063F-44A2-B1C9-83390FC258B9}" type="pres">
      <dgm:prSet presAssocID="{8F1BDBAD-6826-41BA-B288-0650523BFDB6}" presName="linNode" presStyleCnt="0"/>
      <dgm:spPr/>
    </dgm:pt>
    <dgm:pt modelId="{3F1AE50A-7037-4293-BB87-1C3B00FD178B}" type="pres">
      <dgm:prSet presAssocID="{8F1BDBAD-6826-41BA-B288-0650523BFDB6}" presName="parentText" presStyleLbl="node1" presStyleIdx="4" presStyleCnt="5" custScaleX="27114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541F5B4-FC1C-4412-9B71-5D8886E0A58F}" type="presOf" srcId="{B7044EA9-996A-430E-B2F5-EFD7DA0B0332}" destId="{F4FD323E-2701-4C3E-A3DD-F623E5D7C9A3}" srcOrd="0" destOrd="0" presId="urn:microsoft.com/office/officeart/2005/8/layout/vList5"/>
    <dgm:cxn modelId="{520BC34A-27F7-4725-97C9-F4DA779651F8}" type="presOf" srcId="{E3CFDA84-77BB-4FA4-9172-FCAC8FB7B158}" destId="{B381C327-D6D1-4CC3-9E1C-8F54448FEE70}" srcOrd="0" destOrd="0" presId="urn:microsoft.com/office/officeart/2005/8/layout/vList5"/>
    <dgm:cxn modelId="{3F3CF7C5-427C-4681-AB42-7C78A0E032D4}" type="presOf" srcId="{50738B7F-45EF-4AAD-9D98-59F2DC1F4DE1}" destId="{7A9685BE-CE5F-47C1-8192-4FF37E5CB1C8}" srcOrd="0" destOrd="0" presId="urn:microsoft.com/office/officeart/2005/8/layout/vList5"/>
    <dgm:cxn modelId="{44940684-BC81-4F11-8A46-192E8B435A86}" type="presOf" srcId="{20082FB8-3948-4D82-AEC7-BC37D9BA6885}" destId="{8ACEF79C-E854-4036-A726-3073F8D077F4}" srcOrd="0" destOrd="0" presId="urn:microsoft.com/office/officeart/2005/8/layout/vList5"/>
    <dgm:cxn modelId="{4A35F3FE-530B-4456-B761-70AD78DF3631}" srcId="{E3CFDA84-77BB-4FA4-9172-FCAC8FB7B158}" destId="{20082FB8-3948-4D82-AEC7-BC37D9BA6885}" srcOrd="2" destOrd="0" parTransId="{95BB4C9A-A95C-4F05-854C-6677E536EC52}" sibTransId="{C235037D-D351-4567-9E1F-B483AB782149}"/>
    <dgm:cxn modelId="{002DE87F-E9A9-46EC-AD76-E2EBF01D2359}" type="presOf" srcId="{0C82BED3-E3CE-4287-B2F6-FCF7B9C005DA}" destId="{475F90C1-B5D2-4EF2-91FE-41709651092B}" srcOrd="0" destOrd="0" presId="urn:microsoft.com/office/officeart/2005/8/layout/vList5"/>
    <dgm:cxn modelId="{DADF610D-940A-46A1-8399-050FBE9C6E19}" srcId="{E3CFDA84-77BB-4FA4-9172-FCAC8FB7B158}" destId="{B7044EA9-996A-430E-B2F5-EFD7DA0B0332}" srcOrd="3" destOrd="0" parTransId="{27DEF845-9E73-45EF-97BB-47CAB3214A23}" sibTransId="{3EB9588B-7C19-4B15-83DD-438118E56B8D}"/>
    <dgm:cxn modelId="{5BB2CD33-90B8-48F3-9782-5EE4ED56A4AC}" srcId="{E3CFDA84-77BB-4FA4-9172-FCAC8FB7B158}" destId="{0C82BED3-E3CE-4287-B2F6-FCF7B9C005DA}" srcOrd="0" destOrd="0" parTransId="{949B9A61-F834-4AD9-8A1E-83CE84E89D86}" sibTransId="{B28DE8B4-8FB0-4CFF-803C-CB212A2F9BBF}"/>
    <dgm:cxn modelId="{196BF26D-25F7-4A3E-8705-0005484C425D}" type="presOf" srcId="{8F1BDBAD-6826-41BA-B288-0650523BFDB6}" destId="{3F1AE50A-7037-4293-BB87-1C3B00FD178B}" srcOrd="0" destOrd="0" presId="urn:microsoft.com/office/officeart/2005/8/layout/vList5"/>
    <dgm:cxn modelId="{46F72810-80DB-498A-8F43-762C0DF54F9E}" srcId="{E3CFDA84-77BB-4FA4-9172-FCAC8FB7B158}" destId="{8F1BDBAD-6826-41BA-B288-0650523BFDB6}" srcOrd="4" destOrd="0" parTransId="{84B41A24-A897-4500-9406-21A0AC78DC58}" sibTransId="{1D629AE9-873F-4EC2-9F4C-D240CA0309C1}"/>
    <dgm:cxn modelId="{5A2FDD17-7EC1-47CE-8F2A-E1BEAFC2BE75}" srcId="{E3CFDA84-77BB-4FA4-9172-FCAC8FB7B158}" destId="{50738B7F-45EF-4AAD-9D98-59F2DC1F4DE1}" srcOrd="1" destOrd="0" parTransId="{6BD77244-5326-469E-97A3-781989875D6E}" sibTransId="{66197973-C27F-4F3A-9739-4105D972B08B}"/>
    <dgm:cxn modelId="{7B13B402-0D2E-41B8-BCB8-140C499E2EF5}" type="presParOf" srcId="{B381C327-D6D1-4CC3-9E1C-8F54448FEE70}" destId="{843E648F-3115-4E6F-AC09-65B418B82260}" srcOrd="0" destOrd="0" presId="urn:microsoft.com/office/officeart/2005/8/layout/vList5"/>
    <dgm:cxn modelId="{9541A432-964D-4B59-9F18-CFA7710AFF91}" type="presParOf" srcId="{843E648F-3115-4E6F-AC09-65B418B82260}" destId="{475F90C1-B5D2-4EF2-91FE-41709651092B}" srcOrd="0" destOrd="0" presId="urn:microsoft.com/office/officeart/2005/8/layout/vList5"/>
    <dgm:cxn modelId="{A04DE2B2-4F72-4EE9-82D7-FD03169075C8}" type="presParOf" srcId="{B381C327-D6D1-4CC3-9E1C-8F54448FEE70}" destId="{B695A783-D784-40A8-B231-5C32CF68DB0A}" srcOrd="1" destOrd="0" presId="urn:microsoft.com/office/officeart/2005/8/layout/vList5"/>
    <dgm:cxn modelId="{3A735973-B555-4CBD-AB34-36C6D31621FC}" type="presParOf" srcId="{B381C327-D6D1-4CC3-9E1C-8F54448FEE70}" destId="{B971AC80-FFCD-453D-85A4-9F83580FA5F6}" srcOrd="2" destOrd="0" presId="urn:microsoft.com/office/officeart/2005/8/layout/vList5"/>
    <dgm:cxn modelId="{BE16FC90-8DC6-459B-85FA-DB7F1D6BAEC1}" type="presParOf" srcId="{B971AC80-FFCD-453D-85A4-9F83580FA5F6}" destId="{7A9685BE-CE5F-47C1-8192-4FF37E5CB1C8}" srcOrd="0" destOrd="0" presId="urn:microsoft.com/office/officeart/2005/8/layout/vList5"/>
    <dgm:cxn modelId="{8249AD16-5306-48F7-9C88-4AAF324863AD}" type="presParOf" srcId="{B381C327-D6D1-4CC3-9E1C-8F54448FEE70}" destId="{848F4339-2E12-41C4-9B0E-E059C40EB56D}" srcOrd="3" destOrd="0" presId="urn:microsoft.com/office/officeart/2005/8/layout/vList5"/>
    <dgm:cxn modelId="{B7267BE5-66F7-4C7E-B529-FD15BD16E46A}" type="presParOf" srcId="{B381C327-D6D1-4CC3-9E1C-8F54448FEE70}" destId="{4DBEC684-251C-4ACB-9753-E4F93AE58B6C}" srcOrd="4" destOrd="0" presId="urn:microsoft.com/office/officeart/2005/8/layout/vList5"/>
    <dgm:cxn modelId="{15C0B0F6-5EEE-46D8-AA52-09364455BCC8}" type="presParOf" srcId="{4DBEC684-251C-4ACB-9753-E4F93AE58B6C}" destId="{8ACEF79C-E854-4036-A726-3073F8D077F4}" srcOrd="0" destOrd="0" presId="urn:microsoft.com/office/officeart/2005/8/layout/vList5"/>
    <dgm:cxn modelId="{BF00F0D6-BA42-42EC-A0C1-005C953E7EE8}" type="presParOf" srcId="{B381C327-D6D1-4CC3-9E1C-8F54448FEE70}" destId="{7CA0FEBA-836F-4A6B-A50D-CD56BD0A122C}" srcOrd="5" destOrd="0" presId="urn:microsoft.com/office/officeart/2005/8/layout/vList5"/>
    <dgm:cxn modelId="{88A05898-9147-4855-BCBD-8620B6962DF8}" type="presParOf" srcId="{B381C327-D6D1-4CC3-9E1C-8F54448FEE70}" destId="{12FA67CA-2360-4A3F-9463-64875B7B0ED9}" srcOrd="6" destOrd="0" presId="urn:microsoft.com/office/officeart/2005/8/layout/vList5"/>
    <dgm:cxn modelId="{C2904A1B-B177-48FE-B0F6-78A4F051CF1D}" type="presParOf" srcId="{12FA67CA-2360-4A3F-9463-64875B7B0ED9}" destId="{F4FD323E-2701-4C3E-A3DD-F623E5D7C9A3}" srcOrd="0" destOrd="0" presId="urn:microsoft.com/office/officeart/2005/8/layout/vList5"/>
    <dgm:cxn modelId="{C976E7D0-9663-40B6-9D18-190551183383}" type="presParOf" srcId="{B381C327-D6D1-4CC3-9E1C-8F54448FEE70}" destId="{9E190185-3DCE-4CC1-A21B-E11886AA13D9}" srcOrd="7" destOrd="0" presId="urn:microsoft.com/office/officeart/2005/8/layout/vList5"/>
    <dgm:cxn modelId="{54524C0E-FF50-48A4-A085-25E57A94A337}" type="presParOf" srcId="{B381C327-D6D1-4CC3-9E1C-8F54448FEE70}" destId="{DA3512DE-063F-44A2-B1C9-83390FC258B9}" srcOrd="8" destOrd="0" presId="urn:microsoft.com/office/officeart/2005/8/layout/vList5"/>
    <dgm:cxn modelId="{8A4436D5-3D5F-4DFC-83D2-2712ED0E544B}" type="presParOf" srcId="{DA3512DE-063F-44A2-B1C9-83390FC258B9}" destId="{3F1AE50A-7037-4293-BB87-1C3B00FD178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B573B9-542E-4C3A-88A7-C1357ED1284D}" type="doc">
      <dgm:prSet loTypeId="urn:microsoft.com/office/officeart/2005/8/layout/vList2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S"/>
        </a:p>
      </dgm:t>
    </dgm:pt>
    <dgm:pt modelId="{DB2E4551-D610-4261-8656-5672A98F713B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CONCERTACIÓN SOCIAL Y POLÍTICA.      </a:t>
          </a:r>
          <a:endParaRPr lang="es-ES" sz="1600" dirty="0">
            <a:latin typeface="Agency FB" panose="020B0503020202020204" pitchFamily="34" charset="0"/>
          </a:endParaRPr>
        </a:p>
      </dgm:t>
    </dgm:pt>
    <dgm:pt modelId="{0A0C6CC6-20DE-48EA-B3A4-AC5399DA89DF}" type="parTrans" cxnId="{E2B35F91-7E1C-43C4-B9D6-00B0ED39E3F0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B88F71AA-F0F5-4194-85CD-83BEC897C7D6}" type="sibTrans" cxnId="{E2B35F91-7E1C-43C4-B9D6-00B0ED39E3F0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7D41A378-7EC3-48C5-A938-154AC870A5F1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CAPACITACIÓN CIUDADANA.</a:t>
          </a:r>
          <a:endParaRPr lang="es-ES" sz="1600" dirty="0">
            <a:latin typeface="Agency FB" panose="020B0503020202020204" pitchFamily="34" charset="0"/>
          </a:endParaRPr>
        </a:p>
      </dgm:t>
    </dgm:pt>
    <dgm:pt modelId="{427FDEA2-DB64-4608-B41A-88EF857BD974}" type="parTrans" cxnId="{088F7DC9-C393-451A-82D4-FCA232357701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78463BBA-F71B-4B9D-BACA-ED92E35A2659}" type="sibTrans" cxnId="{088F7DC9-C393-451A-82D4-FCA232357701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3AB6EF40-1B34-4709-9BEA-CE88DAF2126B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VI PLAN REGIONAL I+D+I. 844 M€.  66 ACTUACIONES.</a:t>
          </a:r>
          <a:endParaRPr lang="es-ES" sz="1600" dirty="0">
            <a:latin typeface="Agency FB" panose="020B0503020202020204" pitchFamily="34" charset="0"/>
          </a:endParaRPr>
        </a:p>
      </dgm:t>
    </dgm:pt>
    <dgm:pt modelId="{1678EFF0-C631-489E-91D6-AE988294EC72}" type="parTrans" cxnId="{51BC1103-5093-4FC8-B1CB-E0BA018E36AE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9938A441-5BF1-4A31-8F9F-6E5A7FBF3F3D}" type="sibTrans" cxnId="{51BC1103-5093-4FC8-B1CB-E0BA018E36AE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64EA710C-EA39-4231-A61A-4AA3C80AD397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IMPULSO CENTROS INVESTIGACIÓN.</a:t>
          </a:r>
          <a:endParaRPr lang="es-ES" sz="1600" dirty="0">
            <a:latin typeface="Agency FB" panose="020B0503020202020204" pitchFamily="34" charset="0"/>
          </a:endParaRPr>
        </a:p>
      </dgm:t>
    </dgm:pt>
    <dgm:pt modelId="{28C523F7-DBBD-491F-B256-8DD7C5ADAA7F}" type="parTrans" cxnId="{4972864B-6968-4B90-A2B9-F74B50B7B88C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36E7C54A-0D19-41D5-B2DF-E970BA702F98}" type="sibTrans" cxnId="{4972864B-6968-4B90-A2B9-F74B50B7B88C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9C6406E8-71C4-4140-A831-CC17F1770DD9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IMPULSO PAPEL UNIVERSIDAD DE EXTREMADURA (I+D+I VERDE Y CIRCULAR).</a:t>
          </a:r>
          <a:endParaRPr lang="es-ES" sz="1600" dirty="0">
            <a:latin typeface="Agency FB" panose="020B0503020202020204" pitchFamily="34" charset="0"/>
          </a:endParaRPr>
        </a:p>
      </dgm:t>
    </dgm:pt>
    <dgm:pt modelId="{A29270D5-3E18-42DC-B74C-FFD291196C49}" type="parTrans" cxnId="{60DE1A49-E1D0-4133-A6F0-BDB413BBE6DB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3975A1F6-0953-4DC5-82E4-6494643CC1E7}" type="sibTrans" cxnId="{60DE1A49-E1D0-4133-A6F0-BDB413BBE6DB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A46BCC3F-B2B0-4AFE-A518-C6EE907CCC85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NUEVO CONCIERTO RIS3 Y LA ECONOMÍA VERDE Y CIRCULAR.</a:t>
          </a:r>
          <a:endParaRPr lang="es-ES" sz="1600" dirty="0">
            <a:latin typeface="Agency FB" panose="020B0503020202020204" pitchFamily="34" charset="0"/>
          </a:endParaRPr>
        </a:p>
      </dgm:t>
    </dgm:pt>
    <dgm:pt modelId="{E546D13C-30C0-40D7-8757-12F4A509AAAA}" type="parTrans" cxnId="{ADB199D9-24FA-4B34-BB2D-688FD6A93C00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EDD0B222-6014-403C-8A55-38D79F80AB9F}" type="sibTrans" cxnId="{ADB199D9-24FA-4B34-BB2D-688FD6A93C00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4BF28239-B38C-45C1-B90E-41D091B24212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POTENCIAR TECNOLOGÍA APLICADAS A LA ECONOMÍA VERDE Y CIRCULAR.</a:t>
          </a:r>
          <a:endParaRPr lang="es-ES" sz="1600" dirty="0">
            <a:latin typeface="Agency FB" panose="020B0503020202020204" pitchFamily="34" charset="0"/>
          </a:endParaRPr>
        </a:p>
      </dgm:t>
    </dgm:pt>
    <dgm:pt modelId="{8800F6B5-413F-4B6F-92B8-9A58A765C85F}" type="parTrans" cxnId="{6ED12EDC-DE36-49F4-BA9F-CCFB820C7AE8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BA33828F-2906-49F9-B882-AF93B6CE4754}" type="sibTrans" cxnId="{6ED12EDC-DE36-49F4-BA9F-CCFB820C7AE8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24028FBA-08EB-4E97-A633-4DE44A46F7C6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ELEMENTO TRANSVERSAL  DE LAS POLÍTICAS REGIONALES.</a:t>
          </a:r>
          <a:endParaRPr lang="es-ES" sz="1600" dirty="0">
            <a:latin typeface="Agency FB" panose="020B0503020202020204" pitchFamily="34" charset="0"/>
          </a:endParaRPr>
        </a:p>
      </dgm:t>
    </dgm:pt>
    <dgm:pt modelId="{83154CA2-6206-44A3-9BA7-929379F48867}" type="parTrans" cxnId="{C15D52A1-4960-4192-B118-CF01C4A03016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AF38B9CD-4E2D-4965-BDF2-07211FFEEC1D}" type="sibTrans" cxnId="{C15D52A1-4960-4192-B118-CF01C4A03016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51FA58D5-E7A5-432E-B946-DBA52FFCE601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REFORMAS EN LA PAC Y EN EL PDR.</a:t>
          </a:r>
          <a:endParaRPr lang="es-ES" sz="1600" dirty="0">
            <a:latin typeface="Agency FB" panose="020B0503020202020204" pitchFamily="34" charset="0"/>
          </a:endParaRPr>
        </a:p>
      </dgm:t>
    </dgm:pt>
    <dgm:pt modelId="{C61CF536-2D6D-42DE-99C2-3F043F2FC425}" type="parTrans" cxnId="{2118567F-E2C4-4D14-8F0E-660B944FCE15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CEBCB415-5E70-4C96-94E9-7DA33A3D558A}" type="sibTrans" cxnId="{2118567F-E2C4-4D14-8F0E-660B944FCE15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D5A37DE3-608E-4E3A-9B39-C727A4B74354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FORMACIÓN PARA EL EMPLEO VERDE Y NUEVOS YACIMIENTOS DE TRABAJO.</a:t>
          </a:r>
          <a:endParaRPr lang="es-ES" sz="1600" dirty="0">
            <a:latin typeface="Agency FB" panose="020B0503020202020204" pitchFamily="34" charset="0"/>
          </a:endParaRPr>
        </a:p>
      </dgm:t>
    </dgm:pt>
    <dgm:pt modelId="{C98453F0-C396-43A3-AC4A-A739ADEBB1C5}" type="parTrans" cxnId="{C9791AB6-DAE7-4DDB-ABB7-B47FB2968038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CE0C1D29-35BA-4D63-8E8F-E03C1453B6BE}" type="sibTrans" cxnId="{C9791AB6-DAE7-4DDB-ABB7-B47FB2968038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D48E1E82-84FF-47DA-953E-EF2CCC9B86F8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APOYO AL EMPRENDIMIENTO VERDE Y ACOMPAÑAMIENTO EN LA TRANSICIÓN.</a:t>
          </a:r>
          <a:endParaRPr lang="es-ES" sz="1600" dirty="0">
            <a:latin typeface="Agency FB" panose="020B0503020202020204" pitchFamily="34" charset="0"/>
          </a:endParaRPr>
        </a:p>
      </dgm:t>
    </dgm:pt>
    <dgm:pt modelId="{DB6B7095-E0A7-47E2-91A4-82EF57DC4C8E}" type="parTrans" cxnId="{4B5B022F-34D0-4516-83BF-F8836BE76C56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2556A925-5C2C-4BF1-87DE-233265EC36B7}" type="sibTrans" cxnId="{4B5B022F-34D0-4516-83BF-F8836BE76C56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0B3033D9-145F-41BE-B2BB-E5B0D1E21834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CUENTAS ECONÓMICO-AMBIENTALES Y LOS OBJETIVOS DE DESARROLLO SOSTENIBLE</a:t>
          </a:r>
          <a:endParaRPr lang="es-ES" sz="1600" dirty="0">
            <a:latin typeface="Agency FB" panose="020B0503020202020204" pitchFamily="34" charset="0"/>
          </a:endParaRPr>
        </a:p>
      </dgm:t>
    </dgm:pt>
    <dgm:pt modelId="{C14D99DA-3D3D-4D0F-A8ED-A46D8CA03B42}" type="parTrans" cxnId="{7F169EF5-E775-48EE-9DF5-BEFEB0F6C397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A91CF687-8AE8-4D9F-BB6D-8CD0FE64BCC5}" type="sibTrans" cxnId="{7F169EF5-E775-48EE-9DF5-BEFEB0F6C397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35CD2754-6385-42E1-B675-2A71AFBB0DA1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AGRICULTURA Y GANADERÍA SOSTENIBLES.</a:t>
          </a:r>
          <a:endParaRPr lang="es-ES" sz="1600" dirty="0">
            <a:latin typeface="Agency FB" panose="020B0503020202020204" pitchFamily="34" charset="0"/>
          </a:endParaRPr>
        </a:p>
      </dgm:t>
    </dgm:pt>
    <dgm:pt modelId="{247970E1-7A99-4987-8914-9B358B777229}" type="parTrans" cxnId="{4D954171-B97F-45F9-8B07-739B657F8114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423E0CDA-37F1-44AD-9EC0-FB902DA90F29}" type="sibTrans" cxnId="{4D954171-B97F-45F9-8B07-739B657F8114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1B4EABD2-9DBA-4BE0-88A3-C960A3E06DFA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PLANIFICACIÓN AL 2030 ESTRATEGIA DE CAMBIO CLIMÁTICO.</a:t>
          </a:r>
          <a:endParaRPr lang="es-ES" sz="1600" dirty="0">
            <a:latin typeface="Agency FB" panose="020B0503020202020204" pitchFamily="34" charset="0"/>
          </a:endParaRPr>
        </a:p>
      </dgm:t>
    </dgm:pt>
    <dgm:pt modelId="{A6818A34-EC3C-4525-B4EB-62AA1B94D88A}" type="parTrans" cxnId="{E6307C2C-E22E-4EE1-8B42-436A1FD48AB5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2CDA8B08-09D9-4036-B5E8-28527F880903}" type="sibTrans" cxnId="{E6307C2C-E22E-4EE1-8B42-436A1FD48AB5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5721E2DA-D035-4FB7-8992-324E27413923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COMUNIDADES ACTIVAS SOSTENIBLES LOCALES:   BANCOS MUNICIPALES DE RECURSOS COMUNITARIOS.</a:t>
          </a:r>
          <a:endParaRPr lang="es-ES" sz="1600" dirty="0">
            <a:latin typeface="Agency FB" panose="020B0503020202020204" pitchFamily="34" charset="0"/>
          </a:endParaRPr>
        </a:p>
      </dgm:t>
    </dgm:pt>
    <dgm:pt modelId="{A6105089-0A2B-4D8B-803E-B3A8A872A2F3}" type="parTrans" cxnId="{446E2370-F8B3-4A69-A5CF-9CFCB0060D9F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820729DA-843C-43A6-8AB4-C4A15B041159}" type="sibTrans" cxnId="{446E2370-F8B3-4A69-A5CF-9CFCB0060D9F}">
      <dgm:prSet/>
      <dgm:spPr/>
      <dgm:t>
        <a:bodyPr/>
        <a:lstStyle/>
        <a:p>
          <a:endParaRPr lang="es-ES" sz="2400" dirty="0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F20C71A6-5573-489A-BABC-E8F640C38A39}" type="pres">
      <dgm:prSet presAssocID="{FDB573B9-542E-4C3A-88A7-C1357ED128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3A93157-000D-4A71-A691-DDB672B53123}" type="pres">
      <dgm:prSet presAssocID="{DB2E4551-D610-4261-8656-5672A98F713B}" presName="parentText" presStyleLbl="node1" presStyleIdx="0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678E9E-85E3-4800-B6B2-F721E9D34EB2}" type="pres">
      <dgm:prSet presAssocID="{B88F71AA-F0F5-4194-85CD-83BEC897C7D6}" presName="spacer" presStyleCnt="0"/>
      <dgm:spPr/>
    </dgm:pt>
    <dgm:pt modelId="{38EC749D-7067-4DEE-BC70-EE82C0947D4B}" type="pres">
      <dgm:prSet presAssocID="{7D41A378-7EC3-48C5-A938-154AC870A5F1}" presName="parentText" presStyleLbl="node1" presStyleIdx="1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48139E-9F3A-4C20-B86C-D2B7E71EDD44}" type="pres">
      <dgm:prSet presAssocID="{78463BBA-F71B-4B9D-BACA-ED92E35A2659}" presName="spacer" presStyleCnt="0"/>
      <dgm:spPr/>
    </dgm:pt>
    <dgm:pt modelId="{C58D6689-4D81-40A2-AEFE-700B8415BA94}" type="pres">
      <dgm:prSet presAssocID="{3AB6EF40-1B34-4709-9BEA-CE88DAF2126B}" presName="parentText" presStyleLbl="node1" presStyleIdx="2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054DE9-BE3F-4025-AB08-ADF1619154D4}" type="pres">
      <dgm:prSet presAssocID="{9938A441-5BF1-4A31-8F9F-6E5A7FBF3F3D}" presName="spacer" presStyleCnt="0"/>
      <dgm:spPr/>
    </dgm:pt>
    <dgm:pt modelId="{A1C4EB14-70FF-4A76-A123-1C605052B177}" type="pres">
      <dgm:prSet presAssocID="{64EA710C-EA39-4231-A61A-4AA3C80AD397}" presName="parentText" presStyleLbl="node1" presStyleIdx="3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DC644B-1263-4594-AAEF-6FDFBCC3ABAF}" type="pres">
      <dgm:prSet presAssocID="{36E7C54A-0D19-41D5-B2DF-E970BA702F98}" presName="spacer" presStyleCnt="0"/>
      <dgm:spPr/>
    </dgm:pt>
    <dgm:pt modelId="{3CFC3C77-11CF-4D5C-9630-010F50931B3E}" type="pres">
      <dgm:prSet presAssocID="{9C6406E8-71C4-4140-A831-CC17F1770DD9}" presName="parentText" presStyleLbl="node1" presStyleIdx="4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B3F936-DCA1-4410-881D-A23523890A53}" type="pres">
      <dgm:prSet presAssocID="{3975A1F6-0953-4DC5-82E4-6494643CC1E7}" presName="spacer" presStyleCnt="0"/>
      <dgm:spPr/>
    </dgm:pt>
    <dgm:pt modelId="{B11B0E71-5462-4EE1-A3C2-F9B9E683AC0E}" type="pres">
      <dgm:prSet presAssocID="{A46BCC3F-B2B0-4AFE-A518-C6EE907CCC85}" presName="parentText" presStyleLbl="node1" presStyleIdx="5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59FD8E-1938-4438-9C11-6B2130F48C1F}" type="pres">
      <dgm:prSet presAssocID="{EDD0B222-6014-403C-8A55-38D79F80AB9F}" presName="spacer" presStyleCnt="0"/>
      <dgm:spPr/>
    </dgm:pt>
    <dgm:pt modelId="{5D4AF371-D850-4016-8714-D17A8CC5E0E0}" type="pres">
      <dgm:prSet presAssocID="{4BF28239-B38C-45C1-B90E-41D091B24212}" presName="parentText" presStyleLbl="node1" presStyleIdx="6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B9E371-8ADB-4317-99D5-2E6D4D5C47D3}" type="pres">
      <dgm:prSet presAssocID="{BA33828F-2906-49F9-B882-AF93B6CE4754}" presName="spacer" presStyleCnt="0"/>
      <dgm:spPr/>
    </dgm:pt>
    <dgm:pt modelId="{4C4BBFED-2C54-4177-9C7C-848566CA5EDB}" type="pres">
      <dgm:prSet presAssocID="{24028FBA-08EB-4E97-A633-4DE44A46F7C6}" presName="parentText" presStyleLbl="node1" presStyleIdx="7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A86586-14A1-4A4C-BF7F-6C917A881ED0}" type="pres">
      <dgm:prSet presAssocID="{AF38B9CD-4E2D-4965-BDF2-07211FFEEC1D}" presName="spacer" presStyleCnt="0"/>
      <dgm:spPr/>
    </dgm:pt>
    <dgm:pt modelId="{E5097779-057E-4E25-8F37-ADC1A8042DBE}" type="pres">
      <dgm:prSet presAssocID="{51FA58D5-E7A5-432E-B946-DBA52FFCE601}" presName="parentText" presStyleLbl="node1" presStyleIdx="8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F81CBB-5133-40BF-B980-281E8E2B411F}" type="pres">
      <dgm:prSet presAssocID="{CEBCB415-5E70-4C96-94E9-7DA33A3D558A}" presName="spacer" presStyleCnt="0"/>
      <dgm:spPr/>
    </dgm:pt>
    <dgm:pt modelId="{5CD8B1A7-C2C3-403A-A946-6911F7E6F8A2}" type="pres">
      <dgm:prSet presAssocID="{D5A37DE3-608E-4E3A-9B39-C727A4B74354}" presName="parentText" presStyleLbl="node1" presStyleIdx="9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A913C5-CC8D-41C0-89B4-CA39EB44077C}" type="pres">
      <dgm:prSet presAssocID="{CE0C1D29-35BA-4D63-8E8F-E03C1453B6BE}" presName="spacer" presStyleCnt="0"/>
      <dgm:spPr/>
    </dgm:pt>
    <dgm:pt modelId="{AA2B08B8-5DAE-4ED2-8502-71091B58E74E}" type="pres">
      <dgm:prSet presAssocID="{D48E1E82-84FF-47DA-953E-EF2CCC9B86F8}" presName="parentText" presStyleLbl="node1" presStyleIdx="10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5EAE00-1D8A-46F3-AA2C-C7DD9E8CC71F}" type="pres">
      <dgm:prSet presAssocID="{2556A925-5C2C-4BF1-87DE-233265EC36B7}" presName="spacer" presStyleCnt="0"/>
      <dgm:spPr/>
    </dgm:pt>
    <dgm:pt modelId="{CA453F1A-B516-4564-9CEC-D255FB934B2B}" type="pres">
      <dgm:prSet presAssocID="{0B3033D9-145F-41BE-B2BB-E5B0D1E21834}" presName="parentText" presStyleLbl="node1" presStyleIdx="11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3C13CC-62F1-48E3-9C67-8BDA90029297}" type="pres">
      <dgm:prSet presAssocID="{A91CF687-8AE8-4D9F-BB6D-8CD0FE64BCC5}" presName="spacer" presStyleCnt="0"/>
      <dgm:spPr/>
    </dgm:pt>
    <dgm:pt modelId="{7BCE42BD-C7C4-43B8-A99D-DCBE3BFE2268}" type="pres">
      <dgm:prSet presAssocID="{35CD2754-6385-42E1-B675-2A71AFBB0DA1}" presName="parentText" presStyleLbl="node1" presStyleIdx="12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093CD7-AD60-42F7-A031-B344682A946B}" type="pres">
      <dgm:prSet presAssocID="{423E0CDA-37F1-44AD-9EC0-FB902DA90F29}" presName="spacer" presStyleCnt="0"/>
      <dgm:spPr/>
    </dgm:pt>
    <dgm:pt modelId="{52F43C36-50DD-4C82-988C-8DDE79477F6B}" type="pres">
      <dgm:prSet presAssocID="{1B4EABD2-9DBA-4BE0-88A3-C960A3E06DFA}" presName="parentText" presStyleLbl="node1" presStyleIdx="13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BD83F7-AF74-43E0-ABE9-69D6D0D6AEA4}" type="pres">
      <dgm:prSet presAssocID="{2CDA8B08-09D9-4036-B5E8-28527F880903}" presName="spacer" presStyleCnt="0"/>
      <dgm:spPr/>
    </dgm:pt>
    <dgm:pt modelId="{87223150-2234-4F24-8C0E-0796C6FB9CBA}" type="pres">
      <dgm:prSet presAssocID="{5721E2DA-D035-4FB7-8992-324E27413923}" presName="parentText" presStyleLbl="node1" presStyleIdx="14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447FBF8-C2E4-4A95-9D50-354864C3CE93}" type="presOf" srcId="{24028FBA-08EB-4E97-A633-4DE44A46F7C6}" destId="{4C4BBFED-2C54-4177-9C7C-848566CA5EDB}" srcOrd="0" destOrd="0" presId="urn:microsoft.com/office/officeart/2005/8/layout/vList2"/>
    <dgm:cxn modelId="{088F7DC9-C393-451A-82D4-FCA232357701}" srcId="{FDB573B9-542E-4C3A-88A7-C1357ED1284D}" destId="{7D41A378-7EC3-48C5-A938-154AC870A5F1}" srcOrd="1" destOrd="0" parTransId="{427FDEA2-DB64-4608-B41A-88EF857BD974}" sibTransId="{78463BBA-F71B-4B9D-BACA-ED92E35A2659}"/>
    <dgm:cxn modelId="{60DE1A49-E1D0-4133-A6F0-BDB413BBE6DB}" srcId="{FDB573B9-542E-4C3A-88A7-C1357ED1284D}" destId="{9C6406E8-71C4-4140-A831-CC17F1770DD9}" srcOrd="4" destOrd="0" parTransId="{A29270D5-3E18-42DC-B74C-FFD291196C49}" sibTransId="{3975A1F6-0953-4DC5-82E4-6494643CC1E7}"/>
    <dgm:cxn modelId="{040FA06C-8621-4EFA-A745-0E39A4FF4FC1}" type="presOf" srcId="{5721E2DA-D035-4FB7-8992-324E27413923}" destId="{87223150-2234-4F24-8C0E-0796C6FB9CBA}" srcOrd="0" destOrd="0" presId="urn:microsoft.com/office/officeart/2005/8/layout/vList2"/>
    <dgm:cxn modelId="{ADB199D9-24FA-4B34-BB2D-688FD6A93C00}" srcId="{FDB573B9-542E-4C3A-88A7-C1357ED1284D}" destId="{A46BCC3F-B2B0-4AFE-A518-C6EE907CCC85}" srcOrd="5" destOrd="0" parTransId="{E546D13C-30C0-40D7-8757-12F4A509AAAA}" sibTransId="{EDD0B222-6014-403C-8A55-38D79F80AB9F}"/>
    <dgm:cxn modelId="{8B731836-9220-42CF-BB37-EC4FBD36E1BF}" type="presOf" srcId="{7D41A378-7EC3-48C5-A938-154AC870A5F1}" destId="{38EC749D-7067-4DEE-BC70-EE82C0947D4B}" srcOrd="0" destOrd="0" presId="urn:microsoft.com/office/officeart/2005/8/layout/vList2"/>
    <dgm:cxn modelId="{0A7E5EF5-ACF5-4C04-86BA-CB0760DA013F}" type="presOf" srcId="{51FA58D5-E7A5-432E-B946-DBA52FFCE601}" destId="{E5097779-057E-4E25-8F37-ADC1A8042DBE}" srcOrd="0" destOrd="0" presId="urn:microsoft.com/office/officeart/2005/8/layout/vList2"/>
    <dgm:cxn modelId="{7F169EF5-E775-48EE-9DF5-BEFEB0F6C397}" srcId="{FDB573B9-542E-4C3A-88A7-C1357ED1284D}" destId="{0B3033D9-145F-41BE-B2BB-E5B0D1E21834}" srcOrd="11" destOrd="0" parTransId="{C14D99DA-3D3D-4D0F-A8ED-A46D8CA03B42}" sibTransId="{A91CF687-8AE8-4D9F-BB6D-8CD0FE64BCC5}"/>
    <dgm:cxn modelId="{E2B35F91-7E1C-43C4-B9D6-00B0ED39E3F0}" srcId="{FDB573B9-542E-4C3A-88A7-C1357ED1284D}" destId="{DB2E4551-D610-4261-8656-5672A98F713B}" srcOrd="0" destOrd="0" parTransId="{0A0C6CC6-20DE-48EA-B3A4-AC5399DA89DF}" sibTransId="{B88F71AA-F0F5-4194-85CD-83BEC897C7D6}"/>
    <dgm:cxn modelId="{724A8624-DB74-4AC0-8028-28F8144A5890}" type="presOf" srcId="{A46BCC3F-B2B0-4AFE-A518-C6EE907CCC85}" destId="{B11B0E71-5462-4EE1-A3C2-F9B9E683AC0E}" srcOrd="0" destOrd="0" presId="urn:microsoft.com/office/officeart/2005/8/layout/vList2"/>
    <dgm:cxn modelId="{80CE1A02-2535-4EB7-AB68-7818DE422116}" type="presOf" srcId="{D48E1E82-84FF-47DA-953E-EF2CCC9B86F8}" destId="{AA2B08B8-5DAE-4ED2-8502-71091B58E74E}" srcOrd="0" destOrd="0" presId="urn:microsoft.com/office/officeart/2005/8/layout/vList2"/>
    <dgm:cxn modelId="{51BC1103-5093-4FC8-B1CB-E0BA018E36AE}" srcId="{FDB573B9-542E-4C3A-88A7-C1357ED1284D}" destId="{3AB6EF40-1B34-4709-9BEA-CE88DAF2126B}" srcOrd="2" destOrd="0" parTransId="{1678EFF0-C631-489E-91D6-AE988294EC72}" sibTransId="{9938A441-5BF1-4A31-8F9F-6E5A7FBF3F3D}"/>
    <dgm:cxn modelId="{C9791AB6-DAE7-4DDB-ABB7-B47FB2968038}" srcId="{FDB573B9-542E-4C3A-88A7-C1357ED1284D}" destId="{D5A37DE3-608E-4E3A-9B39-C727A4B74354}" srcOrd="9" destOrd="0" parTransId="{C98453F0-C396-43A3-AC4A-A739ADEBB1C5}" sibTransId="{CE0C1D29-35BA-4D63-8E8F-E03C1453B6BE}"/>
    <dgm:cxn modelId="{CCED3740-91FF-48D6-B331-5E688C4AE8C1}" type="presOf" srcId="{35CD2754-6385-42E1-B675-2A71AFBB0DA1}" destId="{7BCE42BD-C7C4-43B8-A99D-DCBE3BFE2268}" srcOrd="0" destOrd="0" presId="urn:microsoft.com/office/officeart/2005/8/layout/vList2"/>
    <dgm:cxn modelId="{DF48A758-5243-4201-9281-A3D1EFB39AA3}" type="presOf" srcId="{FDB573B9-542E-4C3A-88A7-C1357ED1284D}" destId="{F20C71A6-5573-489A-BABC-E8F640C38A39}" srcOrd="0" destOrd="0" presId="urn:microsoft.com/office/officeart/2005/8/layout/vList2"/>
    <dgm:cxn modelId="{6ED12EDC-DE36-49F4-BA9F-CCFB820C7AE8}" srcId="{FDB573B9-542E-4C3A-88A7-C1357ED1284D}" destId="{4BF28239-B38C-45C1-B90E-41D091B24212}" srcOrd="6" destOrd="0" parTransId="{8800F6B5-413F-4B6F-92B8-9A58A765C85F}" sibTransId="{BA33828F-2906-49F9-B882-AF93B6CE4754}"/>
    <dgm:cxn modelId="{C15D52A1-4960-4192-B118-CF01C4A03016}" srcId="{FDB573B9-542E-4C3A-88A7-C1357ED1284D}" destId="{24028FBA-08EB-4E97-A633-4DE44A46F7C6}" srcOrd="7" destOrd="0" parTransId="{83154CA2-6206-44A3-9BA7-929379F48867}" sibTransId="{AF38B9CD-4E2D-4965-BDF2-07211FFEEC1D}"/>
    <dgm:cxn modelId="{ED8D53AB-C182-4D63-9CF3-940783AC4851}" type="presOf" srcId="{9C6406E8-71C4-4140-A831-CC17F1770DD9}" destId="{3CFC3C77-11CF-4D5C-9630-010F50931B3E}" srcOrd="0" destOrd="0" presId="urn:microsoft.com/office/officeart/2005/8/layout/vList2"/>
    <dgm:cxn modelId="{2118567F-E2C4-4D14-8F0E-660B944FCE15}" srcId="{FDB573B9-542E-4C3A-88A7-C1357ED1284D}" destId="{51FA58D5-E7A5-432E-B946-DBA52FFCE601}" srcOrd="8" destOrd="0" parTransId="{C61CF536-2D6D-42DE-99C2-3F043F2FC425}" sibTransId="{CEBCB415-5E70-4C96-94E9-7DA33A3D558A}"/>
    <dgm:cxn modelId="{AB3A8098-AF25-4C40-B71C-4421B8E5A46B}" type="presOf" srcId="{1B4EABD2-9DBA-4BE0-88A3-C960A3E06DFA}" destId="{52F43C36-50DD-4C82-988C-8DDE79477F6B}" srcOrd="0" destOrd="0" presId="urn:microsoft.com/office/officeart/2005/8/layout/vList2"/>
    <dgm:cxn modelId="{E6307C2C-E22E-4EE1-8B42-436A1FD48AB5}" srcId="{FDB573B9-542E-4C3A-88A7-C1357ED1284D}" destId="{1B4EABD2-9DBA-4BE0-88A3-C960A3E06DFA}" srcOrd="13" destOrd="0" parTransId="{A6818A34-EC3C-4525-B4EB-62AA1B94D88A}" sibTransId="{2CDA8B08-09D9-4036-B5E8-28527F880903}"/>
    <dgm:cxn modelId="{C1475D11-C71C-4662-B30B-0D5B6B7A2EC8}" type="presOf" srcId="{DB2E4551-D610-4261-8656-5672A98F713B}" destId="{23A93157-000D-4A71-A691-DDB672B53123}" srcOrd="0" destOrd="0" presId="urn:microsoft.com/office/officeart/2005/8/layout/vList2"/>
    <dgm:cxn modelId="{CCB39A73-2889-4860-B084-FEC00E75471A}" type="presOf" srcId="{64EA710C-EA39-4231-A61A-4AA3C80AD397}" destId="{A1C4EB14-70FF-4A76-A123-1C605052B177}" srcOrd="0" destOrd="0" presId="urn:microsoft.com/office/officeart/2005/8/layout/vList2"/>
    <dgm:cxn modelId="{4D954171-B97F-45F9-8B07-739B657F8114}" srcId="{FDB573B9-542E-4C3A-88A7-C1357ED1284D}" destId="{35CD2754-6385-42E1-B675-2A71AFBB0DA1}" srcOrd="12" destOrd="0" parTransId="{247970E1-7A99-4987-8914-9B358B777229}" sibTransId="{423E0CDA-37F1-44AD-9EC0-FB902DA90F29}"/>
    <dgm:cxn modelId="{43A4F92F-87AB-4952-ACFF-40CE880D8697}" type="presOf" srcId="{3AB6EF40-1B34-4709-9BEA-CE88DAF2126B}" destId="{C58D6689-4D81-40A2-AEFE-700B8415BA94}" srcOrd="0" destOrd="0" presId="urn:microsoft.com/office/officeart/2005/8/layout/vList2"/>
    <dgm:cxn modelId="{446E2370-F8B3-4A69-A5CF-9CFCB0060D9F}" srcId="{FDB573B9-542E-4C3A-88A7-C1357ED1284D}" destId="{5721E2DA-D035-4FB7-8992-324E27413923}" srcOrd="14" destOrd="0" parTransId="{A6105089-0A2B-4D8B-803E-B3A8A872A2F3}" sibTransId="{820729DA-843C-43A6-8AB4-C4A15B041159}"/>
    <dgm:cxn modelId="{4972864B-6968-4B90-A2B9-F74B50B7B88C}" srcId="{FDB573B9-542E-4C3A-88A7-C1357ED1284D}" destId="{64EA710C-EA39-4231-A61A-4AA3C80AD397}" srcOrd="3" destOrd="0" parTransId="{28C523F7-DBBD-491F-B256-8DD7C5ADAA7F}" sibTransId="{36E7C54A-0D19-41D5-B2DF-E970BA702F98}"/>
    <dgm:cxn modelId="{A20DF9C1-CE92-4899-B6C9-AAC2C3A3C0AA}" type="presOf" srcId="{0B3033D9-145F-41BE-B2BB-E5B0D1E21834}" destId="{CA453F1A-B516-4564-9CEC-D255FB934B2B}" srcOrd="0" destOrd="0" presId="urn:microsoft.com/office/officeart/2005/8/layout/vList2"/>
    <dgm:cxn modelId="{4B5B022F-34D0-4516-83BF-F8836BE76C56}" srcId="{FDB573B9-542E-4C3A-88A7-C1357ED1284D}" destId="{D48E1E82-84FF-47DA-953E-EF2CCC9B86F8}" srcOrd="10" destOrd="0" parTransId="{DB6B7095-E0A7-47E2-91A4-82EF57DC4C8E}" sibTransId="{2556A925-5C2C-4BF1-87DE-233265EC36B7}"/>
    <dgm:cxn modelId="{B449F41F-C933-46C5-92BC-AB8DEE85B5DE}" type="presOf" srcId="{4BF28239-B38C-45C1-B90E-41D091B24212}" destId="{5D4AF371-D850-4016-8714-D17A8CC5E0E0}" srcOrd="0" destOrd="0" presId="urn:microsoft.com/office/officeart/2005/8/layout/vList2"/>
    <dgm:cxn modelId="{3B5ABCB5-DB8F-4481-A932-DD73463E43AF}" type="presOf" srcId="{D5A37DE3-608E-4E3A-9B39-C727A4B74354}" destId="{5CD8B1A7-C2C3-403A-A946-6911F7E6F8A2}" srcOrd="0" destOrd="0" presId="urn:microsoft.com/office/officeart/2005/8/layout/vList2"/>
    <dgm:cxn modelId="{A11806D0-3C0C-4704-9DCE-39A69579A4FD}" type="presParOf" srcId="{F20C71A6-5573-489A-BABC-E8F640C38A39}" destId="{23A93157-000D-4A71-A691-DDB672B53123}" srcOrd="0" destOrd="0" presId="urn:microsoft.com/office/officeart/2005/8/layout/vList2"/>
    <dgm:cxn modelId="{8A923704-C70E-4419-ABF9-F0507F8F7984}" type="presParOf" srcId="{F20C71A6-5573-489A-BABC-E8F640C38A39}" destId="{2D678E9E-85E3-4800-B6B2-F721E9D34EB2}" srcOrd="1" destOrd="0" presId="urn:microsoft.com/office/officeart/2005/8/layout/vList2"/>
    <dgm:cxn modelId="{89194319-93D3-4CC2-920C-F26CE8B705F9}" type="presParOf" srcId="{F20C71A6-5573-489A-BABC-E8F640C38A39}" destId="{38EC749D-7067-4DEE-BC70-EE82C0947D4B}" srcOrd="2" destOrd="0" presId="urn:microsoft.com/office/officeart/2005/8/layout/vList2"/>
    <dgm:cxn modelId="{5A2EA1BB-FE2F-450F-81E4-E353EF830A7C}" type="presParOf" srcId="{F20C71A6-5573-489A-BABC-E8F640C38A39}" destId="{8848139E-9F3A-4C20-B86C-D2B7E71EDD44}" srcOrd="3" destOrd="0" presId="urn:microsoft.com/office/officeart/2005/8/layout/vList2"/>
    <dgm:cxn modelId="{0EBA315A-A2B2-4D64-9354-59CAC4C261F1}" type="presParOf" srcId="{F20C71A6-5573-489A-BABC-E8F640C38A39}" destId="{C58D6689-4D81-40A2-AEFE-700B8415BA94}" srcOrd="4" destOrd="0" presId="urn:microsoft.com/office/officeart/2005/8/layout/vList2"/>
    <dgm:cxn modelId="{789EAED2-7424-42F6-A676-BE8A2AA1CFB8}" type="presParOf" srcId="{F20C71A6-5573-489A-BABC-E8F640C38A39}" destId="{D4054DE9-BE3F-4025-AB08-ADF1619154D4}" srcOrd="5" destOrd="0" presId="urn:microsoft.com/office/officeart/2005/8/layout/vList2"/>
    <dgm:cxn modelId="{98D10177-AF97-4AC9-8E45-30AF339F6B8D}" type="presParOf" srcId="{F20C71A6-5573-489A-BABC-E8F640C38A39}" destId="{A1C4EB14-70FF-4A76-A123-1C605052B177}" srcOrd="6" destOrd="0" presId="urn:microsoft.com/office/officeart/2005/8/layout/vList2"/>
    <dgm:cxn modelId="{400F44FE-46CB-42DD-A6CA-2EB11E0F832C}" type="presParOf" srcId="{F20C71A6-5573-489A-BABC-E8F640C38A39}" destId="{9DDC644B-1263-4594-AAEF-6FDFBCC3ABAF}" srcOrd="7" destOrd="0" presId="urn:microsoft.com/office/officeart/2005/8/layout/vList2"/>
    <dgm:cxn modelId="{1D037944-24B0-40F5-A0DF-83C4E09F359C}" type="presParOf" srcId="{F20C71A6-5573-489A-BABC-E8F640C38A39}" destId="{3CFC3C77-11CF-4D5C-9630-010F50931B3E}" srcOrd="8" destOrd="0" presId="urn:microsoft.com/office/officeart/2005/8/layout/vList2"/>
    <dgm:cxn modelId="{54A76397-D160-4845-96AA-047C0C5582FC}" type="presParOf" srcId="{F20C71A6-5573-489A-BABC-E8F640C38A39}" destId="{99B3F936-DCA1-4410-881D-A23523890A53}" srcOrd="9" destOrd="0" presId="urn:microsoft.com/office/officeart/2005/8/layout/vList2"/>
    <dgm:cxn modelId="{4F529955-F355-4013-A027-D0B493B1C1E1}" type="presParOf" srcId="{F20C71A6-5573-489A-BABC-E8F640C38A39}" destId="{B11B0E71-5462-4EE1-A3C2-F9B9E683AC0E}" srcOrd="10" destOrd="0" presId="urn:microsoft.com/office/officeart/2005/8/layout/vList2"/>
    <dgm:cxn modelId="{151D59B7-6952-4DE0-BFEC-7518F391546C}" type="presParOf" srcId="{F20C71A6-5573-489A-BABC-E8F640C38A39}" destId="{AC59FD8E-1938-4438-9C11-6B2130F48C1F}" srcOrd="11" destOrd="0" presId="urn:microsoft.com/office/officeart/2005/8/layout/vList2"/>
    <dgm:cxn modelId="{63165433-904B-45C3-AEDC-CB7E3BE2AD2C}" type="presParOf" srcId="{F20C71A6-5573-489A-BABC-E8F640C38A39}" destId="{5D4AF371-D850-4016-8714-D17A8CC5E0E0}" srcOrd="12" destOrd="0" presId="urn:microsoft.com/office/officeart/2005/8/layout/vList2"/>
    <dgm:cxn modelId="{D486E826-E131-49E2-B7F1-FC0C8411D501}" type="presParOf" srcId="{F20C71A6-5573-489A-BABC-E8F640C38A39}" destId="{5FB9E371-8ADB-4317-99D5-2E6D4D5C47D3}" srcOrd="13" destOrd="0" presId="urn:microsoft.com/office/officeart/2005/8/layout/vList2"/>
    <dgm:cxn modelId="{1B6497F5-20ED-4F92-9A05-CC92A8A03D1D}" type="presParOf" srcId="{F20C71A6-5573-489A-BABC-E8F640C38A39}" destId="{4C4BBFED-2C54-4177-9C7C-848566CA5EDB}" srcOrd="14" destOrd="0" presId="urn:microsoft.com/office/officeart/2005/8/layout/vList2"/>
    <dgm:cxn modelId="{33FC23CE-6B76-4AEF-92C9-0888B8651F7A}" type="presParOf" srcId="{F20C71A6-5573-489A-BABC-E8F640C38A39}" destId="{FEA86586-14A1-4A4C-BF7F-6C917A881ED0}" srcOrd="15" destOrd="0" presId="urn:microsoft.com/office/officeart/2005/8/layout/vList2"/>
    <dgm:cxn modelId="{DC73A3D0-9783-42DE-A5B6-32F91AE1B86D}" type="presParOf" srcId="{F20C71A6-5573-489A-BABC-E8F640C38A39}" destId="{E5097779-057E-4E25-8F37-ADC1A8042DBE}" srcOrd="16" destOrd="0" presId="urn:microsoft.com/office/officeart/2005/8/layout/vList2"/>
    <dgm:cxn modelId="{00440762-EADA-4F0A-90AE-AD46DB9FC0F1}" type="presParOf" srcId="{F20C71A6-5573-489A-BABC-E8F640C38A39}" destId="{B4F81CBB-5133-40BF-B980-281E8E2B411F}" srcOrd="17" destOrd="0" presId="urn:microsoft.com/office/officeart/2005/8/layout/vList2"/>
    <dgm:cxn modelId="{4477C263-559C-4D05-BDF0-53804DE2152C}" type="presParOf" srcId="{F20C71A6-5573-489A-BABC-E8F640C38A39}" destId="{5CD8B1A7-C2C3-403A-A946-6911F7E6F8A2}" srcOrd="18" destOrd="0" presId="urn:microsoft.com/office/officeart/2005/8/layout/vList2"/>
    <dgm:cxn modelId="{9641E96F-1BBA-4ED6-A6E8-D0E70D85C12D}" type="presParOf" srcId="{F20C71A6-5573-489A-BABC-E8F640C38A39}" destId="{8DA913C5-CC8D-41C0-89B4-CA39EB44077C}" srcOrd="19" destOrd="0" presId="urn:microsoft.com/office/officeart/2005/8/layout/vList2"/>
    <dgm:cxn modelId="{98395910-D625-4B19-860D-73AE0F493AF8}" type="presParOf" srcId="{F20C71A6-5573-489A-BABC-E8F640C38A39}" destId="{AA2B08B8-5DAE-4ED2-8502-71091B58E74E}" srcOrd="20" destOrd="0" presId="urn:microsoft.com/office/officeart/2005/8/layout/vList2"/>
    <dgm:cxn modelId="{570FF85A-D876-4DE4-8B51-868E07829D7E}" type="presParOf" srcId="{F20C71A6-5573-489A-BABC-E8F640C38A39}" destId="{955EAE00-1D8A-46F3-AA2C-C7DD9E8CC71F}" srcOrd="21" destOrd="0" presId="urn:microsoft.com/office/officeart/2005/8/layout/vList2"/>
    <dgm:cxn modelId="{6FECC3CB-0358-409A-B6A4-5E3274DC7408}" type="presParOf" srcId="{F20C71A6-5573-489A-BABC-E8F640C38A39}" destId="{CA453F1A-B516-4564-9CEC-D255FB934B2B}" srcOrd="22" destOrd="0" presId="urn:microsoft.com/office/officeart/2005/8/layout/vList2"/>
    <dgm:cxn modelId="{37961FD9-4EB7-4DE7-B194-DED18919A587}" type="presParOf" srcId="{F20C71A6-5573-489A-BABC-E8F640C38A39}" destId="{7E3C13CC-62F1-48E3-9C67-8BDA90029297}" srcOrd="23" destOrd="0" presId="urn:microsoft.com/office/officeart/2005/8/layout/vList2"/>
    <dgm:cxn modelId="{3DEBE6F0-1B3C-41E8-B707-E8DBAE9FC5C7}" type="presParOf" srcId="{F20C71A6-5573-489A-BABC-E8F640C38A39}" destId="{7BCE42BD-C7C4-43B8-A99D-DCBE3BFE2268}" srcOrd="24" destOrd="0" presId="urn:microsoft.com/office/officeart/2005/8/layout/vList2"/>
    <dgm:cxn modelId="{D0BA5C5F-7728-4BF5-9144-74684245D32E}" type="presParOf" srcId="{F20C71A6-5573-489A-BABC-E8F640C38A39}" destId="{2A093CD7-AD60-42F7-A031-B344682A946B}" srcOrd="25" destOrd="0" presId="urn:microsoft.com/office/officeart/2005/8/layout/vList2"/>
    <dgm:cxn modelId="{4DA43912-F8F8-4F55-A118-04C65D79E5EF}" type="presParOf" srcId="{F20C71A6-5573-489A-BABC-E8F640C38A39}" destId="{52F43C36-50DD-4C82-988C-8DDE79477F6B}" srcOrd="26" destOrd="0" presId="urn:microsoft.com/office/officeart/2005/8/layout/vList2"/>
    <dgm:cxn modelId="{C009EE5E-FFF4-4FDC-97D7-2691CF350F48}" type="presParOf" srcId="{F20C71A6-5573-489A-BABC-E8F640C38A39}" destId="{44BD83F7-AF74-43E0-ABE9-69D6D0D6AEA4}" srcOrd="27" destOrd="0" presId="urn:microsoft.com/office/officeart/2005/8/layout/vList2"/>
    <dgm:cxn modelId="{348387EE-6C73-48DE-BCD4-F5FA4EB59AF3}" type="presParOf" srcId="{F20C71A6-5573-489A-BABC-E8F640C38A39}" destId="{87223150-2234-4F24-8C0E-0796C6FB9CBA}" srcOrd="28" destOrd="0" presId="urn:microsoft.com/office/officeart/2005/8/layout/vList2"/>
  </dgm:cxnLst>
  <dgm:bg>
    <a:solidFill>
      <a:schemeClr val="accent3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8A72F8-DD37-4CA6-BFB9-59B838210864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9646257D-02C4-41FD-AFAD-79E35E9E3187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ESTRATEGIA EXTREMEÑA DE IMPULSO A LA ECONOMÍA CIRCULAR HASTA EL AÑO 2030.</a:t>
          </a:r>
          <a:endParaRPr lang="es-ES" sz="1600" dirty="0">
            <a:latin typeface="Agency FB" panose="020B0503020202020204" pitchFamily="34" charset="0"/>
          </a:endParaRPr>
        </a:p>
      </dgm:t>
    </dgm:pt>
    <dgm:pt modelId="{A38F54E5-0950-423D-99A6-C469FE40B460}" type="parTrans" cxnId="{D5B2E075-5079-475D-869D-2BB04720F72F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59F2CCB4-2476-49BC-B2E2-E8FFDB2CBC8C}" type="sibTrans" cxnId="{D5B2E075-5079-475D-869D-2BB04720F72F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426F01F4-28C4-4B52-A414-A9AEEE4364F2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POTENCIACIÓN DEL VALOR INTEGRAL DE LA DEHESA</a:t>
          </a:r>
          <a:endParaRPr lang="es-ES" sz="1600" dirty="0">
            <a:latin typeface="Agency FB" panose="020B0503020202020204" pitchFamily="34" charset="0"/>
          </a:endParaRPr>
        </a:p>
      </dgm:t>
    </dgm:pt>
    <dgm:pt modelId="{3709221C-6C82-406E-9591-6411310615C5}" type="parTrans" cxnId="{41A1DCEE-7C82-4DA1-A84C-4C31D60F173D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BB4348CB-6A2F-40D3-A77A-387D8EEA6047}" type="sibTrans" cxnId="{41A1DCEE-7C82-4DA1-A84C-4C31D60F173D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C386BE70-73CD-46EC-8FC6-E74C3FEE0958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CONSERVACIÓN Y MEJORA DE RECURSOS NATURALES</a:t>
          </a:r>
          <a:endParaRPr lang="es-ES" sz="1600" dirty="0">
            <a:latin typeface="Agency FB" panose="020B0503020202020204" pitchFamily="34" charset="0"/>
          </a:endParaRPr>
        </a:p>
      </dgm:t>
    </dgm:pt>
    <dgm:pt modelId="{9612A16F-C4D9-4C43-AF1B-890C5C250F2C}" type="parTrans" cxnId="{B3A029C7-B7D3-495E-9A07-A96832D1EC63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1B5AD59F-C368-4421-91E4-16E393A5EEA8}" type="sibTrans" cxnId="{B3A029C7-B7D3-495E-9A07-A96832D1EC63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70F03A5A-AA9B-462B-B5F7-4B633534C073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MODELO DE ORDENACIÓN TERRITORIAL Y URBANISMO SOSTENIBLES. CONSTRUCCIÓN VERDE</a:t>
          </a:r>
          <a:endParaRPr lang="es-ES" sz="1600" dirty="0">
            <a:latin typeface="Agency FB" panose="020B0503020202020204" pitchFamily="34" charset="0"/>
          </a:endParaRPr>
        </a:p>
      </dgm:t>
    </dgm:pt>
    <dgm:pt modelId="{23C70320-9E57-4774-BCF1-CFCCA62783A1}" type="parTrans" cxnId="{4934A887-F61A-4174-8C8D-A296CB5A7C15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F46554BE-1565-420A-938D-678CA2E5843E}" type="sibTrans" cxnId="{4934A887-F61A-4174-8C8D-A296CB5A7C15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5082EEDA-AB70-4A0C-83C0-7D8BAA28A039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LUCHA CONTRA LA DESPOBLACIÓN RURAL.</a:t>
          </a:r>
          <a:endParaRPr lang="es-ES" sz="1600" dirty="0">
            <a:latin typeface="Agency FB" panose="020B0503020202020204" pitchFamily="34" charset="0"/>
          </a:endParaRPr>
        </a:p>
      </dgm:t>
    </dgm:pt>
    <dgm:pt modelId="{2698F5CD-ED40-409A-A85F-A534F01C6C66}" type="parTrans" cxnId="{BAC9D0EA-F2D0-48A4-A384-312DEAD70137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A42D22BE-3711-4EA0-A6BD-E7D416D05142}" type="sibTrans" cxnId="{BAC9D0EA-F2D0-48A4-A384-312DEAD70137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B3456810-4FC4-4CB5-B42C-C59CF5208447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TRANSPORTE SOSTENIBLE.</a:t>
          </a:r>
          <a:endParaRPr lang="es-ES" sz="1600" dirty="0">
            <a:latin typeface="Agency FB" panose="020B0503020202020204" pitchFamily="34" charset="0"/>
          </a:endParaRPr>
        </a:p>
      </dgm:t>
    </dgm:pt>
    <dgm:pt modelId="{F948D1BC-D80E-4C8B-8B87-4BD03012465D}" type="parTrans" cxnId="{3DE5D864-E088-4174-A34E-FD8ECE70C614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418125CB-EA94-4DBA-8AF5-2018FDD56D8D}" type="sibTrans" cxnId="{3DE5D864-E088-4174-A34E-FD8ECE70C614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220EE2B0-BB6F-45EB-A5E6-4E1C660EB67B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NUEVA POLÍTICA FORESTAL</a:t>
          </a:r>
          <a:endParaRPr lang="es-ES" sz="1600" dirty="0">
            <a:latin typeface="Agency FB" panose="020B0503020202020204" pitchFamily="34" charset="0"/>
          </a:endParaRPr>
        </a:p>
      </dgm:t>
    </dgm:pt>
    <dgm:pt modelId="{166E1777-386D-49DF-B412-D60A4DDC04C2}" type="parTrans" cxnId="{6C28174E-41F2-4CCC-96CD-A807994CE78C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9FFD0CE4-4621-41D9-B2C9-A80817C52061}" type="sibTrans" cxnId="{6C28174E-41F2-4CCC-96CD-A807994CE78C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18E48713-7FAA-4BFF-947F-EC1282BCDA32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NUEVA POLÍTICA DE RESIDUOS</a:t>
          </a:r>
          <a:endParaRPr lang="es-ES" sz="1600" dirty="0">
            <a:latin typeface="Agency FB" panose="020B0503020202020204" pitchFamily="34" charset="0"/>
          </a:endParaRPr>
        </a:p>
      </dgm:t>
    </dgm:pt>
    <dgm:pt modelId="{94DC4415-9975-4E6B-A791-8594C1CA8038}" type="parTrans" cxnId="{1AC3ADDC-ECA4-48CA-83D5-05EA5ED3A538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4F4FC75B-4DEE-4DE0-9ED2-F9661CB31175}" type="sibTrans" cxnId="{1AC3ADDC-ECA4-48CA-83D5-05EA5ED3A538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9BFE33E6-220C-4C6F-8205-BE9F1C4F8908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POLÍTICA DE ALIMENTACIÓN SALUDABLE, CONSUMO VERDE RESPONSABLE.</a:t>
          </a:r>
          <a:endParaRPr lang="es-ES" sz="1600" dirty="0">
            <a:latin typeface="Agency FB" panose="020B0503020202020204" pitchFamily="34" charset="0"/>
          </a:endParaRPr>
        </a:p>
      </dgm:t>
    </dgm:pt>
    <dgm:pt modelId="{92EAFC68-D309-418E-8918-56041B35E2E6}" type="parTrans" cxnId="{54475213-774B-4EBD-BA4E-3881E7859B22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86567576-3055-46FF-B6F7-77339EC5CE2E}" type="sibTrans" cxnId="{54475213-774B-4EBD-BA4E-3881E7859B22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477EBF55-F6BF-40B7-8738-2B97E6503DA9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IMPULSO TURISMO VERDE Y DEPORTE NATURALEZA</a:t>
          </a:r>
          <a:endParaRPr lang="es-ES" sz="1600" dirty="0">
            <a:latin typeface="Agency FB" panose="020B0503020202020204" pitchFamily="34" charset="0"/>
          </a:endParaRPr>
        </a:p>
      </dgm:t>
    </dgm:pt>
    <dgm:pt modelId="{EE9B3BCA-3E32-4DF2-82B1-E1C45770A533}" type="parTrans" cxnId="{F9AD7BA6-2743-4769-8E28-1C83D59E02B5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AC96310C-E9E8-4E7D-AE09-28FF002CD60F}" type="sibTrans" cxnId="{F9AD7BA6-2743-4769-8E28-1C83D59E02B5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89110670-7622-4DAF-BD1A-863A8BA86520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ESTRATEGIA DE BIOECONOMÍA Y ACTUALIZACIÓN ESTRATEGIA DE INDUSTRIALIZACIÓN</a:t>
          </a:r>
          <a:endParaRPr lang="es-ES" sz="1600" dirty="0">
            <a:latin typeface="Agency FB" panose="020B0503020202020204" pitchFamily="34" charset="0"/>
          </a:endParaRPr>
        </a:p>
      </dgm:t>
    </dgm:pt>
    <dgm:pt modelId="{904E0456-38D5-4D61-83B5-A969E805E5DE}" type="parTrans" cxnId="{B98A3FAC-CA17-4324-A3C0-988507A6DB87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1BDACE56-181B-427D-8813-F40864A3F816}" type="sibTrans" cxnId="{B98A3FAC-CA17-4324-A3C0-988507A6DB87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63EDB4B8-2912-444C-91F6-B35276641DFA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NUEVO MODELO DE ENERGÍA SOSTENIBLE</a:t>
          </a:r>
          <a:endParaRPr lang="es-ES" sz="1600" dirty="0">
            <a:latin typeface="Agency FB" panose="020B0503020202020204" pitchFamily="34" charset="0"/>
          </a:endParaRPr>
        </a:p>
      </dgm:t>
    </dgm:pt>
    <dgm:pt modelId="{A14FA3A8-B9D3-4505-B425-4FD0DCA2E318}" type="parTrans" cxnId="{B39C2C35-0F4E-46D2-98FC-3B763BAA5168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4C7D6C6E-6DAB-4FCF-9FB0-5472FC140C5B}" type="sibTrans" cxnId="{B39C2C35-0F4E-46D2-98FC-3B763BAA5168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D14C8016-1C04-4F14-BF78-C3C56E6EA132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PACTO POR EL AGUA</a:t>
          </a:r>
          <a:endParaRPr lang="es-ES" sz="1600" dirty="0">
            <a:latin typeface="Agency FB" panose="020B0503020202020204" pitchFamily="34" charset="0"/>
          </a:endParaRPr>
        </a:p>
      </dgm:t>
    </dgm:pt>
    <dgm:pt modelId="{3CE6C8FD-D24D-4800-9905-7F769BFBA9DD}" type="parTrans" cxnId="{B408A882-4A01-48D9-A406-AE579981A604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26005798-FF67-4253-833F-B62FF83306AB}" type="sibTrans" cxnId="{B408A882-4A01-48D9-A406-AE579981A604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DC6CF2EB-98F3-4657-9384-35C81CCE6399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INTERNACIONALIZACIÓN Y CAPTACIÓN DE INVERSIÓN EXTRANJERA</a:t>
          </a:r>
          <a:endParaRPr lang="es-ES" sz="1600" dirty="0">
            <a:latin typeface="Agency FB" panose="020B0503020202020204" pitchFamily="34" charset="0"/>
          </a:endParaRPr>
        </a:p>
      </dgm:t>
    </dgm:pt>
    <dgm:pt modelId="{486F5003-17BA-40B9-9789-ECD9C9BCE5B0}" type="parTrans" cxnId="{F061E004-A2BC-42DA-8D26-3F6398A5F48E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C344F50C-690A-4E6B-8914-5143175FF79A}" type="sibTrans" cxnId="{F061E004-A2BC-42DA-8D26-3F6398A5F48E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E3E3C3B8-FE75-4D28-9FB3-1B00F345FDCD}">
      <dgm:prSet custT="1"/>
      <dgm:spPr/>
      <dgm:t>
        <a:bodyPr/>
        <a:lstStyle/>
        <a:p>
          <a:pPr rtl="0"/>
          <a:r>
            <a:rPr lang="es-ES" sz="1600" dirty="0" smtClean="0">
              <a:latin typeface="Agency FB" panose="020B0503020202020204" pitchFamily="34" charset="0"/>
            </a:rPr>
            <a:t>CULTURA VERDE </a:t>
          </a:r>
          <a:endParaRPr lang="es-ES" sz="1600" dirty="0">
            <a:latin typeface="Agency FB" panose="020B0503020202020204" pitchFamily="34" charset="0"/>
          </a:endParaRPr>
        </a:p>
      </dgm:t>
    </dgm:pt>
    <dgm:pt modelId="{6B0F35D6-EB00-4579-9212-211C44AC94C1}" type="parTrans" cxnId="{2507B28B-5BB7-485B-93EF-1ACB876271AF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14280F38-1857-4FB9-A268-9C954D28BDE2}" type="sibTrans" cxnId="{2507B28B-5BB7-485B-93EF-1ACB876271AF}">
      <dgm:prSet/>
      <dgm:spPr/>
      <dgm:t>
        <a:bodyPr/>
        <a:lstStyle/>
        <a:p>
          <a:endParaRPr lang="es-ES" sz="1600" dirty="0">
            <a:latin typeface="Agency FB" panose="020B0503020202020204" pitchFamily="34" charset="0"/>
          </a:endParaRPr>
        </a:p>
      </dgm:t>
    </dgm:pt>
    <dgm:pt modelId="{E6D915AE-5364-4B97-9D43-3F9FFD166135}" type="pres">
      <dgm:prSet presAssocID="{BF8A72F8-DD37-4CA6-BFB9-59B83821086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E70F2B2-9AF3-4DEF-9A6E-106E12C45D36}" type="pres">
      <dgm:prSet presAssocID="{9646257D-02C4-41FD-AFAD-79E35E9E3187}" presName="parentText" presStyleLbl="node1" presStyleIdx="0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38997C-4A1B-46EF-B6E0-E1A4173A573B}" type="pres">
      <dgm:prSet presAssocID="{59F2CCB4-2476-49BC-B2E2-E8FFDB2CBC8C}" presName="spacer" presStyleCnt="0"/>
      <dgm:spPr/>
    </dgm:pt>
    <dgm:pt modelId="{5DBAE299-3B53-4240-A25D-71FE99907529}" type="pres">
      <dgm:prSet presAssocID="{426F01F4-28C4-4B52-A414-A9AEEE4364F2}" presName="parentText" presStyleLbl="node1" presStyleIdx="1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C00DD5-3842-48AF-A06A-86E4E99A875B}" type="pres">
      <dgm:prSet presAssocID="{BB4348CB-6A2F-40D3-A77A-387D8EEA6047}" presName="spacer" presStyleCnt="0"/>
      <dgm:spPr/>
    </dgm:pt>
    <dgm:pt modelId="{B53CD9EA-C76B-4495-B3CD-532ED2666F9A}" type="pres">
      <dgm:prSet presAssocID="{C386BE70-73CD-46EC-8FC6-E74C3FEE0958}" presName="parentText" presStyleLbl="node1" presStyleIdx="2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E082A7-4511-4381-9077-B4C5CCD205F3}" type="pres">
      <dgm:prSet presAssocID="{1B5AD59F-C368-4421-91E4-16E393A5EEA8}" presName="spacer" presStyleCnt="0"/>
      <dgm:spPr/>
    </dgm:pt>
    <dgm:pt modelId="{7B276AD2-AAB1-4356-8AF0-F7ABD78ADFCB}" type="pres">
      <dgm:prSet presAssocID="{70F03A5A-AA9B-462B-B5F7-4B633534C073}" presName="parentText" presStyleLbl="node1" presStyleIdx="3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443FE3-A8A8-4DA8-88E9-EF34C0DCACA3}" type="pres">
      <dgm:prSet presAssocID="{F46554BE-1565-420A-938D-678CA2E5843E}" presName="spacer" presStyleCnt="0"/>
      <dgm:spPr/>
    </dgm:pt>
    <dgm:pt modelId="{F7A239EC-B77C-41BD-922B-8405AC414F58}" type="pres">
      <dgm:prSet presAssocID="{5082EEDA-AB70-4A0C-83C0-7D8BAA28A039}" presName="parentText" presStyleLbl="node1" presStyleIdx="4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1089AD-F42F-4979-B155-0799C00BD68D}" type="pres">
      <dgm:prSet presAssocID="{A42D22BE-3711-4EA0-A6BD-E7D416D05142}" presName="spacer" presStyleCnt="0"/>
      <dgm:spPr/>
    </dgm:pt>
    <dgm:pt modelId="{8061D411-F55C-445C-9E61-DBD29CFC46EF}" type="pres">
      <dgm:prSet presAssocID="{B3456810-4FC4-4CB5-B42C-C59CF5208447}" presName="parentText" presStyleLbl="node1" presStyleIdx="5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AA0D3E-58CA-4A95-99A8-9A5AA2883F8E}" type="pres">
      <dgm:prSet presAssocID="{418125CB-EA94-4DBA-8AF5-2018FDD56D8D}" presName="spacer" presStyleCnt="0"/>
      <dgm:spPr/>
    </dgm:pt>
    <dgm:pt modelId="{55DEBF4E-9E24-4EFC-A995-20C555B27223}" type="pres">
      <dgm:prSet presAssocID="{220EE2B0-BB6F-45EB-A5E6-4E1C660EB67B}" presName="parentText" presStyleLbl="node1" presStyleIdx="6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4BF848-ECF5-4DAF-A295-BFC91F69A6A8}" type="pres">
      <dgm:prSet presAssocID="{9FFD0CE4-4621-41D9-B2C9-A80817C52061}" presName="spacer" presStyleCnt="0"/>
      <dgm:spPr/>
    </dgm:pt>
    <dgm:pt modelId="{2B12D95F-B03E-45A5-A21E-15F978717681}" type="pres">
      <dgm:prSet presAssocID="{18E48713-7FAA-4BFF-947F-EC1282BCDA32}" presName="parentText" presStyleLbl="node1" presStyleIdx="7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6AC6AF-76EE-479F-82FB-F64C9554DC11}" type="pres">
      <dgm:prSet presAssocID="{4F4FC75B-4DEE-4DE0-9ED2-F9661CB31175}" presName="spacer" presStyleCnt="0"/>
      <dgm:spPr/>
    </dgm:pt>
    <dgm:pt modelId="{BB2E2302-E8AF-462D-B83E-833B8FC9A5C3}" type="pres">
      <dgm:prSet presAssocID="{9BFE33E6-220C-4C6F-8205-BE9F1C4F8908}" presName="parentText" presStyleLbl="node1" presStyleIdx="8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C04EFA-EC6A-4B0D-8EB3-350ADFA2524E}" type="pres">
      <dgm:prSet presAssocID="{86567576-3055-46FF-B6F7-77339EC5CE2E}" presName="spacer" presStyleCnt="0"/>
      <dgm:spPr/>
    </dgm:pt>
    <dgm:pt modelId="{C2DA8B99-E2BC-4916-A80C-CFA0AF3DC588}" type="pres">
      <dgm:prSet presAssocID="{477EBF55-F6BF-40B7-8738-2B97E6503DA9}" presName="parentText" presStyleLbl="node1" presStyleIdx="9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DB3C72-B0A1-4BCB-A877-F5BBFBD9C8F0}" type="pres">
      <dgm:prSet presAssocID="{AC96310C-E9E8-4E7D-AE09-28FF002CD60F}" presName="spacer" presStyleCnt="0"/>
      <dgm:spPr/>
    </dgm:pt>
    <dgm:pt modelId="{775A05A3-8373-4914-8349-D553F2B749D8}" type="pres">
      <dgm:prSet presAssocID="{89110670-7622-4DAF-BD1A-863A8BA86520}" presName="parentText" presStyleLbl="node1" presStyleIdx="10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BE88D6-B84C-4F03-A85A-6522CBAFCAE5}" type="pres">
      <dgm:prSet presAssocID="{1BDACE56-181B-427D-8813-F40864A3F816}" presName="spacer" presStyleCnt="0"/>
      <dgm:spPr/>
    </dgm:pt>
    <dgm:pt modelId="{51A28B4F-817C-4BA5-B929-F18DEF1155F2}" type="pres">
      <dgm:prSet presAssocID="{63EDB4B8-2912-444C-91F6-B35276641DFA}" presName="parentText" presStyleLbl="node1" presStyleIdx="11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CFC6E8-9C4E-4C2C-A43D-C20542D5AFAE}" type="pres">
      <dgm:prSet presAssocID="{4C7D6C6E-6DAB-4FCF-9FB0-5472FC140C5B}" presName="spacer" presStyleCnt="0"/>
      <dgm:spPr/>
    </dgm:pt>
    <dgm:pt modelId="{23222B4B-5D60-4B2F-B34B-1944822BD93A}" type="pres">
      <dgm:prSet presAssocID="{D14C8016-1C04-4F14-BF78-C3C56E6EA132}" presName="parentText" presStyleLbl="node1" presStyleIdx="12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018616-06B3-433F-BEBD-289073388876}" type="pres">
      <dgm:prSet presAssocID="{26005798-FF67-4253-833F-B62FF83306AB}" presName="spacer" presStyleCnt="0"/>
      <dgm:spPr/>
    </dgm:pt>
    <dgm:pt modelId="{C08D3920-BC05-415D-8A24-73E396E53FC0}" type="pres">
      <dgm:prSet presAssocID="{DC6CF2EB-98F3-4657-9384-35C81CCE6399}" presName="parentText" presStyleLbl="node1" presStyleIdx="13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B45FBA-C15F-4018-BCD3-0DDCC4DAA51B}" type="pres">
      <dgm:prSet presAssocID="{C344F50C-690A-4E6B-8914-5143175FF79A}" presName="spacer" presStyleCnt="0"/>
      <dgm:spPr/>
    </dgm:pt>
    <dgm:pt modelId="{BA18522B-E433-446D-8EF0-10FA08DCAFA9}" type="pres">
      <dgm:prSet presAssocID="{E3E3C3B8-FE75-4D28-9FB3-1B00F345FDCD}" presName="parentText" presStyleLbl="node1" presStyleIdx="14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67C794A-5B27-435A-A29F-7D6E7B60CDE1}" type="presOf" srcId="{70F03A5A-AA9B-462B-B5F7-4B633534C073}" destId="{7B276AD2-AAB1-4356-8AF0-F7ABD78ADFCB}" srcOrd="0" destOrd="0" presId="urn:microsoft.com/office/officeart/2005/8/layout/vList2"/>
    <dgm:cxn modelId="{F061E004-A2BC-42DA-8D26-3F6398A5F48E}" srcId="{BF8A72F8-DD37-4CA6-BFB9-59B838210864}" destId="{DC6CF2EB-98F3-4657-9384-35C81CCE6399}" srcOrd="13" destOrd="0" parTransId="{486F5003-17BA-40B9-9789-ECD9C9BCE5B0}" sibTransId="{C344F50C-690A-4E6B-8914-5143175FF79A}"/>
    <dgm:cxn modelId="{F29BCF56-53EB-4E84-B118-9C36F3F2D7C0}" type="presOf" srcId="{B3456810-4FC4-4CB5-B42C-C59CF5208447}" destId="{8061D411-F55C-445C-9E61-DBD29CFC46EF}" srcOrd="0" destOrd="0" presId="urn:microsoft.com/office/officeart/2005/8/layout/vList2"/>
    <dgm:cxn modelId="{D5B2E075-5079-475D-869D-2BB04720F72F}" srcId="{BF8A72F8-DD37-4CA6-BFB9-59B838210864}" destId="{9646257D-02C4-41FD-AFAD-79E35E9E3187}" srcOrd="0" destOrd="0" parTransId="{A38F54E5-0950-423D-99A6-C469FE40B460}" sibTransId="{59F2CCB4-2476-49BC-B2E2-E8FFDB2CBC8C}"/>
    <dgm:cxn modelId="{4934A887-F61A-4174-8C8D-A296CB5A7C15}" srcId="{BF8A72F8-DD37-4CA6-BFB9-59B838210864}" destId="{70F03A5A-AA9B-462B-B5F7-4B633534C073}" srcOrd="3" destOrd="0" parTransId="{23C70320-9E57-4774-BCF1-CFCCA62783A1}" sibTransId="{F46554BE-1565-420A-938D-678CA2E5843E}"/>
    <dgm:cxn modelId="{F9AD7BA6-2743-4769-8E28-1C83D59E02B5}" srcId="{BF8A72F8-DD37-4CA6-BFB9-59B838210864}" destId="{477EBF55-F6BF-40B7-8738-2B97E6503DA9}" srcOrd="9" destOrd="0" parTransId="{EE9B3BCA-3E32-4DF2-82B1-E1C45770A533}" sibTransId="{AC96310C-E9E8-4E7D-AE09-28FF002CD60F}"/>
    <dgm:cxn modelId="{2507B28B-5BB7-485B-93EF-1ACB876271AF}" srcId="{BF8A72F8-DD37-4CA6-BFB9-59B838210864}" destId="{E3E3C3B8-FE75-4D28-9FB3-1B00F345FDCD}" srcOrd="14" destOrd="0" parTransId="{6B0F35D6-EB00-4579-9212-211C44AC94C1}" sibTransId="{14280F38-1857-4FB9-A268-9C954D28BDE2}"/>
    <dgm:cxn modelId="{323FEF8A-D804-4EBA-9506-0BF6DDE1BCA0}" type="presOf" srcId="{9646257D-02C4-41FD-AFAD-79E35E9E3187}" destId="{8E70F2B2-9AF3-4DEF-9A6E-106E12C45D36}" srcOrd="0" destOrd="0" presId="urn:microsoft.com/office/officeart/2005/8/layout/vList2"/>
    <dgm:cxn modelId="{B408A882-4A01-48D9-A406-AE579981A604}" srcId="{BF8A72F8-DD37-4CA6-BFB9-59B838210864}" destId="{D14C8016-1C04-4F14-BF78-C3C56E6EA132}" srcOrd="12" destOrd="0" parTransId="{3CE6C8FD-D24D-4800-9905-7F769BFBA9DD}" sibTransId="{26005798-FF67-4253-833F-B62FF83306AB}"/>
    <dgm:cxn modelId="{91C3A80A-BF3A-47DD-B571-D17725E39046}" type="presOf" srcId="{477EBF55-F6BF-40B7-8738-2B97E6503DA9}" destId="{C2DA8B99-E2BC-4916-A80C-CFA0AF3DC588}" srcOrd="0" destOrd="0" presId="urn:microsoft.com/office/officeart/2005/8/layout/vList2"/>
    <dgm:cxn modelId="{09B4F67D-88A9-43AE-89B4-B95AD1C9EB21}" type="presOf" srcId="{63EDB4B8-2912-444C-91F6-B35276641DFA}" destId="{51A28B4F-817C-4BA5-B929-F18DEF1155F2}" srcOrd="0" destOrd="0" presId="urn:microsoft.com/office/officeart/2005/8/layout/vList2"/>
    <dgm:cxn modelId="{B3A029C7-B7D3-495E-9A07-A96832D1EC63}" srcId="{BF8A72F8-DD37-4CA6-BFB9-59B838210864}" destId="{C386BE70-73CD-46EC-8FC6-E74C3FEE0958}" srcOrd="2" destOrd="0" parTransId="{9612A16F-C4D9-4C43-AF1B-890C5C250F2C}" sibTransId="{1B5AD59F-C368-4421-91E4-16E393A5EEA8}"/>
    <dgm:cxn modelId="{F307322B-D80F-486B-8098-73FE7818F7AB}" type="presOf" srcId="{89110670-7622-4DAF-BD1A-863A8BA86520}" destId="{775A05A3-8373-4914-8349-D553F2B749D8}" srcOrd="0" destOrd="0" presId="urn:microsoft.com/office/officeart/2005/8/layout/vList2"/>
    <dgm:cxn modelId="{54475213-774B-4EBD-BA4E-3881E7859B22}" srcId="{BF8A72F8-DD37-4CA6-BFB9-59B838210864}" destId="{9BFE33E6-220C-4C6F-8205-BE9F1C4F8908}" srcOrd="8" destOrd="0" parTransId="{92EAFC68-D309-418E-8918-56041B35E2E6}" sibTransId="{86567576-3055-46FF-B6F7-77339EC5CE2E}"/>
    <dgm:cxn modelId="{A4839766-8AB2-461F-946A-9F3A592BA459}" type="presOf" srcId="{E3E3C3B8-FE75-4D28-9FB3-1B00F345FDCD}" destId="{BA18522B-E433-446D-8EF0-10FA08DCAFA9}" srcOrd="0" destOrd="0" presId="urn:microsoft.com/office/officeart/2005/8/layout/vList2"/>
    <dgm:cxn modelId="{6C28174E-41F2-4CCC-96CD-A807994CE78C}" srcId="{BF8A72F8-DD37-4CA6-BFB9-59B838210864}" destId="{220EE2B0-BB6F-45EB-A5E6-4E1C660EB67B}" srcOrd="6" destOrd="0" parTransId="{166E1777-386D-49DF-B412-D60A4DDC04C2}" sibTransId="{9FFD0CE4-4621-41D9-B2C9-A80817C52061}"/>
    <dgm:cxn modelId="{4B641693-1ADC-4A1E-BE99-2AED25BF3FC8}" type="presOf" srcId="{C386BE70-73CD-46EC-8FC6-E74C3FEE0958}" destId="{B53CD9EA-C76B-4495-B3CD-532ED2666F9A}" srcOrd="0" destOrd="0" presId="urn:microsoft.com/office/officeart/2005/8/layout/vList2"/>
    <dgm:cxn modelId="{BAC9D0EA-F2D0-48A4-A384-312DEAD70137}" srcId="{BF8A72F8-DD37-4CA6-BFB9-59B838210864}" destId="{5082EEDA-AB70-4A0C-83C0-7D8BAA28A039}" srcOrd="4" destOrd="0" parTransId="{2698F5CD-ED40-409A-A85F-A534F01C6C66}" sibTransId="{A42D22BE-3711-4EA0-A6BD-E7D416D05142}"/>
    <dgm:cxn modelId="{400996DC-BD61-4F69-8753-D527F0298842}" type="presOf" srcId="{426F01F4-28C4-4B52-A414-A9AEEE4364F2}" destId="{5DBAE299-3B53-4240-A25D-71FE99907529}" srcOrd="0" destOrd="0" presId="urn:microsoft.com/office/officeart/2005/8/layout/vList2"/>
    <dgm:cxn modelId="{B98A3FAC-CA17-4324-A3C0-988507A6DB87}" srcId="{BF8A72F8-DD37-4CA6-BFB9-59B838210864}" destId="{89110670-7622-4DAF-BD1A-863A8BA86520}" srcOrd="10" destOrd="0" parTransId="{904E0456-38D5-4D61-83B5-A969E805E5DE}" sibTransId="{1BDACE56-181B-427D-8813-F40864A3F816}"/>
    <dgm:cxn modelId="{C4AADFBE-44D1-4D35-B56C-5F78A9FD7F2C}" type="presOf" srcId="{D14C8016-1C04-4F14-BF78-C3C56E6EA132}" destId="{23222B4B-5D60-4B2F-B34B-1944822BD93A}" srcOrd="0" destOrd="0" presId="urn:microsoft.com/office/officeart/2005/8/layout/vList2"/>
    <dgm:cxn modelId="{B39C2C35-0F4E-46D2-98FC-3B763BAA5168}" srcId="{BF8A72F8-DD37-4CA6-BFB9-59B838210864}" destId="{63EDB4B8-2912-444C-91F6-B35276641DFA}" srcOrd="11" destOrd="0" parTransId="{A14FA3A8-B9D3-4505-B425-4FD0DCA2E318}" sibTransId="{4C7D6C6E-6DAB-4FCF-9FB0-5472FC140C5B}"/>
    <dgm:cxn modelId="{3DE5D864-E088-4174-A34E-FD8ECE70C614}" srcId="{BF8A72F8-DD37-4CA6-BFB9-59B838210864}" destId="{B3456810-4FC4-4CB5-B42C-C59CF5208447}" srcOrd="5" destOrd="0" parTransId="{F948D1BC-D80E-4C8B-8B87-4BD03012465D}" sibTransId="{418125CB-EA94-4DBA-8AF5-2018FDD56D8D}"/>
    <dgm:cxn modelId="{3BB12D52-CFE0-43A1-BED0-0723D25837D1}" type="presOf" srcId="{18E48713-7FAA-4BFF-947F-EC1282BCDA32}" destId="{2B12D95F-B03E-45A5-A21E-15F978717681}" srcOrd="0" destOrd="0" presId="urn:microsoft.com/office/officeart/2005/8/layout/vList2"/>
    <dgm:cxn modelId="{B6EF0B9D-A0A3-4DAC-86B9-F81C02C88BA9}" type="presOf" srcId="{DC6CF2EB-98F3-4657-9384-35C81CCE6399}" destId="{C08D3920-BC05-415D-8A24-73E396E53FC0}" srcOrd="0" destOrd="0" presId="urn:microsoft.com/office/officeart/2005/8/layout/vList2"/>
    <dgm:cxn modelId="{42AA44E9-DE17-408F-918F-12B8B603087E}" type="presOf" srcId="{5082EEDA-AB70-4A0C-83C0-7D8BAA28A039}" destId="{F7A239EC-B77C-41BD-922B-8405AC414F58}" srcOrd="0" destOrd="0" presId="urn:microsoft.com/office/officeart/2005/8/layout/vList2"/>
    <dgm:cxn modelId="{41A1DCEE-7C82-4DA1-A84C-4C31D60F173D}" srcId="{BF8A72F8-DD37-4CA6-BFB9-59B838210864}" destId="{426F01F4-28C4-4B52-A414-A9AEEE4364F2}" srcOrd="1" destOrd="0" parTransId="{3709221C-6C82-406E-9591-6411310615C5}" sibTransId="{BB4348CB-6A2F-40D3-A77A-387D8EEA6047}"/>
    <dgm:cxn modelId="{79FE18E4-599C-4A5E-8AD8-FD0ECDBE87DB}" type="presOf" srcId="{BF8A72F8-DD37-4CA6-BFB9-59B838210864}" destId="{E6D915AE-5364-4B97-9D43-3F9FFD166135}" srcOrd="0" destOrd="0" presId="urn:microsoft.com/office/officeart/2005/8/layout/vList2"/>
    <dgm:cxn modelId="{1AC3ADDC-ECA4-48CA-83D5-05EA5ED3A538}" srcId="{BF8A72F8-DD37-4CA6-BFB9-59B838210864}" destId="{18E48713-7FAA-4BFF-947F-EC1282BCDA32}" srcOrd="7" destOrd="0" parTransId="{94DC4415-9975-4E6B-A791-8594C1CA8038}" sibTransId="{4F4FC75B-4DEE-4DE0-9ED2-F9661CB31175}"/>
    <dgm:cxn modelId="{D13E2625-D170-421F-AF11-9AB548D34D9B}" type="presOf" srcId="{9BFE33E6-220C-4C6F-8205-BE9F1C4F8908}" destId="{BB2E2302-E8AF-462D-B83E-833B8FC9A5C3}" srcOrd="0" destOrd="0" presId="urn:microsoft.com/office/officeart/2005/8/layout/vList2"/>
    <dgm:cxn modelId="{68901EDD-A2B8-44F5-ACFB-6FED5060866F}" type="presOf" srcId="{220EE2B0-BB6F-45EB-A5E6-4E1C660EB67B}" destId="{55DEBF4E-9E24-4EFC-A995-20C555B27223}" srcOrd="0" destOrd="0" presId="urn:microsoft.com/office/officeart/2005/8/layout/vList2"/>
    <dgm:cxn modelId="{1DB0CCEC-0A35-477E-9B79-504B073DC1F2}" type="presParOf" srcId="{E6D915AE-5364-4B97-9D43-3F9FFD166135}" destId="{8E70F2B2-9AF3-4DEF-9A6E-106E12C45D36}" srcOrd="0" destOrd="0" presId="urn:microsoft.com/office/officeart/2005/8/layout/vList2"/>
    <dgm:cxn modelId="{BE57E427-7736-44F6-95EA-AC48B98A8DEC}" type="presParOf" srcId="{E6D915AE-5364-4B97-9D43-3F9FFD166135}" destId="{9F38997C-4A1B-46EF-B6E0-E1A4173A573B}" srcOrd="1" destOrd="0" presId="urn:microsoft.com/office/officeart/2005/8/layout/vList2"/>
    <dgm:cxn modelId="{01B844CD-2621-4C02-BD88-B25B8907117E}" type="presParOf" srcId="{E6D915AE-5364-4B97-9D43-3F9FFD166135}" destId="{5DBAE299-3B53-4240-A25D-71FE99907529}" srcOrd="2" destOrd="0" presId="urn:microsoft.com/office/officeart/2005/8/layout/vList2"/>
    <dgm:cxn modelId="{933C43F9-6C34-4A34-AE66-ED71726C7446}" type="presParOf" srcId="{E6D915AE-5364-4B97-9D43-3F9FFD166135}" destId="{43C00DD5-3842-48AF-A06A-86E4E99A875B}" srcOrd="3" destOrd="0" presId="urn:microsoft.com/office/officeart/2005/8/layout/vList2"/>
    <dgm:cxn modelId="{B7B773FB-2938-4081-A546-604F1B546AFC}" type="presParOf" srcId="{E6D915AE-5364-4B97-9D43-3F9FFD166135}" destId="{B53CD9EA-C76B-4495-B3CD-532ED2666F9A}" srcOrd="4" destOrd="0" presId="urn:microsoft.com/office/officeart/2005/8/layout/vList2"/>
    <dgm:cxn modelId="{5E5613AC-D03C-4277-9201-890DD31523E6}" type="presParOf" srcId="{E6D915AE-5364-4B97-9D43-3F9FFD166135}" destId="{C1E082A7-4511-4381-9077-B4C5CCD205F3}" srcOrd="5" destOrd="0" presId="urn:microsoft.com/office/officeart/2005/8/layout/vList2"/>
    <dgm:cxn modelId="{7A7AF4AA-4288-40B3-A7EF-D5648EDAA06A}" type="presParOf" srcId="{E6D915AE-5364-4B97-9D43-3F9FFD166135}" destId="{7B276AD2-AAB1-4356-8AF0-F7ABD78ADFCB}" srcOrd="6" destOrd="0" presId="urn:microsoft.com/office/officeart/2005/8/layout/vList2"/>
    <dgm:cxn modelId="{082D95D1-0645-4B0E-B68D-B3634816AD9D}" type="presParOf" srcId="{E6D915AE-5364-4B97-9D43-3F9FFD166135}" destId="{97443FE3-A8A8-4DA8-88E9-EF34C0DCACA3}" srcOrd="7" destOrd="0" presId="urn:microsoft.com/office/officeart/2005/8/layout/vList2"/>
    <dgm:cxn modelId="{D8A364D4-1231-4015-8ED4-5B89E7D3A0E5}" type="presParOf" srcId="{E6D915AE-5364-4B97-9D43-3F9FFD166135}" destId="{F7A239EC-B77C-41BD-922B-8405AC414F58}" srcOrd="8" destOrd="0" presId="urn:microsoft.com/office/officeart/2005/8/layout/vList2"/>
    <dgm:cxn modelId="{8C864A0C-DC27-4DF2-AABA-DB7AA22229A2}" type="presParOf" srcId="{E6D915AE-5364-4B97-9D43-3F9FFD166135}" destId="{971089AD-F42F-4979-B155-0799C00BD68D}" srcOrd="9" destOrd="0" presId="urn:microsoft.com/office/officeart/2005/8/layout/vList2"/>
    <dgm:cxn modelId="{4C36C930-AF02-4037-B1AA-347152BC632B}" type="presParOf" srcId="{E6D915AE-5364-4B97-9D43-3F9FFD166135}" destId="{8061D411-F55C-445C-9E61-DBD29CFC46EF}" srcOrd="10" destOrd="0" presId="urn:microsoft.com/office/officeart/2005/8/layout/vList2"/>
    <dgm:cxn modelId="{46048E4D-1B77-44E6-B20E-59054C900A6E}" type="presParOf" srcId="{E6D915AE-5364-4B97-9D43-3F9FFD166135}" destId="{DCAA0D3E-58CA-4A95-99A8-9A5AA2883F8E}" srcOrd="11" destOrd="0" presId="urn:microsoft.com/office/officeart/2005/8/layout/vList2"/>
    <dgm:cxn modelId="{9E38F63C-B252-497C-820F-008D1B250FCE}" type="presParOf" srcId="{E6D915AE-5364-4B97-9D43-3F9FFD166135}" destId="{55DEBF4E-9E24-4EFC-A995-20C555B27223}" srcOrd="12" destOrd="0" presId="urn:microsoft.com/office/officeart/2005/8/layout/vList2"/>
    <dgm:cxn modelId="{C0A069A8-ACBE-4BFE-8E03-B77064453B23}" type="presParOf" srcId="{E6D915AE-5364-4B97-9D43-3F9FFD166135}" destId="{384BF848-ECF5-4DAF-A295-BFC91F69A6A8}" srcOrd="13" destOrd="0" presId="urn:microsoft.com/office/officeart/2005/8/layout/vList2"/>
    <dgm:cxn modelId="{CC8EB8F4-4BF0-4F7C-A920-33CEB116A5CD}" type="presParOf" srcId="{E6D915AE-5364-4B97-9D43-3F9FFD166135}" destId="{2B12D95F-B03E-45A5-A21E-15F978717681}" srcOrd="14" destOrd="0" presId="urn:microsoft.com/office/officeart/2005/8/layout/vList2"/>
    <dgm:cxn modelId="{D20106F5-9A12-47C7-B9DA-3F7CACAAEFF6}" type="presParOf" srcId="{E6D915AE-5364-4B97-9D43-3F9FFD166135}" destId="{2F6AC6AF-76EE-479F-82FB-F64C9554DC11}" srcOrd="15" destOrd="0" presId="urn:microsoft.com/office/officeart/2005/8/layout/vList2"/>
    <dgm:cxn modelId="{3BB03EBD-60D6-4C59-8A5A-B3388B0734F0}" type="presParOf" srcId="{E6D915AE-5364-4B97-9D43-3F9FFD166135}" destId="{BB2E2302-E8AF-462D-B83E-833B8FC9A5C3}" srcOrd="16" destOrd="0" presId="urn:microsoft.com/office/officeart/2005/8/layout/vList2"/>
    <dgm:cxn modelId="{B8CE2FAA-B459-48EB-8D6F-314010DEE766}" type="presParOf" srcId="{E6D915AE-5364-4B97-9D43-3F9FFD166135}" destId="{14C04EFA-EC6A-4B0D-8EB3-350ADFA2524E}" srcOrd="17" destOrd="0" presId="urn:microsoft.com/office/officeart/2005/8/layout/vList2"/>
    <dgm:cxn modelId="{7E809282-BE91-4BB1-A1BE-49A709C0F3A7}" type="presParOf" srcId="{E6D915AE-5364-4B97-9D43-3F9FFD166135}" destId="{C2DA8B99-E2BC-4916-A80C-CFA0AF3DC588}" srcOrd="18" destOrd="0" presId="urn:microsoft.com/office/officeart/2005/8/layout/vList2"/>
    <dgm:cxn modelId="{A7928546-B9FA-4028-B62F-09B44406FBFE}" type="presParOf" srcId="{E6D915AE-5364-4B97-9D43-3F9FFD166135}" destId="{9BDB3C72-B0A1-4BCB-A877-F5BBFBD9C8F0}" srcOrd="19" destOrd="0" presId="urn:microsoft.com/office/officeart/2005/8/layout/vList2"/>
    <dgm:cxn modelId="{96C4AAF7-D8F4-4558-BB9D-668C6F14A448}" type="presParOf" srcId="{E6D915AE-5364-4B97-9D43-3F9FFD166135}" destId="{775A05A3-8373-4914-8349-D553F2B749D8}" srcOrd="20" destOrd="0" presId="urn:microsoft.com/office/officeart/2005/8/layout/vList2"/>
    <dgm:cxn modelId="{2FF920C0-7803-4CE9-B1AE-77CC2A68F6FD}" type="presParOf" srcId="{E6D915AE-5364-4B97-9D43-3F9FFD166135}" destId="{1FBE88D6-B84C-4F03-A85A-6522CBAFCAE5}" srcOrd="21" destOrd="0" presId="urn:microsoft.com/office/officeart/2005/8/layout/vList2"/>
    <dgm:cxn modelId="{7DDC6468-29E5-4966-9696-4A8646AC4C2F}" type="presParOf" srcId="{E6D915AE-5364-4B97-9D43-3F9FFD166135}" destId="{51A28B4F-817C-4BA5-B929-F18DEF1155F2}" srcOrd="22" destOrd="0" presId="urn:microsoft.com/office/officeart/2005/8/layout/vList2"/>
    <dgm:cxn modelId="{1D13A342-B554-4AB5-A903-A7E997B762E3}" type="presParOf" srcId="{E6D915AE-5364-4B97-9D43-3F9FFD166135}" destId="{52CFC6E8-9C4E-4C2C-A43D-C20542D5AFAE}" srcOrd="23" destOrd="0" presId="urn:microsoft.com/office/officeart/2005/8/layout/vList2"/>
    <dgm:cxn modelId="{FF70371A-8033-4DFF-AC5A-EDC63B2F7760}" type="presParOf" srcId="{E6D915AE-5364-4B97-9D43-3F9FFD166135}" destId="{23222B4B-5D60-4B2F-B34B-1944822BD93A}" srcOrd="24" destOrd="0" presId="urn:microsoft.com/office/officeart/2005/8/layout/vList2"/>
    <dgm:cxn modelId="{15D3D2C7-9767-437E-93F1-B508945BF8C7}" type="presParOf" srcId="{E6D915AE-5364-4B97-9D43-3F9FFD166135}" destId="{5E018616-06B3-433F-BEBD-289073388876}" srcOrd="25" destOrd="0" presId="urn:microsoft.com/office/officeart/2005/8/layout/vList2"/>
    <dgm:cxn modelId="{3EF9EB4B-D454-4F17-892B-DCAE74058F5E}" type="presParOf" srcId="{E6D915AE-5364-4B97-9D43-3F9FFD166135}" destId="{C08D3920-BC05-415D-8A24-73E396E53FC0}" srcOrd="26" destOrd="0" presId="urn:microsoft.com/office/officeart/2005/8/layout/vList2"/>
    <dgm:cxn modelId="{53005300-814D-4D1C-8BE4-99C14EB14DC6}" type="presParOf" srcId="{E6D915AE-5364-4B97-9D43-3F9FFD166135}" destId="{12B45FBA-C15F-4018-BCD3-0DDCC4DAA51B}" srcOrd="27" destOrd="0" presId="urn:microsoft.com/office/officeart/2005/8/layout/vList2"/>
    <dgm:cxn modelId="{5B4D5637-B077-487F-90A6-B30BB4BC5CD0}" type="presParOf" srcId="{E6D915AE-5364-4B97-9D43-3F9FFD166135}" destId="{BA18522B-E433-446D-8EF0-10FA08DCAFA9}" srcOrd="2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5F90C1-B5D2-4EF2-91FE-41709651092B}">
      <dsp:nvSpPr>
        <dsp:cNvPr id="0" name=""/>
        <dsp:cNvSpPr/>
      </dsp:nvSpPr>
      <dsp:spPr>
        <a:xfrm>
          <a:off x="98821" y="1825"/>
          <a:ext cx="8083277" cy="79833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Agency FB" panose="020B0503020202020204" pitchFamily="34" charset="0"/>
            </a:rPr>
            <a:t>ADMINISTRACIONES PÚBLICAS </a:t>
          </a:r>
          <a:r>
            <a:rPr lang="es-ES" sz="1800" b="1" kern="1200" dirty="0" smtClean="0">
              <a:latin typeface="Agency FB" panose="020B0503020202020204" pitchFamily="34" charset="0"/>
            </a:rPr>
            <a:t>(REGIONAL, PROVINCIALES, MANCOMUNADAS, LOCALES)</a:t>
          </a:r>
          <a:endParaRPr lang="es-ES" sz="1800" kern="1200" dirty="0">
            <a:latin typeface="Agency FB" panose="020B0503020202020204" pitchFamily="34" charset="0"/>
          </a:endParaRPr>
        </a:p>
      </dsp:txBody>
      <dsp:txXfrm>
        <a:off x="137792" y="40796"/>
        <a:ext cx="8005335" cy="720391"/>
      </dsp:txXfrm>
    </dsp:sp>
    <dsp:sp modelId="{7A9685BE-CE5F-47C1-8192-4FF37E5CB1C8}">
      <dsp:nvSpPr>
        <dsp:cNvPr id="0" name=""/>
        <dsp:cNvSpPr/>
      </dsp:nvSpPr>
      <dsp:spPr>
        <a:xfrm>
          <a:off x="98821" y="840075"/>
          <a:ext cx="8083277" cy="798333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latin typeface="Agency FB" panose="020B0503020202020204" pitchFamily="34" charset="0"/>
            </a:rPr>
            <a:t>AUTÓNOMOS Y EMPRESAS</a:t>
          </a:r>
          <a:endParaRPr lang="es-ES" sz="2800" kern="1200" dirty="0">
            <a:latin typeface="Agency FB" panose="020B0503020202020204" pitchFamily="34" charset="0"/>
          </a:endParaRPr>
        </a:p>
      </dsp:txBody>
      <dsp:txXfrm>
        <a:off x="137792" y="879046"/>
        <a:ext cx="8005335" cy="720391"/>
      </dsp:txXfrm>
    </dsp:sp>
    <dsp:sp modelId="{8ACEF79C-E854-4036-A726-3073F8D077F4}">
      <dsp:nvSpPr>
        <dsp:cNvPr id="0" name=""/>
        <dsp:cNvSpPr/>
      </dsp:nvSpPr>
      <dsp:spPr>
        <a:xfrm>
          <a:off x="98821" y="1678325"/>
          <a:ext cx="8083277" cy="798333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smtClean="0">
              <a:latin typeface="Agency FB" panose="020B0503020202020204" pitchFamily="34" charset="0"/>
            </a:rPr>
            <a:t>ASOCIACIONES, COLECTIVOS, ENTIDADES</a:t>
          </a:r>
          <a:endParaRPr lang="es-ES" sz="2800" kern="1200">
            <a:latin typeface="Agency FB" panose="020B0503020202020204" pitchFamily="34" charset="0"/>
          </a:endParaRPr>
        </a:p>
      </dsp:txBody>
      <dsp:txXfrm>
        <a:off x="137792" y="1717296"/>
        <a:ext cx="8005335" cy="720391"/>
      </dsp:txXfrm>
    </dsp:sp>
    <dsp:sp modelId="{F4FD323E-2701-4C3E-A3DD-F623E5D7C9A3}">
      <dsp:nvSpPr>
        <dsp:cNvPr id="0" name=""/>
        <dsp:cNvSpPr/>
      </dsp:nvSpPr>
      <dsp:spPr>
        <a:xfrm>
          <a:off x="98821" y="2516575"/>
          <a:ext cx="8083277" cy="798333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Agency FB" panose="020B0503020202020204" pitchFamily="34" charset="0"/>
            </a:rPr>
            <a:t>CENTROS DE FORMACIÓN, INVESTIGACIÓN , INNOVACIÓN Y DESARROLLO</a:t>
          </a:r>
          <a:endParaRPr lang="es-ES" sz="2400" kern="1200" dirty="0">
            <a:latin typeface="Agency FB" panose="020B0503020202020204" pitchFamily="34" charset="0"/>
          </a:endParaRPr>
        </a:p>
      </dsp:txBody>
      <dsp:txXfrm>
        <a:off x="137792" y="2555546"/>
        <a:ext cx="8005335" cy="720391"/>
      </dsp:txXfrm>
    </dsp:sp>
    <dsp:sp modelId="{3F1AE50A-7037-4293-BB87-1C3B00FD178B}">
      <dsp:nvSpPr>
        <dsp:cNvPr id="0" name=""/>
        <dsp:cNvSpPr/>
      </dsp:nvSpPr>
      <dsp:spPr>
        <a:xfrm>
          <a:off x="98821" y="3354824"/>
          <a:ext cx="8083277" cy="798333"/>
        </a:xfrm>
        <a:prstGeom prst="roundRect">
          <a:avLst/>
        </a:prstGeom>
        <a:solidFill>
          <a:srgbClr val="0AEC0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>
              <a:latin typeface="Agency FB" panose="020B0503020202020204" pitchFamily="34" charset="0"/>
            </a:rPr>
            <a:t>CIUDADANÍA EXTREMEÑA</a:t>
          </a:r>
          <a:endParaRPr lang="es-ES" sz="3600" kern="1200" dirty="0">
            <a:latin typeface="Agency FB" panose="020B0503020202020204" pitchFamily="34" charset="0"/>
          </a:endParaRPr>
        </a:p>
      </dsp:txBody>
      <dsp:txXfrm>
        <a:off x="137792" y="3393795"/>
        <a:ext cx="8005335" cy="7203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93157-000D-4A71-A691-DDB672B53123}">
      <dsp:nvSpPr>
        <dsp:cNvPr id="0" name=""/>
        <dsp:cNvSpPr/>
      </dsp:nvSpPr>
      <dsp:spPr>
        <a:xfrm>
          <a:off x="0" y="729"/>
          <a:ext cx="6696744" cy="338968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CONCERTACIÓN SOCIAL Y POLÍTICA.      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17276"/>
        <a:ext cx="6663650" cy="305874"/>
      </dsp:txXfrm>
    </dsp:sp>
    <dsp:sp modelId="{38EC749D-7067-4DEE-BC70-EE82C0947D4B}">
      <dsp:nvSpPr>
        <dsp:cNvPr id="0" name=""/>
        <dsp:cNvSpPr/>
      </dsp:nvSpPr>
      <dsp:spPr>
        <a:xfrm>
          <a:off x="0" y="352340"/>
          <a:ext cx="6696744" cy="338968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285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CAPACITACIÓN CIUDADANA.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368887"/>
        <a:ext cx="6663650" cy="305874"/>
      </dsp:txXfrm>
    </dsp:sp>
    <dsp:sp modelId="{C58D6689-4D81-40A2-AEFE-700B8415BA94}">
      <dsp:nvSpPr>
        <dsp:cNvPr id="0" name=""/>
        <dsp:cNvSpPr/>
      </dsp:nvSpPr>
      <dsp:spPr>
        <a:xfrm>
          <a:off x="0" y="703950"/>
          <a:ext cx="6696744" cy="338968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5714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VI PLAN REGIONAL I+D+I. 844 M€.  66 ACTUACIONES.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720497"/>
        <a:ext cx="6663650" cy="305874"/>
      </dsp:txXfrm>
    </dsp:sp>
    <dsp:sp modelId="{A1C4EB14-70FF-4A76-A123-1C605052B177}">
      <dsp:nvSpPr>
        <dsp:cNvPr id="0" name=""/>
        <dsp:cNvSpPr/>
      </dsp:nvSpPr>
      <dsp:spPr>
        <a:xfrm>
          <a:off x="0" y="1055561"/>
          <a:ext cx="6696744" cy="338968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8571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IMPULSO CENTROS INVESTIGACIÓN.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1072108"/>
        <a:ext cx="6663650" cy="305874"/>
      </dsp:txXfrm>
    </dsp:sp>
    <dsp:sp modelId="{3CFC3C77-11CF-4D5C-9630-010F50931B3E}">
      <dsp:nvSpPr>
        <dsp:cNvPr id="0" name=""/>
        <dsp:cNvSpPr/>
      </dsp:nvSpPr>
      <dsp:spPr>
        <a:xfrm>
          <a:off x="0" y="1407172"/>
          <a:ext cx="6696744" cy="338968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11429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IMPULSO PAPEL UNIVERSIDAD DE EXTREMADURA (I+D+I VERDE Y CIRCULAR).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1423719"/>
        <a:ext cx="6663650" cy="305874"/>
      </dsp:txXfrm>
    </dsp:sp>
    <dsp:sp modelId="{B11B0E71-5462-4EE1-A3C2-F9B9E683AC0E}">
      <dsp:nvSpPr>
        <dsp:cNvPr id="0" name=""/>
        <dsp:cNvSpPr/>
      </dsp:nvSpPr>
      <dsp:spPr>
        <a:xfrm>
          <a:off x="0" y="1758783"/>
          <a:ext cx="6696744" cy="338968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14286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NUEVO CONCIERTO RIS3 Y LA ECONOMÍA VERDE Y CIRCULAR.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1775330"/>
        <a:ext cx="6663650" cy="305874"/>
      </dsp:txXfrm>
    </dsp:sp>
    <dsp:sp modelId="{5D4AF371-D850-4016-8714-D17A8CC5E0E0}">
      <dsp:nvSpPr>
        <dsp:cNvPr id="0" name=""/>
        <dsp:cNvSpPr/>
      </dsp:nvSpPr>
      <dsp:spPr>
        <a:xfrm>
          <a:off x="0" y="2110394"/>
          <a:ext cx="6696744" cy="338968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1714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POTENCIAR TECNOLOGÍA APLICADAS A LA ECONOMÍA VERDE Y CIRCULAR.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2126941"/>
        <a:ext cx="6663650" cy="305874"/>
      </dsp:txXfrm>
    </dsp:sp>
    <dsp:sp modelId="{4C4BBFED-2C54-4177-9C7C-848566CA5EDB}">
      <dsp:nvSpPr>
        <dsp:cNvPr id="0" name=""/>
        <dsp:cNvSpPr/>
      </dsp:nvSpPr>
      <dsp:spPr>
        <a:xfrm>
          <a:off x="0" y="2462005"/>
          <a:ext cx="6696744" cy="338968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ELEMENTO TRANSVERSAL  DE LAS POLÍTICAS REGIONALES.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2478552"/>
        <a:ext cx="6663650" cy="305874"/>
      </dsp:txXfrm>
    </dsp:sp>
    <dsp:sp modelId="{E5097779-057E-4E25-8F37-ADC1A8042DBE}">
      <dsp:nvSpPr>
        <dsp:cNvPr id="0" name=""/>
        <dsp:cNvSpPr/>
      </dsp:nvSpPr>
      <dsp:spPr>
        <a:xfrm>
          <a:off x="0" y="2813616"/>
          <a:ext cx="6696744" cy="338968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2285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REFORMAS EN LA PAC Y EN EL PDR.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2830163"/>
        <a:ext cx="6663650" cy="305874"/>
      </dsp:txXfrm>
    </dsp:sp>
    <dsp:sp modelId="{5CD8B1A7-C2C3-403A-A946-6911F7E6F8A2}">
      <dsp:nvSpPr>
        <dsp:cNvPr id="0" name=""/>
        <dsp:cNvSpPr/>
      </dsp:nvSpPr>
      <dsp:spPr>
        <a:xfrm>
          <a:off x="0" y="3165226"/>
          <a:ext cx="6696744" cy="338968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25714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FORMACIÓN PARA EL EMPLEO VERDE Y NUEVOS YACIMIENTOS DE TRABAJO.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3181773"/>
        <a:ext cx="6663650" cy="305874"/>
      </dsp:txXfrm>
    </dsp:sp>
    <dsp:sp modelId="{AA2B08B8-5DAE-4ED2-8502-71091B58E74E}">
      <dsp:nvSpPr>
        <dsp:cNvPr id="0" name=""/>
        <dsp:cNvSpPr/>
      </dsp:nvSpPr>
      <dsp:spPr>
        <a:xfrm>
          <a:off x="0" y="3516837"/>
          <a:ext cx="6696744" cy="338968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28571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APOYO AL EMPRENDIMIENTO VERDE Y ACOMPAÑAMIENTO EN LA TRANSICIÓN.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3533384"/>
        <a:ext cx="6663650" cy="305874"/>
      </dsp:txXfrm>
    </dsp:sp>
    <dsp:sp modelId="{CA453F1A-B516-4564-9CEC-D255FB934B2B}">
      <dsp:nvSpPr>
        <dsp:cNvPr id="0" name=""/>
        <dsp:cNvSpPr/>
      </dsp:nvSpPr>
      <dsp:spPr>
        <a:xfrm>
          <a:off x="0" y="3868448"/>
          <a:ext cx="6696744" cy="338968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31429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CUENTAS ECONÓMICO-AMBIENTALES Y LOS OBJETIVOS DE DESARROLLO SOSTENIBLE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3884995"/>
        <a:ext cx="6663650" cy="305874"/>
      </dsp:txXfrm>
    </dsp:sp>
    <dsp:sp modelId="{7BCE42BD-C7C4-43B8-A99D-DCBE3BFE2268}">
      <dsp:nvSpPr>
        <dsp:cNvPr id="0" name=""/>
        <dsp:cNvSpPr/>
      </dsp:nvSpPr>
      <dsp:spPr>
        <a:xfrm>
          <a:off x="0" y="4220059"/>
          <a:ext cx="6696744" cy="338968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34286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AGRICULTURA Y GANADERÍA SOSTENIBLES.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4236606"/>
        <a:ext cx="6663650" cy="305874"/>
      </dsp:txXfrm>
    </dsp:sp>
    <dsp:sp modelId="{52F43C36-50DD-4C82-988C-8DDE79477F6B}">
      <dsp:nvSpPr>
        <dsp:cNvPr id="0" name=""/>
        <dsp:cNvSpPr/>
      </dsp:nvSpPr>
      <dsp:spPr>
        <a:xfrm>
          <a:off x="0" y="4571670"/>
          <a:ext cx="6696744" cy="338968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3714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PLANIFICACIÓN AL 2030 ESTRATEGIA DE CAMBIO CLIMÁTICO.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4588217"/>
        <a:ext cx="6663650" cy="305874"/>
      </dsp:txXfrm>
    </dsp:sp>
    <dsp:sp modelId="{87223150-2234-4F24-8C0E-0796C6FB9CBA}">
      <dsp:nvSpPr>
        <dsp:cNvPr id="0" name=""/>
        <dsp:cNvSpPr/>
      </dsp:nvSpPr>
      <dsp:spPr>
        <a:xfrm>
          <a:off x="0" y="4923281"/>
          <a:ext cx="6696744" cy="338968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COMUNIDADES ACTIVAS SOSTENIBLES LOCALES:   BANCOS MUNICIPALES DE RECURSOS COMUNITARIOS.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4939828"/>
        <a:ext cx="6663650" cy="3058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0F2B2-9AF3-4DEF-9A6E-106E12C45D36}">
      <dsp:nvSpPr>
        <dsp:cNvPr id="0" name=""/>
        <dsp:cNvSpPr/>
      </dsp:nvSpPr>
      <dsp:spPr>
        <a:xfrm>
          <a:off x="0" y="729"/>
          <a:ext cx="6552729" cy="3389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ESTRATEGIA EXTREMEÑA DE IMPULSO A LA ECONOMÍA CIRCULAR HASTA EL AÑO 2030.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17276"/>
        <a:ext cx="6519635" cy="305874"/>
      </dsp:txXfrm>
    </dsp:sp>
    <dsp:sp modelId="{5DBAE299-3B53-4240-A25D-71FE99907529}">
      <dsp:nvSpPr>
        <dsp:cNvPr id="0" name=""/>
        <dsp:cNvSpPr/>
      </dsp:nvSpPr>
      <dsp:spPr>
        <a:xfrm>
          <a:off x="0" y="352340"/>
          <a:ext cx="6552729" cy="3389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POTENCIACIÓN DEL VALOR INTEGRAL DE LA DEHESA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368887"/>
        <a:ext cx="6519635" cy="305874"/>
      </dsp:txXfrm>
    </dsp:sp>
    <dsp:sp modelId="{B53CD9EA-C76B-4495-B3CD-532ED2666F9A}">
      <dsp:nvSpPr>
        <dsp:cNvPr id="0" name=""/>
        <dsp:cNvSpPr/>
      </dsp:nvSpPr>
      <dsp:spPr>
        <a:xfrm>
          <a:off x="0" y="703950"/>
          <a:ext cx="6552729" cy="3389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CONSERVACIÓN Y MEJORA DE RECURSOS NATURALES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720497"/>
        <a:ext cx="6519635" cy="305874"/>
      </dsp:txXfrm>
    </dsp:sp>
    <dsp:sp modelId="{7B276AD2-AAB1-4356-8AF0-F7ABD78ADFCB}">
      <dsp:nvSpPr>
        <dsp:cNvPr id="0" name=""/>
        <dsp:cNvSpPr/>
      </dsp:nvSpPr>
      <dsp:spPr>
        <a:xfrm>
          <a:off x="0" y="1055561"/>
          <a:ext cx="6552729" cy="3389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MODELO DE ORDENACIÓN TERRITORIAL Y URBANISMO SOSTENIBLES. CONSTRUCCIÓN VERDE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1072108"/>
        <a:ext cx="6519635" cy="305874"/>
      </dsp:txXfrm>
    </dsp:sp>
    <dsp:sp modelId="{F7A239EC-B77C-41BD-922B-8405AC414F58}">
      <dsp:nvSpPr>
        <dsp:cNvPr id="0" name=""/>
        <dsp:cNvSpPr/>
      </dsp:nvSpPr>
      <dsp:spPr>
        <a:xfrm>
          <a:off x="0" y="1407172"/>
          <a:ext cx="6552729" cy="3389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LUCHA CONTRA LA DESPOBLACIÓN RURAL.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1423719"/>
        <a:ext cx="6519635" cy="305874"/>
      </dsp:txXfrm>
    </dsp:sp>
    <dsp:sp modelId="{8061D411-F55C-445C-9E61-DBD29CFC46EF}">
      <dsp:nvSpPr>
        <dsp:cNvPr id="0" name=""/>
        <dsp:cNvSpPr/>
      </dsp:nvSpPr>
      <dsp:spPr>
        <a:xfrm>
          <a:off x="0" y="1758783"/>
          <a:ext cx="6552729" cy="3389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TRANSPORTE SOSTENIBLE.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1775330"/>
        <a:ext cx="6519635" cy="305874"/>
      </dsp:txXfrm>
    </dsp:sp>
    <dsp:sp modelId="{55DEBF4E-9E24-4EFC-A995-20C555B27223}">
      <dsp:nvSpPr>
        <dsp:cNvPr id="0" name=""/>
        <dsp:cNvSpPr/>
      </dsp:nvSpPr>
      <dsp:spPr>
        <a:xfrm>
          <a:off x="0" y="2110394"/>
          <a:ext cx="6552729" cy="3389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NUEVA POLÍTICA FORESTAL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2126941"/>
        <a:ext cx="6519635" cy="305874"/>
      </dsp:txXfrm>
    </dsp:sp>
    <dsp:sp modelId="{2B12D95F-B03E-45A5-A21E-15F978717681}">
      <dsp:nvSpPr>
        <dsp:cNvPr id="0" name=""/>
        <dsp:cNvSpPr/>
      </dsp:nvSpPr>
      <dsp:spPr>
        <a:xfrm>
          <a:off x="0" y="2462005"/>
          <a:ext cx="6552729" cy="3389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NUEVA POLÍTICA DE RESIDUOS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2478552"/>
        <a:ext cx="6519635" cy="305874"/>
      </dsp:txXfrm>
    </dsp:sp>
    <dsp:sp modelId="{BB2E2302-E8AF-462D-B83E-833B8FC9A5C3}">
      <dsp:nvSpPr>
        <dsp:cNvPr id="0" name=""/>
        <dsp:cNvSpPr/>
      </dsp:nvSpPr>
      <dsp:spPr>
        <a:xfrm>
          <a:off x="0" y="2813616"/>
          <a:ext cx="6552729" cy="3389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POLÍTICA DE ALIMENTACIÓN SALUDABLE, CONSUMO VERDE RESPONSABLE.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2830163"/>
        <a:ext cx="6519635" cy="305874"/>
      </dsp:txXfrm>
    </dsp:sp>
    <dsp:sp modelId="{C2DA8B99-E2BC-4916-A80C-CFA0AF3DC588}">
      <dsp:nvSpPr>
        <dsp:cNvPr id="0" name=""/>
        <dsp:cNvSpPr/>
      </dsp:nvSpPr>
      <dsp:spPr>
        <a:xfrm>
          <a:off x="0" y="3165226"/>
          <a:ext cx="6552729" cy="3389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IMPULSO TURISMO VERDE Y DEPORTE NATURALEZA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3181773"/>
        <a:ext cx="6519635" cy="305874"/>
      </dsp:txXfrm>
    </dsp:sp>
    <dsp:sp modelId="{775A05A3-8373-4914-8349-D553F2B749D8}">
      <dsp:nvSpPr>
        <dsp:cNvPr id="0" name=""/>
        <dsp:cNvSpPr/>
      </dsp:nvSpPr>
      <dsp:spPr>
        <a:xfrm>
          <a:off x="0" y="3516837"/>
          <a:ext cx="6552729" cy="3389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ESTRATEGIA DE BIOECONOMÍA Y ACTUALIZACIÓN ESTRATEGIA DE INDUSTRIALIZACIÓN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3533384"/>
        <a:ext cx="6519635" cy="305874"/>
      </dsp:txXfrm>
    </dsp:sp>
    <dsp:sp modelId="{51A28B4F-817C-4BA5-B929-F18DEF1155F2}">
      <dsp:nvSpPr>
        <dsp:cNvPr id="0" name=""/>
        <dsp:cNvSpPr/>
      </dsp:nvSpPr>
      <dsp:spPr>
        <a:xfrm>
          <a:off x="0" y="3868448"/>
          <a:ext cx="6552729" cy="3389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NUEVO MODELO DE ENERGÍA SOSTENIBLE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3884995"/>
        <a:ext cx="6519635" cy="305874"/>
      </dsp:txXfrm>
    </dsp:sp>
    <dsp:sp modelId="{23222B4B-5D60-4B2F-B34B-1944822BD93A}">
      <dsp:nvSpPr>
        <dsp:cNvPr id="0" name=""/>
        <dsp:cNvSpPr/>
      </dsp:nvSpPr>
      <dsp:spPr>
        <a:xfrm>
          <a:off x="0" y="4220059"/>
          <a:ext cx="6552729" cy="3389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PACTO POR EL AGUA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4236606"/>
        <a:ext cx="6519635" cy="305874"/>
      </dsp:txXfrm>
    </dsp:sp>
    <dsp:sp modelId="{C08D3920-BC05-415D-8A24-73E396E53FC0}">
      <dsp:nvSpPr>
        <dsp:cNvPr id="0" name=""/>
        <dsp:cNvSpPr/>
      </dsp:nvSpPr>
      <dsp:spPr>
        <a:xfrm>
          <a:off x="0" y="4571670"/>
          <a:ext cx="6552729" cy="3389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INTERNACIONALIZACIÓN Y CAPTACIÓN DE INVERSIÓN EXTRANJERA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4588217"/>
        <a:ext cx="6519635" cy="305874"/>
      </dsp:txXfrm>
    </dsp:sp>
    <dsp:sp modelId="{BA18522B-E433-446D-8EF0-10FA08DCAFA9}">
      <dsp:nvSpPr>
        <dsp:cNvPr id="0" name=""/>
        <dsp:cNvSpPr/>
      </dsp:nvSpPr>
      <dsp:spPr>
        <a:xfrm>
          <a:off x="0" y="4923281"/>
          <a:ext cx="6552729" cy="3389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gency FB" panose="020B0503020202020204" pitchFamily="34" charset="0"/>
            </a:rPr>
            <a:t>CULTURA VERDE </a:t>
          </a:r>
          <a:endParaRPr lang="es-ES" sz="1600" kern="1200" dirty="0">
            <a:latin typeface="Agency FB" panose="020B0503020202020204" pitchFamily="34" charset="0"/>
          </a:endParaRPr>
        </a:p>
      </dsp:txBody>
      <dsp:txXfrm>
        <a:off x="16547" y="4939828"/>
        <a:ext cx="6519635" cy="305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3EE70-FE0E-49D8-9882-5FA9737AD229}" type="datetimeFigureOut">
              <a:rPr lang="es-ES" smtClean="0"/>
              <a:pPr/>
              <a:t>21/09/2017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B7D84-330A-406C-9C0F-1735EA2E3E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00039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B7D84-330A-406C-9C0F-1735EA2E3EB7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96015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62607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36319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57692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http://www.aryse.org/casa-sostenible-en-extremadura-abaton-arquitectura/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17338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04688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08642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04822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81325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22480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7127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B7D84-330A-406C-9C0F-1735EA2E3EB7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94778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574597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40405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53777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94666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53712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4895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73278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B7D84-330A-406C-9C0F-1735EA2E3EB7}" type="slidenum">
              <a:rPr lang="es-ES" smtClean="0"/>
              <a:pPr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07644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B7D84-330A-406C-9C0F-1735EA2E3EB7}" type="slidenum">
              <a:rPr lang="es-ES" smtClean="0"/>
              <a:pPr/>
              <a:t>91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25426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B7D84-330A-406C-9C0F-1735EA2E3EB7}" type="slidenum">
              <a:rPr lang="es-ES" smtClean="0"/>
              <a:pPr/>
              <a:t>93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84808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>
                <a:solidFill>
                  <a:prstClr val="black"/>
                </a:solidFill>
              </a:rPr>
              <a:pPr/>
              <a:t>24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3205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>
                <a:solidFill>
                  <a:prstClr val="black"/>
                </a:solidFill>
              </a:rPr>
              <a:pPr/>
              <a:t>25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4459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>
                <a:solidFill>
                  <a:prstClr val="black"/>
                </a:solidFill>
              </a:rPr>
              <a:pPr/>
              <a:t>26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5851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INTRODUCIR FOTOGRAFÍA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28863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70579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5708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INTRODUCIR FOTOGRAFÍA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66AD-C7F0-447F-AD52-8F6609C8B069}" type="slidenum">
              <a:rPr lang="es-ES" smtClean="0"/>
              <a:pPr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1739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05C5-40E1-48D2-9AD1-608B005A8592}" type="datetimeFigureOut">
              <a:rPr lang="es-ES" smtClean="0"/>
              <a:pPr/>
              <a:t>21/09/2017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290CF-4B2F-4DEA-AAE4-DC6F7C22CC4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7108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05C5-40E1-48D2-9AD1-608B005A8592}" type="datetimeFigureOut">
              <a:rPr lang="es-ES" smtClean="0"/>
              <a:pPr/>
              <a:t>21/09/2017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290CF-4B2F-4DEA-AAE4-DC6F7C22CC4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5598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05C5-40E1-48D2-9AD1-608B005A8592}" type="datetimeFigureOut">
              <a:rPr lang="es-ES" smtClean="0"/>
              <a:pPr/>
              <a:t>21/09/2017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290CF-4B2F-4DEA-AAE4-DC6F7C22CC4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76926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685800" y="2247009"/>
            <a:ext cx="7772400" cy="1470025"/>
          </a:xfrm>
        </p:spPr>
        <p:txBody>
          <a:bodyPr/>
          <a:lstStyle>
            <a:lvl1pPr>
              <a:defRPr sz="27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  <a:cs typeface="Andalus" pitchFamily="18" charset="-78"/>
              </a:defRPr>
            </a:lvl1pPr>
          </a:lstStyle>
          <a:p>
            <a:r>
              <a:rPr lang="es-ES" dirty="0" smtClean="0"/>
              <a:t>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4030216"/>
            <a:ext cx="6400800" cy="838944"/>
          </a:xfrm>
        </p:spPr>
        <p:txBody>
          <a:bodyPr>
            <a:normAutofit/>
          </a:bodyPr>
          <a:lstStyle>
            <a:lvl1pPr marL="0" indent="0" algn="ctr">
              <a:buNone/>
              <a:defRPr sz="2100" b="0">
                <a:solidFill>
                  <a:srgbClr val="009900"/>
                </a:solidFill>
                <a:latin typeface="Calisto MT" pitchFamily="18" charset="0"/>
                <a:cs typeface="Andalus" pitchFamily="18" charset="-78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Subtítulo del patrón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372201" y="6356352"/>
            <a:ext cx="2314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</a:rPr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>
                <a:solidFill>
                  <a:prstClr val="black"/>
                </a:solidFill>
              </a:rPr>
              <a:t>.com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2" cstate="print"/>
          <a:srcRect t="24003" b="23992"/>
          <a:stretch>
            <a:fillRect/>
          </a:stretch>
        </p:blipFill>
        <p:spPr bwMode="auto">
          <a:xfrm>
            <a:off x="1835696" y="260648"/>
            <a:ext cx="5091558" cy="1872208"/>
          </a:xfrm>
          <a:prstGeom prst="rect">
            <a:avLst/>
          </a:prstGeom>
          <a:noFill/>
        </p:spPr>
      </p:pic>
      <p:pic>
        <p:nvPicPr>
          <p:cNvPr id="8" name="Picture 2" descr="Resultado de imagen de junta de extremadura"/>
          <p:cNvPicPr>
            <a:picLocks noChangeAspect="1" noChangeArrowheads="1"/>
          </p:cNvPicPr>
          <p:nvPr/>
        </p:nvPicPr>
        <p:blipFill>
          <a:blip r:embed="rId3" cstate="print"/>
          <a:srcRect b="6915"/>
          <a:stretch>
            <a:fillRect/>
          </a:stretch>
        </p:blipFill>
        <p:spPr bwMode="auto">
          <a:xfrm>
            <a:off x="3549912" y="6489384"/>
            <a:ext cx="2030200" cy="368616"/>
          </a:xfrm>
          <a:prstGeom prst="rect">
            <a:avLst/>
          </a:prstGeom>
          <a:noFill/>
        </p:spPr>
      </p:pic>
      <p:pic>
        <p:nvPicPr>
          <p:cNvPr id="5122" name="Picture 2" descr="Licencia de Creative Comm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416" y="5949280"/>
            <a:ext cx="756000" cy="266318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179512" y="6220456"/>
            <a:ext cx="244827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939404" algn="l"/>
                <a:tab pos="1008460" algn="l"/>
              </a:tabLst>
            </a:pPr>
            <a:r>
              <a:rPr lang="es-ES" sz="750" dirty="0" smtClean="0">
                <a:solidFill>
                  <a:prstClr val="black"/>
                </a:solidFill>
              </a:rPr>
              <a:t>Este obra está bajo una licencia de </a:t>
            </a:r>
            <a:r>
              <a:rPr lang="es-ES" sz="750" dirty="0" err="1" smtClean="0">
                <a:solidFill>
                  <a:prstClr val="black"/>
                </a:solidFill>
              </a:rPr>
              <a:t>Creative</a:t>
            </a:r>
            <a:r>
              <a:rPr lang="es-ES" sz="750" dirty="0" smtClean="0">
                <a:solidFill>
                  <a:prstClr val="black"/>
                </a:solidFill>
              </a:rPr>
              <a:t> </a:t>
            </a:r>
            <a:r>
              <a:rPr lang="es-ES" sz="750" dirty="0" err="1" smtClean="0">
                <a:solidFill>
                  <a:prstClr val="black"/>
                </a:solidFill>
              </a:rPr>
              <a:t>Commons</a:t>
            </a:r>
            <a:r>
              <a:rPr lang="es-ES" sz="750" dirty="0" smtClean="0">
                <a:solidFill>
                  <a:prstClr val="black"/>
                </a:solidFill>
              </a:rPr>
              <a:t> Reconocimiento-</a:t>
            </a:r>
            <a:r>
              <a:rPr lang="es-ES" sz="750" dirty="0" err="1" smtClean="0">
                <a:solidFill>
                  <a:prstClr val="black"/>
                </a:solidFill>
              </a:rPr>
              <a:t>NoComercial</a:t>
            </a:r>
            <a:r>
              <a:rPr lang="es-ES" sz="750" dirty="0" smtClean="0">
                <a:solidFill>
                  <a:prstClr val="black"/>
                </a:solidFill>
              </a:rPr>
              <a:t>-</a:t>
            </a:r>
            <a:r>
              <a:rPr lang="es-ES" sz="750" dirty="0" err="1" smtClean="0">
                <a:solidFill>
                  <a:prstClr val="black"/>
                </a:solidFill>
              </a:rPr>
              <a:t>SinObraDerivada</a:t>
            </a:r>
            <a:r>
              <a:rPr lang="es-ES" sz="750" dirty="0" smtClean="0">
                <a:solidFill>
                  <a:prstClr val="black"/>
                </a:solidFill>
              </a:rPr>
              <a:t> 4.0 Internacional.</a:t>
            </a:r>
            <a:endParaRPr lang="es-ES" sz="4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349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2" cstate="print"/>
          <a:srcRect l="70413" t="40004" r="14273" b="32493"/>
          <a:stretch>
            <a:fillRect/>
          </a:stretch>
        </p:blipFill>
        <p:spPr bwMode="auto">
          <a:xfrm>
            <a:off x="1" y="44624"/>
            <a:ext cx="1162286" cy="1476000"/>
          </a:xfrm>
          <a:prstGeom prst="rect">
            <a:avLst/>
          </a:prstGeom>
          <a:noFill/>
        </p:spPr>
      </p:pic>
      <p:pic>
        <p:nvPicPr>
          <p:cNvPr id="8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1" y="5877272"/>
            <a:ext cx="1934498" cy="1367792"/>
          </a:xfrm>
          <a:prstGeom prst="rect">
            <a:avLst/>
          </a:prstGeom>
          <a:noFill/>
        </p:spPr>
      </p:pic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85192" y="6376245"/>
            <a:ext cx="2314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</a:rPr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>
                <a:solidFill>
                  <a:prstClr val="black"/>
                </a:solidFill>
              </a:rPr>
              <a:t>.com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676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2" cstate="print"/>
          <a:srcRect l="70413" t="40004" r="14273" b="32493"/>
          <a:stretch>
            <a:fillRect/>
          </a:stretch>
        </p:blipFill>
        <p:spPr bwMode="auto">
          <a:xfrm>
            <a:off x="1" y="44624"/>
            <a:ext cx="1162286" cy="1476000"/>
          </a:xfrm>
          <a:prstGeom prst="rect">
            <a:avLst/>
          </a:prstGeom>
          <a:noFill/>
        </p:spPr>
      </p:pic>
      <p:pic>
        <p:nvPicPr>
          <p:cNvPr id="8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1" y="5877272"/>
            <a:ext cx="1934498" cy="1367792"/>
          </a:xfrm>
          <a:prstGeom prst="rect">
            <a:avLst/>
          </a:prstGeom>
          <a:noFill/>
        </p:spPr>
      </p:pic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85192" y="6376245"/>
            <a:ext cx="2314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</a:rPr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>
                <a:solidFill>
                  <a:prstClr val="black"/>
                </a:solidFill>
              </a:rPr>
              <a:t>.com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354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04C6A-E238-48FF-8A66-C2BC4EEF493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2" cstate="print"/>
          <a:srcRect l="70413" t="40004" r="14273" b="32493"/>
          <a:stretch>
            <a:fillRect/>
          </a:stretch>
        </p:blipFill>
        <p:spPr bwMode="auto">
          <a:xfrm>
            <a:off x="1" y="44624"/>
            <a:ext cx="1162286" cy="1476000"/>
          </a:xfrm>
          <a:prstGeom prst="rect">
            <a:avLst/>
          </a:prstGeom>
          <a:noFill/>
        </p:spPr>
      </p:pic>
      <p:pic>
        <p:nvPicPr>
          <p:cNvPr id="11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1" y="5877272"/>
            <a:ext cx="1934498" cy="1367792"/>
          </a:xfrm>
          <a:prstGeom prst="rect">
            <a:avLst/>
          </a:prstGeom>
          <a:noFill/>
        </p:spPr>
      </p:pic>
      <p:sp>
        <p:nvSpPr>
          <p:cNvPr id="12" name="5 Marcador de número de diapositiva"/>
          <p:cNvSpPr txBox="1">
            <a:spLocks/>
          </p:cNvSpPr>
          <p:nvPr userDrawn="1"/>
        </p:nvSpPr>
        <p:spPr>
          <a:xfrm>
            <a:off x="385192" y="6376245"/>
            <a:ext cx="23146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s-ES" sz="900" smtClean="0">
                <a:solidFill>
                  <a:prstClr val="black"/>
                </a:solidFill>
              </a:rPr>
              <a:t>www.</a:t>
            </a:r>
            <a:r>
              <a:rPr lang="es-ES" sz="900" smtClean="0">
                <a:solidFill>
                  <a:srgbClr val="009900"/>
                </a:solidFill>
              </a:rPr>
              <a:t>EXTREMADURA2030</a:t>
            </a:r>
            <a:r>
              <a:rPr lang="es-ES" sz="900" smtClean="0">
                <a:solidFill>
                  <a:prstClr val="black"/>
                </a:solidFill>
              </a:rPr>
              <a:t>.com</a:t>
            </a:r>
            <a:endParaRPr lang="es-E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713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685800" y="2247009"/>
            <a:ext cx="7772400" cy="1470025"/>
          </a:xfrm>
        </p:spPr>
        <p:txBody>
          <a:bodyPr/>
          <a:lstStyle>
            <a:lvl1pPr>
              <a:defRPr sz="27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  <a:cs typeface="Andalus" pitchFamily="18" charset="-78"/>
              </a:defRPr>
            </a:lvl1pPr>
          </a:lstStyle>
          <a:p>
            <a:r>
              <a:rPr lang="es-ES" dirty="0" smtClean="0"/>
              <a:t>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4030216"/>
            <a:ext cx="6400800" cy="838944"/>
          </a:xfrm>
        </p:spPr>
        <p:txBody>
          <a:bodyPr>
            <a:normAutofit/>
          </a:bodyPr>
          <a:lstStyle>
            <a:lvl1pPr marL="0" indent="0" algn="ctr">
              <a:buNone/>
              <a:defRPr sz="2100" b="0">
                <a:solidFill>
                  <a:srgbClr val="009900"/>
                </a:solidFill>
                <a:latin typeface="Calisto MT" pitchFamily="18" charset="0"/>
                <a:cs typeface="Andalus" pitchFamily="18" charset="-78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Subtítulo del patrón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372201" y="6356352"/>
            <a:ext cx="2314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</a:rPr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>
                <a:solidFill>
                  <a:prstClr val="black"/>
                </a:solidFill>
              </a:rPr>
              <a:t>.com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2" cstate="print"/>
          <a:srcRect t="24003" b="23992"/>
          <a:stretch>
            <a:fillRect/>
          </a:stretch>
        </p:blipFill>
        <p:spPr bwMode="auto">
          <a:xfrm>
            <a:off x="1835696" y="260648"/>
            <a:ext cx="5091558" cy="1872208"/>
          </a:xfrm>
          <a:prstGeom prst="rect">
            <a:avLst/>
          </a:prstGeom>
          <a:noFill/>
        </p:spPr>
      </p:pic>
      <p:pic>
        <p:nvPicPr>
          <p:cNvPr id="8" name="Picture 2" descr="Resultado de imagen de junta de extremadura"/>
          <p:cNvPicPr>
            <a:picLocks noChangeAspect="1" noChangeArrowheads="1"/>
          </p:cNvPicPr>
          <p:nvPr/>
        </p:nvPicPr>
        <p:blipFill>
          <a:blip r:embed="rId3" cstate="print"/>
          <a:srcRect b="6915"/>
          <a:stretch>
            <a:fillRect/>
          </a:stretch>
        </p:blipFill>
        <p:spPr bwMode="auto">
          <a:xfrm>
            <a:off x="3549912" y="6489384"/>
            <a:ext cx="2030200" cy="368616"/>
          </a:xfrm>
          <a:prstGeom prst="rect">
            <a:avLst/>
          </a:prstGeom>
          <a:noFill/>
        </p:spPr>
      </p:pic>
      <p:pic>
        <p:nvPicPr>
          <p:cNvPr id="5122" name="Picture 2" descr="Licencia de Creative Comm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416" y="5949280"/>
            <a:ext cx="756000" cy="266318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179512" y="6220456"/>
            <a:ext cx="244827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939404" algn="l"/>
                <a:tab pos="1008460" algn="l"/>
              </a:tabLst>
            </a:pPr>
            <a:r>
              <a:rPr lang="es-ES" sz="750" dirty="0" smtClean="0">
                <a:solidFill>
                  <a:prstClr val="black"/>
                </a:solidFill>
              </a:rPr>
              <a:t>Este obra está bajo una licencia de </a:t>
            </a:r>
            <a:r>
              <a:rPr lang="es-ES" sz="750" dirty="0" err="1" smtClean="0">
                <a:solidFill>
                  <a:prstClr val="black"/>
                </a:solidFill>
              </a:rPr>
              <a:t>Creative</a:t>
            </a:r>
            <a:r>
              <a:rPr lang="es-ES" sz="750" dirty="0" smtClean="0">
                <a:solidFill>
                  <a:prstClr val="black"/>
                </a:solidFill>
              </a:rPr>
              <a:t> </a:t>
            </a:r>
            <a:r>
              <a:rPr lang="es-ES" sz="750" dirty="0" err="1" smtClean="0">
                <a:solidFill>
                  <a:prstClr val="black"/>
                </a:solidFill>
              </a:rPr>
              <a:t>Commons</a:t>
            </a:r>
            <a:r>
              <a:rPr lang="es-ES" sz="750" dirty="0" smtClean="0">
                <a:solidFill>
                  <a:prstClr val="black"/>
                </a:solidFill>
              </a:rPr>
              <a:t> Reconocimiento-</a:t>
            </a:r>
            <a:r>
              <a:rPr lang="es-ES" sz="750" dirty="0" err="1" smtClean="0">
                <a:solidFill>
                  <a:prstClr val="black"/>
                </a:solidFill>
              </a:rPr>
              <a:t>NoComercial</a:t>
            </a:r>
            <a:r>
              <a:rPr lang="es-ES" sz="750" dirty="0" smtClean="0">
                <a:solidFill>
                  <a:prstClr val="black"/>
                </a:solidFill>
              </a:rPr>
              <a:t>-</a:t>
            </a:r>
            <a:r>
              <a:rPr lang="es-ES" sz="750" dirty="0" err="1" smtClean="0">
                <a:solidFill>
                  <a:prstClr val="black"/>
                </a:solidFill>
              </a:rPr>
              <a:t>SinObraDerivada</a:t>
            </a:r>
            <a:r>
              <a:rPr lang="es-ES" sz="750" dirty="0" smtClean="0">
                <a:solidFill>
                  <a:prstClr val="black"/>
                </a:solidFill>
              </a:rPr>
              <a:t> 4.0 Internacional.</a:t>
            </a:r>
            <a:endParaRPr lang="es-ES" sz="4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1828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2" cstate="print"/>
          <a:srcRect l="70413" t="40004" r="14273" b="32493"/>
          <a:stretch>
            <a:fillRect/>
          </a:stretch>
        </p:blipFill>
        <p:spPr bwMode="auto">
          <a:xfrm>
            <a:off x="1" y="44624"/>
            <a:ext cx="1162286" cy="1476000"/>
          </a:xfrm>
          <a:prstGeom prst="rect">
            <a:avLst/>
          </a:prstGeom>
          <a:noFill/>
        </p:spPr>
      </p:pic>
      <p:pic>
        <p:nvPicPr>
          <p:cNvPr id="8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1" y="5877272"/>
            <a:ext cx="1934498" cy="1367792"/>
          </a:xfrm>
          <a:prstGeom prst="rect">
            <a:avLst/>
          </a:prstGeom>
          <a:noFill/>
        </p:spPr>
      </p:pic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85192" y="6376245"/>
            <a:ext cx="2314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</a:rPr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>
                <a:solidFill>
                  <a:prstClr val="black"/>
                </a:solidFill>
              </a:rPr>
              <a:t>.com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134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2" cstate="print"/>
          <a:srcRect l="70413" t="40004" r="14273" b="32493"/>
          <a:stretch>
            <a:fillRect/>
          </a:stretch>
        </p:blipFill>
        <p:spPr bwMode="auto">
          <a:xfrm>
            <a:off x="1" y="44624"/>
            <a:ext cx="1162286" cy="1476000"/>
          </a:xfrm>
          <a:prstGeom prst="rect">
            <a:avLst/>
          </a:prstGeom>
          <a:noFill/>
        </p:spPr>
      </p:pic>
      <p:pic>
        <p:nvPicPr>
          <p:cNvPr id="8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1" y="5877272"/>
            <a:ext cx="1934498" cy="1367792"/>
          </a:xfrm>
          <a:prstGeom prst="rect">
            <a:avLst/>
          </a:prstGeom>
          <a:noFill/>
        </p:spPr>
      </p:pic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85192" y="6376245"/>
            <a:ext cx="2314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</a:rPr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>
                <a:solidFill>
                  <a:prstClr val="black"/>
                </a:solidFill>
              </a:rPr>
              <a:t>.com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3427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04C6A-E238-48FF-8A66-C2BC4EEF493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2" cstate="print"/>
          <a:srcRect l="70413" t="40004" r="14273" b="32493"/>
          <a:stretch>
            <a:fillRect/>
          </a:stretch>
        </p:blipFill>
        <p:spPr bwMode="auto">
          <a:xfrm>
            <a:off x="1" y="44624"/>
            <a:ext cx="1162286" cy="1476000"/>
          </a:xfrm>
          <a:prstGeom prst="rect">
            <a:avLst/>
          </a:prstGeom>
          <a:noFill/>
        </p:spPr>
      </p:pic>
      <p:pic>
        <p:nvPicPr>
          <p:cNvPr id="11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1" y="5877272"/>
            <a:ext cx="1934498" cy="1367792"/>
          </a:xfrm>
          <a:prstGeom prst="rect">
            <a:avLst/>
          </a:prstGeom>
          <a:noFill/>
        </p:spPr>
      </p:pic>
      <p:sp>
        <p:nvSpPr>
          <p:cNvPr id="12" name="5 Marcador de número de diapositiva"/>
          <p:cNvSpPr txBox="1">
            <a:spLocks/>
          </p:cNvSpPr>
          <p:nvPr userDrawn="1"/>
        </p:nvSpPr>
        <p:spPr>
          <a:xfrm>
            <a:off x="385192" y="6376245"/>
            <a:ext cx="23146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s-ES" sz="900" smtClean="0">
                <a:solidFill>
                  <a:prstClr val="black"/>
                </a:solidFill>
              </a:rPr>
              <a:t>www.</a:t>
            </a:r>
            <a:r>
              <a:rPr lang="es-ES" sz="900" smtClean="0">
                <a:solidFill>
                  <a:srgbClr val="009900"/>
                </a:solidFill>
              </a:rPr>
              <a:t>EXTREMADURA2030</a:t>
            </a:r>
            <a:r>
              <a:rPr lang="es-ES" sz="900" smtClean="0">
                <a:solidFill>
                  <a:prstClr val="black"/>
                </a:solidFill>
              </a:rPr>
              <a:t>.com</a:t>
            </a:r>
            <a:endParaRPr lang="es-E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091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05C5-40E1-48D2-9AD1-608B005A8592}" type="datetimeFigureOut">
              <a:rPr lang="es-ES" smtClean="0"/>
              <a:pPr/>
              <a:t>21/09/2017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290CF-4B2F-4DEA-AAE4-DC6F7C22CC4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88100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685800" y="2247007"/>
            <a:ext cx="7772400" cy="1470025"/>
          </a:xfrm>
        </p:spPr>
        <p:txBody>
          <a:bodyPr/>
          <a:lstStyle>
            <a:lvl1pPr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  <a:cs typeface="Andalus" pitchFamily="18" charset="-78"/>
              </a:defRPr>
            </a:lvl1pPr>
          </a:lstStyle>
          <a:p>
            <a:r>
              <a:rPr lang="es-ES" dirty="0" smtClean="0"/>
              <a:t>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4030216"/>
            <a:ext cx="6400800" cy="83894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rgbClr val="009900"/>
                </a:solidFill>
                <a:latin typeface="Calisto MT" pitchFamily="18" charset="0"/>
                <a:cs typeface="Andalus" pitchFamily="18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Subtítulo del patrón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372200" y="6356350"/>
            <a:ext cx="2314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</a:rPr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>
                <a:solidFill>
                  <a:prstClr val="black"/>
                </a:solidFill>
              </a:rPr>
              <a:t>.com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2" cstate="print"/>
          <a:srcRect t="24003" b="23992"/>
          <a:stretch>
            <a:fillRect/>
          </a:stretch>
        </p:blipFill>
        <p:spPr bwMode="auto">
          <a:xfrm>
            <a:off x="1835696" y="260648"/>
            <a:ext cx="5091558" cy="1872208"/>
          </a:xfrm>
          <a:prstGeom prst="rect">
            <a:avLst/>
          </a:prstGeom>
          <a:noFill/>
        </p:spPr>
      </p:pic>
      <p:pic>
        <p:nvPicPr>
          <p:cNvPr id="8" name="Picture 2" descr="Resultado de imagen de junta de extremadura"/>
          <p:cNvPicPr>
            <a:picLocks noChangeAspect="1" noChangeArrowheads="1"/>
          </p:cNvPicPr>
          <p:nvPr/>
        </p:nvPicPr>
        <p:blipFill>
          <a:blip r:embed="rId3" cstate="print"/>
          <a:srcRect b="6915"/>
          <a:stretch>
            <a:fillRect/>
          </a:stretch>
        </p:blipFill>
        <p:spPr bwMode="auto">
          <a:xfrm>
            <a:off x="3549912" y="6489384"/>
            <a:ext cx="2030200" cy="368616"/>
          </a:xfrm>
          <a:prstGeom prst="rect">
            <a:avLst/>
          </a:prstGeom>
          <a:noFill/>
        </p:spPr>
      </p:pic>
      <p:pic>
        <p:nvPicPr>
          <p:cNvPr id="5122" name="Picture 2" descr="Licencia de Creative Comm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416" y="5949280"/>
            <a:ext cx="756000" cy="266318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179512" y="6220455"/>
            <a:ext cx="24482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252538" algn="l"/>
                <a:tab pos="1344613" algn="l"/>
              </a:tabLst>
            </a:pPr>
            <a:r>
              <a:rPr lang="es-ES" sz="1000" dirty="0" smtClean="0">
                <a:solidFill>
                  <a:prstClr val="black"/>
                </a:solidFill>
              </a:rPr>
              <a:t>Este obra está bajo una licencia de </a:t>
            </a:r>
            <a:r>
              <a:rPr lang="es-ES" sz="1000" dirty="0" err="1" smtClean="0">
                <a:solidFill>
                  <a:prstClr val="black"/>
                </a:solidFill>
              </a:rPr>
              <a:t>Creative</a:t>
            </a:r>
            <a:r>
              <a:rPr lang="es-ES" sz="1000" dirty="0" smtClean="0">
                <a:solidFill>
                  <a:prstClr val="black"/>
                </a:solidFill>
              </a:rPr>
              <a:t> </a:t>
            </a:r>
            <a:r>
              <a:rPr lang="es-ES" sz="1000" dirty="0" err="1" smtClean="0">
                <a:solidFill>
                  <a:prstClr val="black"/>
                </a:solidFill>
              </a:rPr>
              <a:t>Commons</a:t>
            </a:r>
            <a:r>
              <a:rPr lang="es-ES" sz="1000" dirty="0" smtClean="0">
                <a:solidFill>
                  <a:prstClr val="black"/>
                </a:solidFill>
              </a:rPr>
              <a:t> Reconocimiento-</a:t>
            </a:r>
            <a:r>
              <a:rPr lang="es-ES" sz="1000" dirty="0" err="1" smtClean="0">
                <a:solidFill>
                  <a:prstClr val="black"/>
                </a:solidFill>
              </a:rPr>
              <a:t>NoComercial</a:t>
            </a:r>
            <a:r>
              <a:rPr lang="es-ES" sz="1000" dirty="0" smtClean="0">
                <a:solidFill>
                  <a:prstClr val="black"/>
                </a:solidFill>
              </a:rPr>
              <a:t>-</a:t>
            </a:r>
            <a:r>
              <a:rPr lang="es-ES" sz="1000" dirty="0" err="1" smtClean="0">
                <a:solidFill>
                  <a:prstClr val="black"/>
                </a:solidFill>
              </a:rPr>
              <a:t>SinObraDerivada</a:t>
            </a:r>
            <a:r>
              <a:rPr lang="es-ES" sz="1000" dirty="0" smtClean="0">
                <a:solidFill>
                  <a:prstClr val="black"/>
                </a:solidFill>
              </a:rPr>
              <a:t> 4.0 Internacional.</a:t>
            </a:r>
            <a:endParaRPr lang="es-ES"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6478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2" cstate="print"/>
          <a:srcRect l="70413" t="40004" r="14273" b="32493"/>
          <a:stretch>
            <a:fillRect/>
          </a:stretch>
        </p:blipFill>
        <p:spPr bwMode="auto">
          <a:xfrm>
            <a:off x="0" y="44624"/>
            <a:ext cx="1162286" cy="1476000"/>
          </a:xfrm>
          <a:prstGeom prst="rect">
            <a:avLst/>
          </a:prstGeom>
          <a:noFill/>
        </p:spPr>
      </p:pic>
      <p:pic>
        <p:nvPicPr>
          <p:cNvPr id="8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877272"/>
            <a:ext cx="1934498" cy="1367792"/>
          </a:xfrm>
          <a:prstGeom prst="rect">
            <a:avLst/>
          </a:prstGeom>
          <a:noFill/>
        </p:spPr>
      </p:pic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85192" y="6376243"/>
            <a:ext cx="2314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</a:rPr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>
                <a:solidFill>
                  <a:prstClr val="black"/>
                </a:solidFill>
              </a:rPr>
              <a:t>.com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1891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2" cstate="print"/>
          <a:srcRect l="70413" t="40004" r="14273" b="32493"/>
          <a:stretch>
            <a:fillRect/>
          </a:stretch>
        </p:blipFill>
        <p:spPr bwMode="auto">
          <a:xfrm>
            <a:off x="0" y="44624"/>
            <a:ext cx="1162286" cy="1476000"/>
          </a:xfrm>
          <a:prstGeom prst="rect">
            <a:avLst/>
          </a:prstGeom>
          <a:noFill/>
        </p:spPr>
      </p:pic>
      <p:pic>
        <p:nvPicPr>
          <p:cNvPr id="8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877272"/>
            <a:ext cx="1934498" cy="1367792"/>
          </a:xfrm>
          <a:prstGeom prst="rect">
            <a:avLst/>
          </a:prstGeom>
          <a:noFill/>
        </p:spPr>
      </p:pic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85192" y="6376243"/>
            <a:ext cx="2314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</a:rPr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>
                <a:solidFill>
                  <a:prstClr val="black"/>
                </a:solidFill>
              </a:rPr>
              <a:t>.com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999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04C6A-E238-48FF-8A66-C2BC4EEF493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2" cstate="print"/>
          <a:srcRect l="70413" t="40004" r="14273" b="32493"/>
          <a:stretch>
            <a:fillRect/>
          </a:stretch>
        </p:blipFill>
        <p:spPr bwMode="auto">
          <a:xfrm>
            <a:off x="0" y="44624"/>
            <a:ext cx="1162286" cy="1476000"/>
          </a:xfrm>
          <a:prstGeom prst="rect">
            <a:avLst/>
          </a:prstGeom>
          <a:noFill/>
        </p:spPr>
      </p:pic>
      <p:pic>
        <p:nvPicPr>
          <p:cNvPr id="11" name="Picture 2" descr="C:\Users\USUARIO\Desktop\EXTREMADURA 20-30\LOGOS\logo-extremadura20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877272"/>
            <a:ext cx="1934498" cy="1367792"/>
          </a:xfrm>
          <a:prstGeom prst="rect">
            <a:avLst/>
          </a:prstGeom>
          <a:noFill/>
        </p:spPr>
      </p:pic>
      <p:sp>
        <p:nvSpPr>
          <p:cNvPr id="12" name="5 Marcador de número de diapositiva"/>
          <p:cNvSpPr txBox="1">
            <a:spLocks/>
          </p:cNvSpPr>
          <p:nvPr userDrawn="1"/>
        </p:nvSpPr>
        <p:spPr>
          <a:xfrm>
            <a:off x="385192" y="6376243"/>
            <a:ext cx="23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s-ES" sz="1200" smtClean="0">
                <a:solidFill>
                  <a:prstClr val="black"/>
                </a:solidFill>
              </a:rPr>
              <a:t>www.</a:t>
            </a:r>
            <a:r>
              <a:rPr lang="es-ES" sz="1200" smtClean="0">
                <a:solidFill>
                  <a:srgbClr val="009900"/>
                </a:solidFill>
              </a:rPr>
              <a:t>EXTREMADURA2030</a:t>
            </a:r>
            <a:r>
              <a:rPr lang="es-ES" sz="1200" smtClean="0">
                <a:solidFill>
                  <a:prstClr val="black"/>
                </a:solidFill>
              </a:rPr>
              <a:t>.com</a:t>
            </a:r>
            <a:endParaRPr lang="es-E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171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05C5-40E1-48D2-9AD1-608B005A8592}" type="datetimeFigureOut">
              <a:rPr lang="es-ES" smtClean="0"/>
              <a:pPr/>
              <a:t>21/09/2017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290CF-4B2F-4DEA-AAE4-DC6F7C22CC4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4739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05C5-40E1-48D2-9AD1-608B005A8592}" type="datetimeFigureOut">
              <a:rPr lang="es-ES" smtClean="0"/>
              <a:pPr/>
              <a:t>21/09/2017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290CF-4B2F-4DEA-AAE4-DC6F7C22CC4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2358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05C5-40E1-48D2-9AD1-608B005A8592}" type="datetimeFigureOut">
              <a:rPr lang="es-ES" smtClean="0"/>
              <a:pPr/>
              <a:t>21/09/2017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290CF-4B2F-4DEA-AAE4-DC6F7C22CC4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2059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05C5-40E1-48D2-9AD1-608B005A8592}" type="datetimeFigureOut">
              <a:rPr lang="es-ES" smtClean="0"/>
              <a:pPr/>
              <a:t>21/09/2017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290CF-4B2F-4DEA-AAE4-DC6F7C22CC4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05727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05C5-40E1-48D2-9AD1-608B005A8592}" type="datetimeFigureOut">
              <a:rPr lang="es-ES" smtClean="0"/>
              <a:pPr/>
              <a:t>21/09/2017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290CF-4B2F-4DEA-AAE4-DC6F7C22CC4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3458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05C5-40E1-48D2-9AD1-608B005A8592}" type="datetimeFigureOut">
              <a:rPr lang="es-ES" smtClean="0"/>
              <a:pPr/>
              <a:t>21/09/2017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290CF-4B2F-4DEA-AAE4-DC6F7C22CC4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3623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05C5-40E1-48D2-9AD1-608B005A8592}" type="datetimeFigureOut">
              <a:rPr lang="es-ES" smtClean="0"/>
              <a:pPr/>
              <a:t>21/09/2017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290CF-4B2F-4DEA-AAE4-DC6F7C22CC4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2443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505C5-40E1-48D2-9AD1-608B005A8592}" type="datetimeFigureOut">
              <a:rPr lang="es-ES" smtClean="0"/>
              <a:pPr/>
              <a:t>21/09/2017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290CF-4B2F-4DEA-AAE4-DC6F7C22CC4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981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DDEBCF">
                <a:alpha val="88000"/>
              </a:srgbClr>
            </a:gs>
            <a:gs pos="100000">
              <a:srgbClr val="156B1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043608" y="269776"/>
            <a:ext cx="76535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80FBD-742B-44C8-A218-D5871DFA290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04C6A-E238-48FF-8A66-C2BC4EEF493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86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xStyles>
    <p:titleStyle>
      <a:lvl1pPr algn="ctr" defTabSz="6858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ndalus" pitchFamily="18" charset="-78"/>
          <a:ea typeface="+mj-ea"/>
          <a:cs typeface="Andalus" pitchFamily="18" charset="-78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b="1" kern="1200">
          <a:solidFill>
            <a:schemeClr val="tx1"/>
          </a:solidFill>
          <a:latin typeface="Bell MT" pitchFamily="18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b="1" kern="1200">
          <a:solidFill>
            <a:schemeClr val="tx1"/>
          </a:solidFill>
          <a:latin typeface="Bell MT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Bell MT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Bell MT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350" kern="1200">
          <a:solidFill>
            <a:schemeClr val="tx1"/>
          </a:solidFill>
          <a:latin typeface="Bell MT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DDEBCF">
                <a:alpha val="88000"/>
              </a:srgbClr>
            </a:gs>
            <a:gs pos="100000">
              <a:srgbClr val="156B1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043608" y="269776"/>
            <a:ext cx="76535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80FBD-742B-44C8-A218-D5871DFA290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04C6A-E238-48FF-8A66-C2BC4EEF493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31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txStyles>
    <p:titleStyle>
      <a:lvl1pPr algn="ctr" defTabSz="6858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ndalus" pitchFamily="18" charset="-78"/>
          <a:ea typeface="+mj-ea"/>
          <a:cs typeface="Andalus" pitchFamily="18" charset="-78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b="1" kern="1200">
          <a:solidFill>
            <a:schemeClr val="tx1"/>
          </a:solidFill>
          <a:latin typeface="Bell MT" pitchFamily="18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b="1" kern="1200">
          <a:solidFill>
            <a:schemeClr val="tx1"/>
          </a:solidFill>
          <a:latin typeface="Bell MT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Bell MT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Bell MT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350" kern="1200">
          <a:solidFill>
            <a:schemeClr val="tx1"/>
          </a:solidFill>
          <a:latin typeface="Bell MT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DDEBCF">
                <a:alpha val="88000"/>
              </a:srgbClr>
            </a:gs>
            <a:gs pos="100000">
              <a:srgbClr val="156B1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043608" y="269776"/>
            <a:ext cx="76535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80FBD-742B-44C8-A218-D5871DFA290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04C6A-E238-48FF-8A66-C2BC4EEF493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39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ndalus" pitchFamily="18" charset="-78"/>
          <a:ea typeface="+mj-ea"/>
          <a:cs typeface="Andalus" pitchFamily="18" charset="-78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Bell MT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Bell MT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Bell MT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Bell MT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Bell MT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8.wdp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5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20.wd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9.jpeg"/><Relationship Id="rId4" Type="http://schemas.openxmlformats.org/officeDocument/2006/relationships/image" Target="../media/image171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13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microsoft.com/office/2007/relationships/hdphoto" Target="../media/hdphoto11.wdp"/><Relationship Id="rId4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25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microsoft.com/office/2007/relationships/hdphoto" Target="../media/hdphoto14.wdp"/><Relationship Id="rId4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0.jpeg"/><Relationship Id="rId4" Type="http://schemas.microsoft.com/office/2007/relationships/hdphoto" Target="../media/hdphoto16.wd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9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27"/>
            <a:ext cx="9144000" cy="6858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5361" y="87703"/>
            <a:ext cx="914620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chemeClr val="bg1"/>
                </a:solidFill>
                <a:latin typeface="Copperplate Gothic Light" panose="020E0507020206020404" pitchFamily="34" charset="0"/>
              </a:rPr>
              <a:t>EXTREMADURA</a:t>
            </a:r>
            <a:r>
              <a:rPr lang="es-ES" sz="4000" b="1" dirty="0" smtClean="0">
                <a:solidFill>
                  <a:schemeClr val="bg1"/>
                </a:solidFill>
                <a:latin typeface="Copperplate Gothic Light" panose="020E0507020206020404" pitchFamily="34" charset="0"/>
              </a:rPr>
              <a:t> </a:t>
            </a:r>
            <a:r>
              <a:rPr lang="es-ES" sz="4400" dirty="0" smtClean="0">
                <a:solidFill>
                  <a:schemeClr val="bg1"/>
                </a:solidFill>
                <a:latin typeface="Copperplate Gothic Light" panose="020E0507020206020404" pitchFamily="34" charset="0"/>
              </a:rPr>
              <a:t>2030</a:t>
            </a:r>
            <a:r>
              <a:rPr lang="es-ES" sz="4800" dirty="0" smtClean="0">
                <a:solidFill>
                  <a:schemeClr val="bg1"/>
                </a:solidFill>
                <a:latin typeface="Copperplate Gothic Light" panose="020E0507020206020404" pitchFamily="34" charset="0"/>
              </a:rPr>
              <a:t>:</a:t>
            </a:r>
            <a:endParaRPr lang="es-ES" sz="4000" dirty="0" smtClean="0">
              <a:solidFill>
                <a:schemeClr val="bg1"/>
              </a:solidFill>
              <a:latin typeface="Copperplate Gothic Light" panose="020E0507020206020404" pitchFamily="34" charset="0"/>
            </a:endParaRPr>
          </a:p>
          <a:p>
            <a:pPr algn="ctr"/>
            <a:r>
              <a:rPr lang="es-ES" sz="2800" dirty="0" smtClean="0">
                <a:solidFill>
                  <a:schemeClr val="bg1"/>
                </a:solidFill>
                <a:latin typeface="Copperplate Gothic Light" panose="020E0507020206020404" pitchFamily="34" charset="0"/>
              </a:rPr>
              <a:t>hacia un modelo de economía verde y circular</a:t>
            </a:r>
            <a:endParaRPr lang="es-ES" sz="2800" dirty="0">
              <a:solidFill>
                <a:schemeClr val="bg1"/>
              </a:solidFill>
              <a:latin typeface="Copperplate Gothic Light" panose="020E05070202060204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815738" y="5085184"/>
            <a:ext cx="2327992" cy="6463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bg1"/>
                </a:solidFill>
                <a:ea typeface="Yu Gothic UI Light" panose="020B0300000000000000" pitchFamily="34" charset="-128"/>
              </a:rPr>
              <a:t>SANTOS JORNA ESCOBERO </a:t>
            </a:r>
          </a:p>
          <a:p>
            <a:pPr algn="ctr"/>
            <a:r>
              <a:rPr lang="es-ES" sz="1200" dirty="0" smtClean="0">
                <a:solidFill>
                  <a:schemeClr val="bg1"/>
                </a:solidFill>
                <a:ea typeface="Yu Gothic UI Light" panose="020B0300000000000000" pitchFamily="34" charset="-128"/>
              </a:rPr>
              <a:t>COORDINADOR DE ACCIÓN LOCAL</a:t>
            </a:r>
          </a:p>
          <a:p>
            <a:pPr algn="ctr"/>
            <a:r>
              <a:rPr lang="es-ES" sz="1200" dirty="0" smtClean="0">
                <a:solidFill>
                  <a:schemeClr val="bg1"/>
                </a:solidFill>
                <a:ea typeface="Yu Gothic UI Light" panose="020B0300000000000000" pitchFamily="34" charset="-128"/>
              </a:rPr>
              <a:t>JUNTA DE EXTREMADURA</a:t>
            </a: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288" y="5949279"/>
            <a:ext cx="1823936" cy="69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877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MEDICINA LLAMADA EXTREMADURA</a:t>
            </a:r>
            <a:endParaRPr lang="es-E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77778" y="1412776"/>
            <a:ext cx="860896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*Extremadura: </a:t>
            </a:r>
            <a:r>
              <a:rPr lang="es-ES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1ª  región en España en superficie arbolada </a:t>
            </a:r>
          </a:p>
          <a:p>
            <a:r>
              <a:rPr lang="es-ES" sz="28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(178 hectáreas arboladas por habitante)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84134" y="2342486"/>
            <a:ext cx="785542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*Extremadura, 4ª región en España en superficie forestal </a:t>
            </a:r>
          </a:p>
          <a:p>
            <a:r>
              <a:rPr lang="es-ES" sz="28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(2.831.651 hectáreas forestales)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50425" y="3356983"/>
            <a:ext cx="7614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*Extremadura: </a:t>
            </a:r>
            <a:r>
              <a:rPr lang="es-ES" sz="28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536 árboles por habitante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89"/>
          <a:stretch/>
        </p:blipFill>
        <p:spPr bwMode="auto">
          <a:xfrm>
            <a:off x="2150114" y="4092611"/>
            <a:ext cx="4406440" cy="2276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18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www.gifex.com/images/0X0/2010-08-29-11957/Zonas-Educativas-de-Extremadu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44824"/>
            <a:ext cx="3110872" cy="36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lechas, Marketing, Estrategia, Inici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515" y="1286181"/>
            <a:ext cx="7842650" cy="522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56 planes o estrategias</a:t>
            </a:r>
            <a:endParaRPr lang="es-ES" sz="4000" b="1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32606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ajarera, Verde, Las Aves, Lugar De Anidació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BE6"/>
              </a:clrFrom>
              <a:clrTo>
                <a:srgbClr val="E9EB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85193"/>
            <a:ext cx="5282394" cy="7043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200 proyectos  </a:t>
            </a:r>
            <a:r>
              <a:rPr lang="es-ES" sz="3600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i+d+i</a:t>
            </a:r>
            <a:endParaRPr lang="es-ES" sz="4000" b="1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25441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136 líneas de ayudas</a:t>
            </a:r>
            <a:endParaRPr lang="es-ES" sz="4000" b="1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4098" name="Picture 2" descr="Internet, Apoyo, Helpdesk, Ayu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8347" y="1412776"/>
            <a:ext cx="4595986" cy="44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25441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55 programas de capacitación ciudadana y empresarial</a:t>
            </a:r>
            <a:endParaRPr lang="es-ES" sz="3600" b="1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5124" name="Picture 4" descr="La Educación, La Escuela, Universid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570" y="1700807"/>
            <a:ext cx="7265526" cy="3670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25441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nector De Red, Cables De Red, Cable, Par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758146"/>
            <a:ext cx="8434772" cy="562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46 redes regionales, nacionales e internacionales</a:t>
            </a:r>
            <a:endParaRPr lang="es-ES" sz="3600" b="1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25441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16 laboratorios municipales y regionales</a:t>
            </a:r>
            <a:endParaRPr lang="es-ES" sz="4000" b="1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7170" name="Picture 2" descr="Vasos De Precipitados, Experimento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759" y="1628800"/>
            <a:ext cx="4075162" cy="43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997493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131664"/>
            <a:ext cx="76535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62 programas de </a:t>
            </a:r>
          </a:p>
          <a:p>
            <a:r>
              <a:rPr lang="es-ES" sz="32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concienciación y sensibilización</a:t>
            </a:r>
            <a:endParaRPr lang="es-ES" sz="3600" b="1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8195" name="Picture 3" descr="C:\Users\Eima\Desktop\2030\Guides\echo-1966013__3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9750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Eima\Desktop\2030\Guides\green-1968582__3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06428"/>
            <a:ext cx="2843386" cy="28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Eima\Desktop\2030\Guides\green-1966412__3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9242" y="2110205"/>
            <a:ext cx="2739609" cy="273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99749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2406" y="1060485"/>
            <a:ext cx="4867868" cy="543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12 programas de concertación y capacitación</a:t>
            </a:r>
            <a:endParaRPr lang="es-ES" sz="3600" b="1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9218" name="Picture 2" descr="De Acuerdo, Aprobar, Condena El Uso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33213">
            <a:off x="3203848" y="1744035"/>
            <a:ext cx="3059080" cy="294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997493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Bandera, Unión Europea, 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1420" y="1465395"/>
            <a:ext cx="6829839" cy="4571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47 PROYECTOS DE COOPERACIÓN TERRITORIAL FINANCIADOS CON PROGRAMAS EUROPEOS</a:t>
            </a:r>
          </a:p>
        </p:txBody>
      </p:sp>
      <p:pic>
        <p:nvPicPr>
          <p:cNvPr id="10242" name="Picture 2" descr="Multitud, Humanos, Siluetas, Person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4624" y="1274664"/>
            <a:ext cx="4883429" cy="325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382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s-ES" sz="2400" b="1" dirty="0" smtClean="0">
                <a:solidFill>
                  <a:srgbClr val="068809"/>
                </a:solidFill>
                <a:latin typeface="Copperplate Gothic Bold" panose="020E0705020206020404" pitchFamily="34" charset="0"/>
              </a:rPr>
              <a:t>DIPUTACIONES PROVINCIALES</a:t>
            </a:r>
          </a:p>
          <a:p>
            <a:pPr algn="ctr">
              <a:lnSpc>
                <a:spcPct val="150000"/>
              </a:lnSpc>
            </a:pPr>
            <a:r>
              <a:rPr lang="es-ES" sz="2400" b="1" dirty="0" smtClean="0">
                <a:latin typeface="Copperplate Gothic Bold" panose="020E0705020206020404" pitchFamily="34" charset="0"/>
              </a:rPr>
              <a:t>MANCOMUNIDADES</a:t>
            </a:r>
          </a:p>
          <a:p>
            <a:pPr algn="ctr">
              <a:lnSpc>
                <a:spcPct val="150000"/>
              </a:lnSpc>
            </a:pPr>
            <a:r>
              <a:rPr lang="es-ES" sz="2400" b="1" dirty="0" smtClean="0">
                <a:solidFill>
                  <a:srgbClr val="068809"/>
                </a:solidFill>
                <a:latin typeface="Copperplate Gothic Bold" panose="020E0705020206020404" pitchFamily="34" charset="0"/>
              </a:rPr>
              <a:t>GRUPOS DE ACCIÓN LOCAL</a:t>
            </a:r>
          </a:p>
          <a:p>
            <a:pPr algn="ctr">
              <a:lnSpc>
                <a:spcPct val="150000"/>
              </a:lnSpc>
            </a:pPr>
            <a:r>
              <a:rPr lang="es-ES" sz="2400" b="1" dirty="0" smtClean="0">
                <a:latin typeface="Copperplate Gothic Bold" panose="020E0705020206020404" pitchFamily="34" charset="0"/>
              </a:rPr>
              <a:t>AYUNTAMIENTOS</a:t>
            </a:r>
          </a:p>
          <a:p>
            <a:pPr algn="ctr">
              <a:lnSpc>
                <a:spcPct val="150000"/>
              </a:lnSpc>
            </a:pPr>
            <a:r>
              <a:rPr lang="es-ES" sz="2400" b="1" dirty="0" smtClean="0">
                <a:solidFill>
                  <a:srgbClr val="068809"/>
                </a:solidFill>
                <a:latin typeface="Copperplate Gothic Bold" panose="020E0705020206020404" pitchFamily="34" charset="0"/>
              </a:rPr>
              <a:t>EMPRESAS</a:t>
            </a:r>
          </a:p>
          <a:p>
            <a:pPr algn="ctr">
              <a:lnSpc>
                <a:spcPct val="150000"/>
              </a:lnSpc>
            </a:pPr>
            <a:r>
              <a:rPr lang="es-ES" sz="2400" b="1" dirty="0" smtClean="0">
                <a:latin typeface="Copperplate Gothic Bold" panose="020E0705020206020404" pitchFamily="34" charset="0"/>
              </a:rPr>
              <a:t>ASOCIACIONES, COLECTIVOS, ENTIDADES</a:t>
            </a:r>
            <a:endParaRPr lang="es-ES" sz="2400" b="1" dirty="0">
              <a:latin typeface="Copperplate Gothic Bold" panose="020E0705020206020404" pitchFamily="34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39552" y="131664"/>
            <a:ext cx="82809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AHORA TOCA PONER EN VALOR </a:t>
            </a:r>
            <a:endParaRPr lang="es-ES" sz="2800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EL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TRABAJO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REALIZADO Y PREVISTO POR…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8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60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MEDICINA LLAMADA EXTREMADURA</a:t>
            </a:r>
            <a:endParaRPr lang="es-E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709236" y="2060848"/>
            <a:ext cx="53809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*Extremadura  4ªregión en España en producción ecológica</a:t>
            </a: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sz="24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*Extremadura dedica cerca de 94.000 hectáreas para agricultura ecológica </a:t>
            </a: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*Existen 3.273 operadores de agricultura ecológica extremeños</a:t>
            </a:r>
          </a:p>
        </p:txBody>
      </p:sp>
      <p:pic>
        <p:nvPicPr>
          <p:cNvPr id="12290" name="Picture 2" descr="Tomate, Jardín, Verde, Los Alimentos, Veget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169684" cy="4754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942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46" y="404664"/>
            <a:ext cx="8862646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83568" y="620688"/>
            <a:ext cx="7848872" cy="4464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>EL FUTURO DE EXTREMADURA SERÁ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068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>VERDE    </a:t>
            </a:r>
            <a:r>
              <a:rPr lang="es-ES" sz="22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>O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>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>  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>NEGRO</a:t>
            </a:r>
          </a:p>
          <a:p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/>
            </a:r>
            <a:b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0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>TENEMOS UNA CAUSA EMOCIONANTE POR LA QUE </a:t>
            </a:r>
            <a:r>
              <a:rPr lang="es-ES" sz="20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>LUCHAR  Y COMPREMETERNOS,  </a:t>
            </a:r>
          </a:p>
          <a:p>
            <a:r>
              <a:rPr lang="es-ES" sz="20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>COMO SOCIEDAD Y COMO REGIÓN.</a:t>
            </a:r>
          </a:p>
          <a:p>
            <a:endParaRPr lang="es-ES" sz="2000" dirty="0">
              <a:ln w="3175">
                <a:solidFill>
                  <a:prstClr val="white">
                    <a:alpha val="6500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sz="2000" dirty="0" smtClean="0">
              <a:ln w="3175">
                <a:solidFill>
                  <a:prstClr val="white">
                    <a:alpha val="6500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sz="2000" dirty="0">
              <a:ln w="3175">
                <a:solidFill>
                  <a:prstClr val="white">
                    <a:alpha val="6500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sz="20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/>
            </a:r>
            <a:br>
              <a:rPr lang="es-ES" sz="20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6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>EL MUNDO NECESITA </a:t>
            </a:r>
            <a:r>
              <a:rPr lang="es-ES" sz="2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>TERRITORIOS </a:t>
            </a:r>
            <a:r>
              <a:rPr lang="es-ES" sz="26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>SOSTENIBLES Y </a:t>
            </a:r>
            <a:r>
              <a:rPr lang="es-ES" sz="2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 </a:t>
            </a:r>
            <a:r>
              <a:rPr lang="es-ES" sz="26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>DEBE </a:t>
            </a:r>
            <a:r>
              <a:rPr lang="es-ES" sz="2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Courier New" panose="02070309020205020404" pitchFamily="49" charset="0"/>
              </a:rPr>
              <a:t>POSICIONARSE  DE FORMA DESTACADA EN EL PANORAMA INTERNACIONAL.</a:t>
            </a:r>
            <a:r>
              <a:rPr lang="es-ES" sz="35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latin typeface="Copperplate Gothic Bold" panose="020E0705020206020404" pitchFamily="34" charset="0"/>
                <a:cs typeface="Courier New" panose="02070309020205020404" pitchFamily="49" charset="0"/>
              </a:rPr>
              <a:t/>
            </a:r>
            <a:br>
              <a:rPr lang="es-ES" sz="35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1"/>
                </a:solidFill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endParaRPr lang="es-ES" sz="3500" dirty="0">
              <a:ln w="3175">
                <a:solidFill>
                  <a:prstClr val="white">
                    <a:alpha val="65000"/>
                  </a:prstClr>
                </a:solidFill>
              </a:ln>
              <a:solidFill>
                <a:schemeClr val="bg1"/>
              </a:solidFill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480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30393"/>
            <a:ext cx="9144000" cy="476290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s-ES" sz="3600" b="1" dirty="0" smtClean="0">
                <a:latin typeface="Agency FB" panose="020B0503020202020204" pitchFamily="34" charset="0"/>
              </a:rPr>
              <a:t> ¿QUÉ PAPEL QUIERES JUGAR EN ESTE NUEVO MODELO EXTREMEÑO </a:t>
            </a:r>
          </a:p>
          <a:p>
            <a:pPr marL="0" indent="0" algn="ctr">
              <a:buNone/>
            </a:pPr>
            <a:r>
              <a:rPr lang="es-ES" sz="3600" b="1" dirty="0" smtClean="0">
                <a:latin typeface="Agency FB" panose="020B0503020202020204" pitchFamily="34" charset="0"/>
              </a:rPr>
              <a:t>DE ECONOMÍA VERDE Y CIRCULAR?</a:t>
            </a:r>
          </a:p>
          <a:p>
            <a:pPr marL="0" indent="0" algn="ctr">
              <a:buNone/>
            </a:pPr>
            <a:endParaRPr lang="es-ES" sz="3600" b="1" dirty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endParaRPr lang="es-ES" sz="3600" b="1" dirty="0" smtClean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endParaRPr lang="es-ES" sz="3600" b="1" dirty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endParaRPr lang="es-ES" sz="3600" b="1" dirty="0" smtClean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endParaRPr lang="es-ES" sz="3600" b="1" dirty="0" smtClean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endParaRPr lang="es-ES" sz="3600" b="1" dirty="0" smtClean="0">
              <a:latin typeface="Agency FB" panose="020B0503020202020204" pitchFamily="34" charset="0"/>
            </a:endParaRPr>
          </a:p>
          <a:p>
            <a:pPr algn="ctr"/>
            <a:endParaRPr lang="es-ES" sz="3600" b="1" dirty="0">
              <a:latin typeface="Agency FB" panose="020B0503020202020204" pitchFamily="34" charset="0"/>
            </a:endParaRPr>
          </a:p>
          <a:p>
            <a:pPr algn="ctr"/>
            <a:endParaRPr lang="es-ES" sz="3600" b="1" dirty="0" smtClean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r>
              <a:rPr lang="es-ES" sz="3600" dirty="0" smtClean="0">
                <a:latin typeface="Agency FB" panose="020B0503020202020204" pitchFamily="34" charset="0"/>
              </a:rPr>
              <a:t>¿QUIERES FORMAR PARTE DE EXTREMADURA 2030? </a:t>
            </a:r>
          </a:p>
          <a:p>
            <a:pPr marL="0" indent="0" algn="ctr">
              <a:buNone/>
            </a:pPr>
            <a:r>
              <a:rPr lang="es-ES" sz="3600" b="1" dirty="0" smtClean="0">
                <a:latin typeface="Agency FB" panose="020B0503020202020204" pitchFamily="34" charset="0"/>
              </a:rPr>
              <a:t>¡EL MOMENTO ES AHORA!</a:t>
            </a:r>
          </a:p>
          <a:p>
            <a:pPr marL="0" indent="0" algn="ctr">
              <a:buNone/>
            </a:pPr>
            <a:r>
              <a:rPr lang="es-ES" sz="3600" b="1" dirty="0" smtClean="0">
                <a:latin typeface="Agency FB" panose="020B0503020202020204" pitchFamily="34" charset="0"/>
              </a:rPr>
              <a:t>www.extremadura2030.com</a:t>
            </a:r>
            <a:endParaRPr lang="es-ES" sz="3600" b="1" dirty="0">
              <a:latin typeface="Agency FB" panose="020B0503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15" r="10069"/>
          <a:stretch/>
        </p:blipFill>
        <p:spPr>
          <a:xfrm>
            <a:off x="251520" y="2060848"/>
            <a:ext cx="8721689" cy="277702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pperplate Gothic Bold" panose="020E0705020206020404" pitchFamily="34" charset="0"/>
              </a:rPr>
              <a:t>PERO SOBRE TODO…</a:t>
            </a:r>
            <a:endParaRPr lang="es-ES" dirty="0">
              <a:latin typeface="Copperplate Gothic Bold" panose="020E07050202060204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7283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30393"/>
            <a:ext cx="9144000" cy="476290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" sz="3600" b="1" dirty="0" smtClean="0">
                <a:latin typeface="Agency FB" panose="020B0503020202020204" pitchFamily="34" charset="0"/>
              </a:rPr>
              <a:t> </a:t>
            </a:r>
            <a:endParaRPr lang="es-ES" sz="3600" b="1" dirty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endParaRPr lang="es-ES" sz="3600" b="1" dirty="0" smtClean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endParaRPr lang="es-ES" sz="3600" b="1" dirty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endParaRPr lang="es-ES" sz="3600" b="1" dirty="0" smtClean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endParaRPr lang="es-ES" sz="3600" b="1" dirty="0" smtClean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endParaRPr lang="es-ES" sz="3600" b="1" dirty="0" smtClean="0">
              <a:latin typeface="Agency FB" panose="020B0503020202020204" pitchFamily="34" charset="0"/>
            </a:endParaRPr>
          </a:p>
          <a:p>
            <a:pPr algn="ctr"/>
            <a:endParaRPr lang="es-ES" sz="3600" b="1" dirty="0">
              <a:latin typeface="Agency FB" panose="020B0503020202020204" pitchFamily="34" charset="0"/>
            </a:endParaRPr>
          </a:p>
          <a:p>
            <a:pPr algn="ctr"/>
            <a:endParaRPr lang="es-ES" sz="3600" b="1" dirty="0" smtClean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r>
              <a:rPr lang="es-ES" sz="3600" dirty="0" smtClean="0">
                <a:latin typeface="Agency FB" panose="020B0503020202020204" pitchFamily="34" charset="0"/>
              </a:rPr>
              <a:t>¿QUIERES FORMAR PARTE DE EXTREMADURA 2030? </a:t>
            </a:r>
          </a:p>
          <a:p>
            <a:pPr marL="0" indent="0" algn="ctr">
              <a:buNone/>
            </a:pPr>
            <a:r>
              <a:rPr lang="es-ES" sz="3600" b="1" dirty="0" smtClean="0">
                <a:latin typeface="Agency FB" panose="020B0503020202020204" pitchFamily="34" charset="0"/>
              </a:rPr>
              <a:t>¡EL MOMENTO ES AHORA!</a:t>
            </a:r>
          </a:p>
          <a:p>
            <a:pPr marL="0" indent="0" algn="ctr">
              <a:buNone/>
            </a:pPr>
            <a:r>
              <a:rPr lang="es-ES" sz="3600" b="1" dirty="0" smtClean="0">
                <a:latin typeface="Agency FB" panose="020B0503020202020204" pitchFamily="34" charset="0"/>
              </a:rPr>
              <a:t>www.extremadura2030.com</a:t>
            </a:r>
            <a:endParaRPr lang="es-ES" sz="3600" b="1" dirty="0">
              <a:latin typeface="Agency FB" panose="020B0503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pperplate Gothic Bold" panose="020E0705020206020404" pitchFamily="34" charset="0"/>
              </a:rPr>
              <a:t>El futuro es local, diversificado ,verde y circular.</a:t>
            </a:r>
            <a:endParaRPr lang="es-ES" dirty="0">
              <a:latin typeface="Copperplate Gothic Bold" panose="020E07050202060204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1630263"/>
            <a:ext cx="7677150" cy="40309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628800"/>
            <a:ext cx="7677150" cy="403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260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HUERTA CIRCULAR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2495" y="1194956"/>
            <a:ext cx="6499514" cy="5237017"/>
          </a:xfrm>
        </p:spPr>
      </p:pic>
    </p:spTree>
    <p:extLst>
      <p:ext uri="{BB962C8B-B14F-4D97-AF65-F5344CB8AC3E}">
        <p14:creationId xmlns:p14="http://schemas.microsoft.com/office/powerpoint/2010/main" xmlns="" val="284463087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MEANDRO MELERO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2495" y="1246910"/>
            <a:ext cx="7099589" cy="4879254"/>
          </a:xfrm>
        </p:spPr>
      </p:pic>
    </p:spTree>
    <p:extLst>
      <p:ext uri="{BB962C8B-B14F-4D97-AF65-F5344CB8AC3E}">
        <p14:creationId xmlns:p14="http://schemas.microsoft.com/office/powerpoint/2010/main" xmlns="" val="9420913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GRANADILLA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075" y="1174174"/>
            <a:ext cx="7894493" cy="5382490"/>
          </a:xfrm>
        </p:spPr>
      </p:pic>
    </p:spTree>
    <p:extLst>
      <p:ext uri="{BB962C8B-B14F-4D97-AF65-F5344CB8AC3E}">
        <p14:creationId xmlns:p14="http://schemas.microsoft.com/office/powerpoint/2010/main" xmlns="" val="31442860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CIUDAD ROMANA DE CÁPARRA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3807" y="1163783"/>
            <a:ext cx="6460548" cy="5382491"/>
          </a:xfrm>
        </p:spPr>
      </p:pic>
    </p:spTree>
    <p:extLst>
      <p:ext uri="{BB962C8B-B14F-4D97-AF65-F5344CB8AC3E}">
        <p14:creationId xmlns:p14="http://schemas.microsoft.com/office/powerpoint/2010/main" xmlns="" val="116269196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EL ANILLO .</a:t>
            </a:r>
            <a:br>
              <a:rPr lang="es-ES" dirty="0" smtClean="0"/>
            </a:br>
            <a:r>
              <a:rPr lang="es-ES" sz="2000" dirty="0" smtClean="0"/>
              <a:t>CENTRO INTERNACIONAL DE INNOVACIÓN DEPORTIVA EN EL MEDIO NATURAL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595" y="1417638"/>
            <a:ext cx="7263246" cy="5232544"/>
          </a:xfrm>
        </p:spPr>
      </p:pic>
    </p:spTree>
    <p:extLst>
      <p:ext uri="{BB962C8B-B14F-4D97-AF65-F5344CB8AC3E}">
        <p14:creationId xmlns:p14="http://schemas.microsoft.com/office/powerpoint/2010/main" xmlns="" val="402849921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UNA EXTREMADURA CIRCULAR</a:t>
            </a:r>
            <a:br>
              <a:rPr lang="es-ES" dirty="0" smtClean="0"/>
            </a:br>
            <a:r>
              <a:rPr lang="es-ES" sz="2800" dirty="0" smtClean="0"/>
              <a:t>DE PASADO, PRESENTE Y FUTURO</a:t>
            </a:r>
            <a:endParaRPr lang="es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2031928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699165"/>
            <a:ext cx="4038600" cy="2712027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9011" y="1843881"/>
            <a:ext cx="4584989" cy="241639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4053754"/>
            <a:ext cx="4648200" cy="243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527082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8. CONCLUSIONES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18" charset="-78"/>
              <a:ea typeface="+mj-ea"/>
              <a:cs typeface="Andalus" pitchFamily="18" charset="-78"/>
            </a:endParaRP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323528" y="1196752"/>
            <a:ext cx="8229600" cy="4248471"/>
          </a:xfrm>
        </p:spPr>
        <p:txBody>
          <a:bodyPr/>
          <a:lstStyle/>
          <a:p>
            <a:pPr lvl="1" algn="ctr">
              <a:buNone/>
            </a:pPr>
            <a:r>
              <a:rPr lang="es-ES" sz="2400" dirty="0" smtClean="0"/>
              <a:t>¿Por qué ya no se construyen como se construían en la Edad Media?</a:t>
            </a:r>
          </a:p>
          <a:p>
            <a:pPr lvl="1">
              <a:buNone/>
            </a:pPr>
            <a:endParaRPr lang="es-ES" sz="1800" dirty="0"/>
          </a:p>
        </p:txBody>
      </p:sp>
      <p:pic>
        <p:nvPicPr>
          <p:cNvPr id="126978" name="Picture 2" descr="Resultado de imagen de catedral de plasencia"/>
          <p:cNvPicPr>
            <a:picLocks noChangeAspect="1" noChangeArrowheads="1"/>
          </p:cNvPicPr>
          <p:nvPr/>
        </p:nvPicPr>
        <p:blipFill>
          <a:blip r:embed="rId2" cstate="print"/>
          <a:srcRect b="13376"/>
          <a:stretch>
            <a:fillRect/>
          </a:stretch>
        </p:blipFill>
        <p:spPr bwMode="auto">
          <a:xfrm>
            <a:off x="1331640" y="1988840"/>
            <a:ext cx="6696744" cy="4350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9083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MEDICINA LLAMADA EXTREMADURA</a:t>
            </a:r>
            <a:endParaRPr lang="es-E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8137" y="1546959"/>
            <a:ext cx="43021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*2º región  de </a:t>
            </a:r>
            <a:r>
              <a:rPr lang="es-ES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españa</a:t>
            </a:r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exportadora de energía: </a:t>
            </a:r>
          </a:p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el 77% de lo que generamos</a:t>
            </a: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*Extremadura produce un 62,5% de energía renovable, del total de la potencia instalada.</a:t>
            </a: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5362" name="Picture 2" descr="Puesta Del Sol, Resplandor Crepuscular, Paisaj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7882" y="1300305"/>
            <a:ext cx="4240967" cy="3180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89535" y="3788187"/>
            <a:ext cx="4599341" cy="2166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*Extremadura: 1ª región del mundo que cubre sus necesidades con energía procedente del sol </a:t>
            </a:r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(termo-solar y fotovoltaica). El 65% del total demandado en 2015.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260436" y="4409524"/>
            <a:ext cx="37263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*2ª región productora nacional de termo-solar</a:t>
            </a: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*3ª región productora nacional de fotovoltaica</a:t>
            </a: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463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8. CONCLUSIONES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18" charset="-78"/>
              <a:ea typeface="+mj-ea"/>
              <a:cs typeface="Andalus" pitchFamily="18" charset="-78"/>
            </a:endParaRP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323528" y="1196753"/>
            <a:ext cx="8229600" cy="720080"/>
          </a:xfrm>
        </p:spPr>
        <p:txBody>
          <a:bodyPr/>
          <a:lstStyle/>
          <a:p>
            <a:pPr lvl="1">
              <a:buNone/>
            </a:pPr>
            <a:r>
              <a:rPr lang="es-ES" sz="2400" dirty="0" smtClean="0"/>
              <a:t>Una causa por la que luchar…</a:t>
            </a:r>
          </a:p>
          <a:p>
            <a:pPr lvl="1">
              <a:buNone/>
            </a:pPr>
            <a:endParaRPr lang="es-ES" sz="1800" dirty="0"/>
          </a:p>
        </p:txBody>
      </p:sp>
      <p:pic>
        <p:nvPicPr>
          <p:cNvPr id="2052" name="Picture 4" descr="Resultado de imagen de encina extremadura"/>
          <p:cNvPicPr>
            <a:picLocks noChangeAspect="1" noChangeArrowheads="1"/>
          </p:cNvPicPr>
          <p:nvPr/>
        </p:nvPicPr>
        <p:blipFill>
          <a:blip r:embed="rId2" cstate="print"/>
          <a:srcRect l="18429" t="10297" b="4568"/>
          <a:stretch>
            <a:fillRect/>
          </a:stretch>
        </p:blipFill>
        <p:spPr bwMode="auto">
          <a:xfrm>
            <a:off x="4067944" y="2996952"/>
            <a:ext cx="4660364" cy="32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Resultado de imagen de ruina merida extremad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4818046" cy="32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8087981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24744"/>
            <a:ext cx="8229600" cy="479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78784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8359" y="548680"/>
            <a:ext cx="5127282" cy="55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057587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836712"/>
            <a:ext cx="698477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405879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875415"/>
            <a:ext cx="820891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215706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340768"/>
            <a:ext cx="712879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439774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052736"/>
            <a:ext cx="712879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455244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484784"/>
            <a:ext cx="619268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592905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84784"/>
            <a:ext cx="822960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572873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692696"/>
            <a:ext cx="6192687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8109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MEDICINA LLAMADA EXTREMADURA</a:t>
            </a:r>
            <a:endParaRPr lang="es-E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8137" y="1546959"/>
            <a:ext cx="430213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</a:t>
            </a:r>
            <a:r>
              <a:rPr lang="es-ES" sz="24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1/3 del total de agua embalsada en España está en Extremadura</a:t>
            </a:r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</a:t>
            </a:r>
          </a:p>
          <a:p>
            <a:endParaRPr lang="es-ES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*Un total de 40 embalses</a:t>
            </a:r>
          </a:p>
          <a:p>
            <a:endParaRPr lang="pt-BR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pt-BR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</a:t>
            </a:r>
            <a:r>
              <a:rPr lang="pt-BR" sz="24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1.500 km de costa </a:t>
            </a:r>
            <a:r>
              <a:rPr lang="pt-BR" sz="2400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dulce</a:t>
            </a:r>
            <a:endParaRPr lang="pt-BR" sz="2400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pt-BR" sz="2400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*1ª playa interior de España con Bandera Azul de la UE, en Orellana La Vieja (Badajoz)</a:t>
            </a:r>
          </a:p>
          <a:p>
            <a:endParaRPr lang="pt-BR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89535" y="3788187"/>
            <a:ext cx="4599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00B050"/>
                </a:solidFill>
                <a:latin typeface="Copperplate Gothic Bold" panose="020E0705020206020404" pitchFamily="34" charset="0"/>
                <a:cs typeface="Courier New" panose="02070309020205020404" pitchFamily="49" charset="0"/>
              </a:rPr>
              <a:t>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60"/>
          <a:stretch/>
        </p:blipFill>
        <p:spPr bwMode="auto">
          <a:xfrm>
            <a:off x="4563564" y="914400"/>
            <a:ext cx="3336819" cy="1712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C:\Users\Eima\Desktop\2030\imágenes PPT\tajo-internacional-barco-balcn-del-taj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3832" y="2496197"/>
            <a:ext cx="3233154" cy="1818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Eima\Desktop\2030\imágenes PPT\playa-de-orella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3832" y="4172684"/>
            <a:ext cx="3216285" cy="1647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456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052" y="1600200"/>
            <a:ext cx="676189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831918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692696"/>
            <a:ext cx="77152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058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MEDICINA LLAMADA EXTREMADURA</a:t>
            </a:r>
            <a:endParaRPr lang="es-E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043608" y="980728"/>
            <a:ext cx="712879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400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sz="14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</a:t>
            </a:r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en </a:t>
            </a:r>
            <a:r>
              <a:rPr lang="es-ES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</a:t>
            </a:r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habitan más de 500 especies del </a:t>
            </a:r>
            <a:r>
              <a:rPr lang="es-ES" sz="20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catálogo español de especies amenazadas</a:t>
            </a: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*1ª reserva del mundo de </a:t>
            </a:r>
            <a:r>
              <a:rPr lang="es-ES" sz="20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buitres negros </a:t>
            </a:r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:48%</a:t>
            </a:r>
          </a:p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*1ª reserva del mundo de águila imperial: 22%</a:t>
            </a:r>
          </a:p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*1ª reserva del mundo de cigüeña negra 53%</a:t>
            </a:r>
          </a:p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*el 50% de las grullas que vienen a </a:t>
            </a:r>
            <a:r>
              <a:rPr lang="es-ES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españa</a:t>
            </a:r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pasan su invierno en </a:t>
            </a:r>
            <a:r>
              <a:rPr lang="es-ES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</a:t>
            </a:r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sz="1400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sz="14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*águila </a:t>
            </a:r>
            <a:r>
              <a:rPr lang="es-ES" sz="14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imperial ibérica (43 parejas), cigüeña negra (173 </a:t>
            </a:r>
            <a:r>
              <a:rPr lang="es-ES" sz="1400" dirty="0" err="1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pp</a:t>
            </a:r>
            <a:r>
              <a:rPr lang="es-ES" sz="14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), buitre negro (880 </a:t>
            </a:r>
            <a:r>
              <a:rPr lang="es-ES" sz="1400" dirty="0" err="1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pp</a:t>
            </a:r>
            <a:r>
              <a:rPr lang="es-ES" sz="14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), águila perdicera (93 </a:t>
            </a:r>
            <a:r>
              <a:rPr lang="es-ES" sz="1400" dirty="0" err="1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pp</a:t>
            </a:r>
            <a:r>
              <a:rPr lang="es-ES" sz="14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), alimoche (155 </a:t>
            </a:r>
            <a:r>
              <a:rPr lang="es-ES" sz="1400" dirty="0" err="1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pp</a:t>
            </a:r>
            <a:r>
              <a:rPr lang="es-ES" sz="14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), cernícalo primilla (3750 </a:t>
            </a:r>
            <a:r>
              <a:rPr lang="es-ES" sz="1400" dirty="0" err="1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pp</a:t>
            </a:r>
            <a:r>
              <a:rPr lang="es-ES" sz="14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), aguilucho cenizo (700 </a:t>
            </a:r>
            <a:r>
              <a:rPr lang="es-ES" sz="1400" dirty="0" err="1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pp</a:t>
            </a:r>
            <a:r>
              <a:rPr lang="es-ES" sz="14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) o avutarda ( 6.500 individuos)</a:t>
            </a:r>
            <a:endParaRPr lang="es-ES" sz="1400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pt-BR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3797540" cy="134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F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6866" y="2132856"/>
            <a:ext cx="1421540" cy="13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95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Eima\Desktop\2030\imágenes PPT\dehesa-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088" b="17820"/>
          <a:stretch/>
        </p:blipFill>
        <p:spPr bwMode="auto">
          <a:xfrm>
            <a:off x="2129115" y="1556792"/>
            <a:ext cx="4680520" cy="1591007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MEDICINA LLAMADA EXTREMADURA</a:t>
            </a:r>
            <a:endParaRPr lang="es-E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52798" y="1052736"/>
            <a:ext cx="8591202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r>
              <a:rPr lang="es-ES" sz="16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el 34% de la superficie regional está protegida </a:t>
            </a:r>
            <a:r>
              <a:rPr lang="es-ES" sz="1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(costa rica el 25%).  </a:t>
            </a: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endParaRPr lang="es-ES" sz="1600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endParaRPr lang="es-ES" sz="1600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endParaRPr lang="es-ES" sz="1600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endParaRPr lang="es-ES" sz="1600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endParaRPr lang="es-ES" sz="1600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endParaRPr lang="es-ES" sz="1600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r>
              <a:rPr lang="es-ES" sz="1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destaca el </a:t>
            </a:r>
            <a:r>
              <a:rPr lang="es-ES" sz="16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parque nacional de </a:t>
            </a:r>
            <a:r>
              <a:rPr lang="es-ES" sz="1600" b="1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monfragüe</a:t>
            </a:r>
            <a:r>
              <a:rPr lang="es-ES" sz="16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</a:t>
            </a: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r>
              <a:rPr lang="es-ES" sz="1600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</a:t>
            </a:r>
            <a:r>
              <a:rPr lang="es-ES" sz="1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cuenta con 151 espacios incluidos en la </a:t>
            </a:r>
            <a:r>
              <a:rPr lang="es-ES" sz="16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red natura 2000</a:t>
            </a:r>
            <a:r>
              <a:rPr lang="es-ES" sz="1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, que suman un total de </a:t>
            </a:r>
            <a:r>
              <a:rPr lang="es-ES" sz="16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1.264.267,33 hectáreas</a:t>
            </a:r>
            <a:r>
              <a:rPr lang="es-ES" sz="1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.</a:t>
            </a: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r>
              <a:rPr lang="es-ES" sz="1600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</a:t>
            </a:r>
            <a:r>
              <a:rPr lang="es-ES" sz="1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cuenta con dos humedales de importancia comunitaria (</a:t>
            </a:r>
            <a:r>
              <a:rPr lang="es-ES" sz="16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sitios </a:t>
            </a:r>
            <a:r>
              <a:rPr lang="es-ES" sz="1600" b="1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ramsar</a:t>
            </a:r>
            <a:r>
              <a:rPr lang="es-ES" sz="1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)</a:t>
            </a: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r>
              <a:rPr lang="es-ES" sz="1600" b="1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geoparque</a:t>
            </a:r>
            <a:r>
              <a:rPr lang="es-ES" sz="16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mundial de la  </a:t>
            </a:r>
            <a:r>
              <a:rPr lang="es-ES" sz="1600" b="1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unesco</a:t>
            </a:r>
            <a:r>
              <a:rPr lang="es-ES" sz="1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:  </a:t>
            </a:r>
            <a:r>
              <a:rPr lang="es-ES" sz="1600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villuercas</a:t>
            </a:r>
            <a:r>
              <a:rPr lang="es-ES" sz="1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- </a:t>
            </a:r>
            <a:r>
              <a:rPr lang="es-ES" sz="1600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ibores</a:t>
            </a:r>
            <a:r>
              <a:rPr lang="es-ES" sz="1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- jara</a:t>
            </a: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r>
              <a:rPr lang="es-ES" sz="1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parque natural tajo internacional: reserva de la biosfera</a:t>
            </a: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r>
              <a:rPr lang="es-ES" sz="16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red de espacios protegidos de </a:t>
            </a:r>
            <a:r>
              <a:rPr lang="es-ES" sz="1600" b="1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</a:t>
            </a:r>
            <a:r>
              <a:rPr lang="es-ES" sz="16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(</a:t>
            </a:r>
            <a:r>
              <a:rPr lang="es-ES" sz="1600" b="1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renpex</a:t>
            </a:r>
            <a:r>
              <a:rPr lang="es-ES" sz="16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)</a:t>
            </a:r>
            <a:r>
              <a:rPr lang="es-ES" sz="1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: reserva natural, monumentos naturales, paisaje  protegido, zonas de interés regional, lugares de interés científico…</a:t>
            </a: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endParaRPr lang="es-ES" sz="1600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sz="1600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pt-BR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008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ima\Desktop\2030\imágenes PPT\geoparque-villuercas-ibores-ja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6486" y="1946039"/>
            <a:ext cx="4999770" cy="3278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MEDICINA LLAMADA EXTREMADURA</a:t>
            </a:r>
            <a:endParaRPr lang="es-E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80940" y="1295197"/>
            <a:ext cx="70581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</a:t>
            </a:r>
            <a:r>
              <a:rPr lang="es-ES" sz="2400" b="1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Extremadura, 1ª región de España en calidad de aire (Greenpeace</a:t>
            </a:r>
            <a:r>
              <a:rPr lang="es-ES" sz="24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)</a:t>
            </a:r>
            <a:endParaRPr lang="es-ES" sz="2400" b="1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pPr algn="ctr"/>
            <a:r>
              <a:rPr lang="es-ES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*Extremadura, 1ª región de España que </a:t>
            </a:r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pPr algn="ctr"/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menos </a:t>
            </a:r>
            <a:r>
              <a:rPr lang="es-ES" sz="2400" b="1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CO2</a:t>
            </a:r>
            <a:r>
              <a:rPr lang="es-ES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emite por hectárea y </a:t>
            </a:r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año.</a:t>
            </a:r>
          </a:p>
          <a:p>
            <a:endParaRPr lang="pt-BR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89535" y="3788187"/>
            <a:ext cx="4599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00B050"/>
                </a:solidFill>
                <a:latin typeface="Copperplate Gothic Bold" panose="020E0705020206020404" pitchFamily="34" charset="0"/>
                <a:cs typeface="Courier New" panose="02070309020205020404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49037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MEDICINA LLAMADA EXTREMADURA</a:t>
            </a:r>
            <a:endParaRPr lang="es-E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8137" y="1340768"/>
            <a:ext cx="4302139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</a:t>
            </a:r>
            <a:r>
              <a:rPr lang="es-ES" sz="24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primer </a:t>
            </a:r>
            <a:r>
              <a:rPr lang="es-ES" sz="24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productor </a:t>
            </a:r>
            <a:r>
              <a:rPr lang="es-ES" sz="20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en España </a:t>
            </a:r>
            <a:r>
              <a:rPr lang="es-ES" sz="20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de </a:t>
            </a:r>
            <a:r>
              <a:rPr lang="es-ES" sz="20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higo, corcho, tabaco, tomate, soja, frambuesa, cerezas, fruta de hueso…</a:t>
            </a:r>
          </a:p>
          <a:p>
            <a:endParaRPr lang="es-ES" sz="2000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sz="20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</a:t>
            </a:r>
            <a:r>
              <a:rPr lang="es-ES" sz="24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Primer productor en </a:t>
            </a:r>
            <a:r>
              <a:rPr lang="es-ES" sz="2400" dirty="0" err="1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españa</a:t>
            </a:r>
            <a:r>
              <a:rPr lang="es-ES" sz="24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</a:t>
            </a:r>
            <a:r>
              <a:rPr lang="es-ES" sz="20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porcino en extensivo, cerdo ibérico, ovino merino, caprino, reses bravas</a:t>
            </a:r>
          </a:p>
          <a:p>
            <a:endParaRPr lang="es-ES" sz="20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sz="20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*</a:t>
            </a:r>
            <a:r>
              <a:rPr lang="es-ES" sz="24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12</a:t>
            </a:r>
            <a:r>
              <a:rPr lang="es-ES" sz="20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</a:t>
            </a:r>
            <a:r>
              <a:rPr lang="es-ES" sz="24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denominaciones de origen</a:t>
            </a:r>
            <a:r>
              <a:rPr lang="es-ES" sz="24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</a:t>
            </a:r>
            <a:r>
              <a:rPr lang="es-ES" sz="20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 indicaciones geográficas protegidas</a:t>
            </a:r>
            <a:endParaRPr lang="es-ES" sz="20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sz="24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pt-BR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89535" y="3788187"/>
            <a:ext cx="4599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00B050"/>
                </a:solidFill>
                <a:latin typeface="Copperplate Gothic Bold" panose="020E0705020206020404" pitchFamily="34" charset="0"/>
                <a:cs typeface="Courier New" panose="02070309020205020404" pitchFamily="49" charset="0"/>
              </a:rPr>
              <a:t>.</a:t>
            </a:r>
          </a:p>
        </p:txBody>
      </p:sp>
      <p:pic>
        <p:nvPicPr>
          <p:cNvPr id="1026" name="Picture 2" descr="C:\Users\Eima\Desktop\2030\imágenes PPT\cerezos-en-flor-valle-del-jer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7023" y="1250359"/>
            <a:ext cx="3306846" cy="2205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limentos con Denominación de Origen de Extremad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4871" y="3425826"/>
            <a:ext cx="3172583" cy="237943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724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156" y="1338027"/>
            <a:ext cx="4264658" cy="297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CuadroTexto"/>
          <p:cNvSpPr txBox="1"/>
          <p:nvPr/>
        </p:nvSpPr>
        <p:spPr>
          <a:xfrm rot="594785">
            <a:off x="566696" y="152852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Los retos mundiales</a:t>
            </a:r>
          </a:p>
        </p:txBody>
      </p:sp>
      <p:pic>
        <p:nvPicPr>
          <p:cNvPr id="73729" name="Picture 1" descr="F:\EXTREMADURA 20-30\Fotos Extremadura\tierra-oprtunidades.jpg"/>
          <p:cNvPicPr>
            <a:picLocks noChangeAspect="1" noChangeArrowheads="1"/>
          </p:cNvPicPr>
          <p:nvPr/>
        </p:nvPicPr>
        <p:blipFill>
          <a:blip r:embed="rId4" cstate="print"/>
          <a:srcRect l="12557" t="4000" r="4664"/>
          <a:stretch>
            <a:fillRect/>
          </a:stretch>
        </p:blipFill>
        <p:spPr bwMode="auto">
          <a:xfrm>
            <a:off x="5076057" y="2820708"/>
            <a:ext cx="3858098" cy="298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0 CuadroTexto"/>
          <p:cNvSpPr txBox="1"/>
          <p:nvPr/>
        </p:nvSpPr>
        <p:spPr>
          <a:xfrm rot="21053605">
            <a:off x="4947141" y="4011105"/>
            <a:ext cx="3950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Oportunidades para Extremadura</a:t>
            </a:r>
          </a:p>
        </p:txBody>
      </p:sp>
      <p:sp>
        <p:nvSpPr>
          <p:cNvPr id="9" name="8 Flecha doblada"/>
          <p:cNvSpPr/>
          <p:nvPr/>
        </p:nvSpPr>
        <p:spPr>
          <a:xfrm rot="11247620" flipH="1">
            <a:off x="1863550" y="4282852"/>
            <a:ext cx="3051092" cy="779945"/>
          </a:xfrm>
          <a:prstGeom prst="bentArrow">
            <a:avLst>
              <a:gd name="adj1" fmla="val 7440"/>
              <a:gd name="adj2" fmla="val 25568"/>
              <a:gd name="adj3" fmla="val 19321"/>
              <a:gd name="adj4" fmla="val 39207"/>
            </a:avLst>
          </a:prstGeom>
          <a:solidFill>
            <a:srgbClr val="08BC0C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39553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LAS RESPUESTAS QUE EL MUNDO NECESITA SON OPORTUNIDADES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258351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  <a:latin typeface="Copperplate Gothic Bold" panose="020E0705020206020404" pitchFamily="34" charset="0"/>
              </a:rPr>
              <a:t>¿POR QUÉ EXTREMADURA NECESITA UNA ESTRATEGIA DE ECONOMÍA VERDE Y CIRCULAR?</a:t>
            </a:r>
            <a:endParaRPr lang="es-ES" sz="2400" dirty="0">
              <a:solidFill>
                <a:schemeClr val="tx2">
                  <a:lumMod val="50000"/>
                </a:schemeClr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300000"/>
              </a:lnSpc>
            </a:pPr>
            <a:r>
              <a:rPr lang="es-ES" sz="2000" b="1" dirty="0" smtClean="0">
                <a:latin typeface="Agency FB" panose="020B0503020202020204" pitchFamily="34" charset="0"/>
              </a:rPr>
              <a:t>1.- OBJETIVOS DE DESARROLLO SOSTENIBLE DE NACIONES UNIDAS.</a:t>
            </a:r>
          </a:p>
          <a:p>
            <a:pPr>
              <a:lnSpc>
                <a:spcPct val="300000"/>
              </a:lnSpc>
            </a:pPr>
            <a:r>
              <a:rPr lang="es-ES" sz="2000" b="1" dirty="0" smtClean="0">
                <a:solidFill>
                  <a:srgbClr val="068809"/>
                </a:solidFill>
                <a:latin typeface="Agency FB" panose="020B0503020202020204" pitchFamily="34" charset="0"/>
              </a:rPr>
              <a:t>2.- ACUERDO MUNDIAL CONTRA EL CAMBIO CLIMÁTICO DE PARÍS.</a:t>
            </a:r>
          </a:p>
          <a:p>
            <a:pPr>
              <a:lnSpc>
                <a:spcPct val="300000"/>
              </a:lnSpc>
            </a:pPr>
            <a:r>
              <a:rPr lang="es-ES" sz="2000" b="1" dirty="0" smtClean="0">
                <a:latin typeface="Agency FB" panose="020B0503020202020204" pitchFamily="34" charset="0"/>
              </a:rPr>
              <a:t>3.- ESTRATEGIA EUROPEA DE ECONOMÍA CIRCULAR.</a:t>
            </a:r>
          </a:p>
          <a:p>
            <a:pPr>
              <a:lnSpc>
                <a:spcPct val="300000"/>
              </a:lnSpc>
            </a:pPr>
            <a:r>
              <a:rPr lang="es-ES" sz="2000" b="1" dirty="0" smtClean="0">
                <a:solidFill>
                  <a:srgbClr val="068809"/>
                </a:solidFill>
                <a:latin typeface="Agency FB" panose="020B0503020202020204" pitchFamily="34" charset="0"/>
              </a:rPr>
              <a:t>4.- PAC: PRESENTE Y FUTURA.</a:t>
            </a:r>
          </a:p>
          <a:p>
            <a:pPr>
              <a:lnSpc>
                <a:spcPct val="300000"/>
              </a:lnSpc>
            </a:pPr>
            <a:r>
              <a:rPr lang="es-ES" sz="2000" b="1" dirty="0" smtClean="0">
                <a:latin typeface="Agency FB" panose="020B0503020202020204" pitchFamily="34" charset="0"/>
              </a:rPr>
              <a:t>5.- ESTRATEGIA DE ESPECIALIZACIÓN INTELIGENTE DE EXTREMADURA RIS3.</a:t>
            </a:r>
            <a:endParaRPr lang="es-ES" sz="2000" b="1" dirty="0">
              <a:latin typeface="Agency FB" panose="020B0503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980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PROCESO DE APROBACIÓN. RASGOS DIFERENCIADORES. CONTENIDO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2496" y="1600200"/>
            <a:ext cx="6483928" cy="5070764"/>
          </a:xfrm>
        </p:spPr>
      </p:pic>
    </p:spTree>
    <p:extLst>
      <p:ext uri="{BB962C8B-B14F-4D97-AF65-F5344CB8AC3E}">
        <p14:creationId xmlns:p14="http://schemas.microsoft.com/office/powerpoint/2010/main" xmlns="" val="3616200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5300" dirty="0" smtClean="0">
                <a:solidFill>
                  <a:srgbClr val="068809"/>
                </a:solidFill>
                <a:latin typeface="Copperplate Gothic Bold" panose="020E0705020206020404" pitchFamily="34" charset="0"/>
              </a:rPr>
              <a:t>y la más importante… </a:t>
            </a:r>
            <a:r>
              <a:rPr lang="es-ES" dirty="0" err="1" smtClean="0">
                <a:solidFill>
                  <a:srgbClr val="068809"/>
                </a:solidFill>
                <a:latin typeface="Copperplate Gothic Bold" panose="020E0705020206020404" pitchFamily="34" charset="0"/>
              </a:rPr>
              <a:t>extremadura</a:t>
            </a:r>
            <a:r>
              <a:rPr lang="es-ES" dirty="0" smtClean="0">
                <a:solidFill>
                  <a:srgbClr val="068809"/>
                </a:solidFill>
                <a:latin typeface="Copperplate Gothic Bold" panose="020E0705020206020404" pitchFamily="34" charset="0"/>
              </a:rPr>
              <a:t> necesita crear riqueza y empleo .</a:t>
            </a:r>
            <a:endParaRPr lang="es-ES" dirty="0">
              <a:solidFill>
                <a:srgbClr val="068809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492896"/>
            <a:ext cx="347382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2420888"/>
            <a:ext cx="482453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669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Instrumentos ya creados EN EXTREMADURA que nos conducen en esta dirección</a:t>
            </a:r>
            <a:endParaRPr lang="es-E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Resultado de imagen de estrategia ris extremadu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4185560" cy="2972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8557" y="4726835"/>
            <a:ext cx="4213101" cy="1642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1658" y="1202028"/>
            <a:ext cx="2945259" cy="32497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686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606" y="1484784"/>
            <a:ext cx="7709033" cy="337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Rectángulo"/>
          <p:cNvSpPr/>
          <p:nvPr/>
        </p:nvSpPr>
        <p:spPr>
          <a:xfrm>
            <a:off x="902973" y="4797152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accent2"/>
                </a:solidFill>
                <a:latin typeface="Copperplate Gothic Bold" panose="020E0705020206020404" pitchFamily="34" charset="0"/>
              </a:rPr>
              <a:t>24 ESTRATEGIAS COMARCALES </a:t>
            </a:r>
            <a:r>
              <a:rPr lang="es-ES" sz="2800" dirty="0">
                <a:solidFill>
                  <a:schemeClr val="accent2"/>
                </a:solidFill>
                <a:latin typeface="Copperplate Gothic Bold" panose="020E0705020206020404" pitchFamily="34" charset="0"/>
              </a:rPr>
              <a:t>DE </a:t>
            </a:r>
            <a:r>
              <a:rPr lang="es-ES" sz="2800" u="sng" dirty="0">
                <a:latin typeface="Copperplate Gothic Bold" panose="020E0705020206020404" pitchFamily="34" charset="0"/>
              </a:rPr>
              <a:t>DESARROLLO LOCAL PARTICIPATIVO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Instrumentos ya creados EN EXTREMADURA que nos conducen en esta dirección</a:t>
            </a:r>
            <a:endParaRPr lang="es-ES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230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El nuevo instrumento a crear: </a:t>
            </a:r>
            <a:b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estrategia regional de economía </a:t>
            </a:r>
            <a:b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verde y circular.</a:t>
            </a:r>
            <a:endParaRPr lang="es-E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9689" y="1556792"/>
            <a:ext cx="6086450" cy="4287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2925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EXTREMADURA 2030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223628" y="5643247"/>
            <a:ext cx="1951974" cy="27384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</a:rPr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>
                <a:solidFill>
                  <a:prstClr val="black"/>
                </a:solidFill>
              </a:rPr>
              <a:t>.com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485900" y="1754814"/>
            <a:ext cx="6172200" cy="1188132"/>
          </a:xfrm>
        </p:spPr>
        <p:txBody>
          <a:bodyPr/>
          <a:lstStyle/>
          <a:p>
            <a:pPr marL="342900" lvl="1" indent="0">
              <a:buNone/>
            </a:pPr>
            <a:r>
              <a:rPr lang="es-ES" sz="1350" dirty="0"/>
              <a:t>16 julio 2016, el Presidente de la Junta de Extremadura presenta en la Asamblea de Extremadura la iniciativa de diseñar una Estrategia de Economía Verde y Circular, en el Debate del estado de la Región.</a:t>
            </a:r>
          </a:p>
        </p:txBody>
      </p:sp>
      <p:pic>
        <p:nvPicPr>
          <p:cNvPr id="149506" name="Picture 2" descr="Resultado de imagen de asamblea economia verde extremad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240" y="2348880"/>
            <a:ext cx="4704031" cy="31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8920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EXTREMADURA 2030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223628" y="5643247"/>
            <a:ext cx="1951974" cy="27384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</a:rPr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>
                <a:solidFill>
                  <a:prstClr val="black"/>
                </a:solidFill>
              </a:rPr>
              <a:t>.com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485900" y="1754814"/>
            <a:ext cx="6172200" cy="1188132"/>
          </a:xfrm>
        </p:spPr>
        <p:txBody>
          <a:bodyPr/>
          <a:lstStyle/>
          <a:p>
            <a:pPr marL="342900" lvl="1" indent="0">
              <a:buNone/>
            </a:pPr>
            <a:r>
              <a:rPr lang="es-ES" sz="1350" dirty="0"/>
              <a:t>Noviembre 2016. El Consejo de Gobierno de la Junta de Extremadura toma en consideración el Marco de impulso a la economía Verde y Circular de Extremadura, y decide someterlo a la Concertación social con los agentes sociales extremeños.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9616" y="2760410"/>
            <a:ext cx="4593431" cy="235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16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EXTREMADURA 2030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223628" y="5643247"/>
            <a:ext cx="1951974" cy="27384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</a:rPr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>
                <a:solidFill>
                  <a:prstClr val="black"/>
                </a:solidFill>
              </a:rPr>
              <a:t>.com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485900" y="1754814"/>
            <a:ext cx="6172200" cy="1188132"/>
          </a:xfrm>
        </p:spPr>
        <p:txBody>
          <a:bodyPr/>
          <a:lstStyle/>
          <a:p>
            <a:pPr lvl="1"/>
            <a:r>
              <a:rPr lang="es-ES" sz="1350" dirty="0"/>
              <a:t> 22 Marzo 2017.La Junta y los agentes sociales y económicos , UGT, CCOO y la CREEX, firman un acuerdo para la construcción de una Estrategia de economía verde y circular para Extremadura, y se adhieren al Marco de Impulso a la economía Verde y Circular</a:t>
            </a:r>
          </a:p>
          <a:p>
            <a:pPr lvl="1"/>
            <a:endParaRPr lang="es-ES" sz="1350" dirty="0"/>
          </a:p>
        </p:txBody>
      </p:sp>
      <p:pic>
        <p:nvPicPr>
          <p:cNvPr id="72706" name="Picture 2" descr="Resultado de imagen de firma acuerdo economia verde extremad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394" y="2612064"/>
            <a:ext cx="4725213" cy="314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555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Entre otras cosas se decide crear una mesa permanente de concertación social con los Agentes sociales y económicos extremeños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116" r="9664"/>
          <a:stretch>
            <a:fillRect/>
          </a:stretch>
        </p:blipFill>
        <p:spPr bwMode="auto">
          <a:xfrm>
            <a:off x="2150333" y="2213264"/>
            <a:ext cx="4843334" cy="3394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55222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6 de Abril 2017. La Asamblea de Extremadura da el visto bueno al marco de impulso a la economía verde y circular de Extremadura.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5132" y="2057401"/>
            <a:ext cx="6013736" cy="3394472"/>
          </a:xfrm>
        </p:spPr>
      </p:pic>
    </p:spTree>
    <p:extLst>
      <p:ext uri="{BB962C8B-B14F-4D97-AF65-F5344CB8AC3E}">
        <p14:creationId xmlns:p14="http://schemas.microsoft.com/office/powerpoint/2010/main" xmlns="" val="2901260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4 grupos parlamentarios </a:t>
            </a:r>
            <a:r>
              <a:rPr lang="es-ES" dirty="0" err="1" smtClean="0"/>
              <a:t>Psoe</a:t>
            </a:r>
            <a:r>
              <a:rPr lang="es-ES" dirty="0" smtClean="0"/>
              <a:t>, PP, Podemos, Ciudadanos presentan unas 350 propuestas a incluir en la Estrategia Regional de Economía Verde y Circular</a:t>
            </a:r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9417" y="2057401"/>
            <a:ext cx="4525166" cy="3394472"/>
          </a:xfrm>
        </p:spPr>
      </p:pic>
    </p:spTree>
    <p:extLst>
      <p:ext uri="{BB962C8B-B14F-4D97-AF65-F5344CB8AC3E}">
        <p14:creationId xmlns:p14="http://schemas.microsoft.com/office/powerpoint/2010/main" xmlns="" val="787479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782"/>
          <a:stretch/>
        </p:blipFill>
        <p:spPr>
          <a:xfrm>
            <a:off x="1259632" y="1196752"/>
            <a:ext cx="6766205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39553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El planeta está enfermo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9659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800" dirty="0"/>
              <a:t>5 Junio 2016( Día mundial Medio Ambiente) se abre un proceso de participación masiva, social, institucional y ciudadana de adhesiones y aportaciones al marco de impulso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2218" y="2057401"/>
            <a:ext cx="6419564" cy="3394472"/>
          </a:xfrm>
        </p:spPr>
      </p:pic>
    </p:spTree>
    <p:extLst>
      <p:ext uri="{BB962C8B-B14F-4D97-AF65-F5344CB8AC3E}">
        <p14:creationId xmlns:p14="http://schemas.microsoft.com/office/powerpoint/2010/main" xmlns="" val="1796634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 Julio 2017 la Federación de Municipios y Provincias de Extremadura, se adhiere mediante acuerdo al Marco de impulso a economía verde y Circular de Extremadura.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6145" y="2057401"/>
            <a:ext cx="4631710" cy="3394472"/>
          </a:xfrm>
        </p:spPr>
      </p:pic>
    </p:spTree>
    <p:extLst>
      <p:ext uri="{BB962C8B-B14F-4D97-AF65-F5344CB8AC3E}">
        <p14:creationId xmlns:p14="http://schemas.microsoft.com/office/powerpoint/2010/main" xmlns="" val="2995186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Entre Julio y Agosto 2017 se adhirieron al marco de impulso mediante acuerdo plenario, las Diputaciones de Cáceres y de Badajoz.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DIPUTACIÓN DE CACERES</a:t>
            </a:r>
            <a:endParaRPr lang="es-ES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452" y="2488406"/>
            <a:ext cx="3951288" cy="2963466"/>
          </a:xfrm>
        </p:spPr>
      </p:pic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/>
              <a:t>DIPUTACIÓN DE BADAJOZ</a:t>
            </a:r>
            <a:endParaRPr lang="es-ES" dirty="0"/>
          </a:p>
        </p:txBody>
      </p:sp>
      <p:pic>
        <p:nvPicPr>
          <p:cNvPr id="13" name="Marcador de contenido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9342" y="2488406"/>
            <a:ext cx="3952744" cy="2963466"/>
          </a:xfrm>
        </p:spPr>
      </p:pic>
    </p:spTree>
    <p:extLst>
      <p:ext uri="{BB962C8B-B14F-4D97-AF65-F5344CB8AC3E}">
        <p14:creationId xmlns:p14="http://schemas.microsoft.com/office/powerpoint/2010/main" xmlns="" val="3781646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Septiembre 2017, se abre proceso de adhesiones y propuestas al marco para Ayuntamientos, Grupos de Acción Local y Mancomunidades.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277" y="2236644"/>
            <a:ext cx="5011016" cy="2883490"/>
          </a:xfrm>
        </p:spPr>
      </p:pic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8009" y="2104159"/>
            <a:ext cx="2535410" cy="3347714"/>
          </a:xfrm>
        </p:spPr>
      </p:pic>
    </p:spTree>
    <p:extLst>
      <p:ext uri="{BB962C8B-B14F-4D97-AF65-F5344CB8AC3E}">
        <p14:creationId xmlns:p14="http://schemas.microsoft.com/office/powerpoint/2010/main" xmlns="" val="231002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500" dirty="0"/>
              <a:t>RASGOS CARACTERÍSTICOS Y DIFERENCIADORES DE OTRAS ESTRATEGIAS</a:t>
            </a:r>
            <a:r>
              <a:rPr lang="es-ES" dirty="0" smtClean="0"/>
              <a:t>.</a:t>
            </a:r>
            <a:br>
              <a:rPr lang="es-ES" dirty="0" smtClean="0"/>
            </a:br>
            <a:r>
              <a:rPr lang="es-ES" dirty="0" smtClean="0"/>
              <a:t>LIDERAZGO POLÍTICO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1960" y="2057401"/>
            <a:ext cx="2260080" cy="3394472"/>
          </a:xfrm>
        </p:spPr>
      </p:pic>
    </p:spTree>
    <p:extLst>
      <p:ext uri="{BB962C8B-B14F-4D97-AF65-F5344CB8AC3E}">
        <p14:creationId xmlns:p14="http://schemas.microsoft.com/office/powerpoint/2010/main" xmlns="" val="3700901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500" dirty="0"/>
              <a:t>RASGOS CARACTERÍSTICOS Y DIFERENCIADORES DE OTRAS ESTRATEGIAS</a:t>
            </a:r>
            <a:br>
              <a:rPr lang="es-ES" sz="1500" dirty="0"/>
            </a:br>
            <a:r>
              <a:rPr lang="es-ES" dirty="0" smtClean="0"/>
              <a:t>TRANSVERSALIDAD COMPETENCIAL</a:t>
            </a:r>
            <a:r>
              <a:rPr lang="es-ES" dirty="0"/>
              <a:t/>
            </a:r>
            <a:br>
              <a:rPr lang="es-ES" dirty="0"/>
            </a:br>
            <a:endParaRPr lang="es-ES" sz="15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0555" y="2057401"/>
            <a:ext cx="5122891" cy="3394472"/>
          </a:xfrm>
        </p:spPr>
      </p:pic>
    </p:spTree>
    <p:extLst>
      <p:ext uri="{BB962C8B-B14F-4D97-AF65-F5344CB8AC3E}">
        <p14:creationId xmlns:p14="http://schemas.microsoft.com/office/powerpoint/2010/main" xmlns="" val="402858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500" dirty="0"/>
              <a:t>RASGOS CARACTERÍSTICOS Y DIFERENCIADORES DE OTRAS ESTRATEGIAS</a:t>
            </a:r>
            <a:br>
              <a:rPr lang="es-ES" sz="1500" dirty="0"/>
            </a:br>
            <a:r>
              <a:rPr lang="es-ES" dirty="0" smtClean="0"/>
              <a:t>RAÍCES TERRITORIALES.( PRIORIDAD LOCAL)</a:t>
            </a:r>
            <a:endParaRPr lang="es-ES" sz="15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623542"/>
            <a:ext cx="4039791" cy="2693194"/>
          </a:xfrm>
        </p:spPr>
      </p:pic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628" y="2906543"/>
            <a:ext cx="4042172" cy="2127193"/>
          </a:xfrm>
        </p:spPr>
      </p:pic>
    </p:spTree>
    <p:extLst>
      <p:ext uri="{BB962C8B-B14F-4D97-AF65-F5344CB8AC3E}">
        <p14:creationId xmlns:p14="http://schemas.microsoft.com/office/powerpoint/2010/main" xmlns="" val="736083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500" dirty="0"/>
              <a:t>RASGOS CARACTERÍSTICOS Y DIFERENCIADORES DE LA ESTRATEGIA</a:t>
            </a:r>
            <a:br>
              <a:rPr lang="es-ES" sz="1500" dirty="0"/>
            </a:br>
            <a:r>
              <a:rPr lang="es-ES" dirty="0" smtClean="0"/>
              <a:t>COMPROMISO SOCIAL Y CIUDADANO</a:t>
            </a:r>
            <a:endParaRPr lang="es-ES" sz="15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" name="Marcador de contenido 1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628" y="2621284"/>
            <a:ext cx="4042172" cy="2697710"/>
          </a:xfrm>
        </p:spPr>
      </p:pic>
      <p:pic>
        <p:nvPicPr>
          <p:cNvPr id="13" name="Marcador de contenido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960346"/>
            <a:ext cx="4039791" cy="2019587"/>
          </a:xfrm>
        </p:spPr>
      </p:pic>
    </p:spTree>
    <p:extLst>
      <p:ext uri="{BB962C8B-B14F-4D97-AF65-F5344CB8AC3E}">
        <p14:creationId xmlns:p14="http://schemas.microsoft.com/office/powerpoint/2010/main" xmlns="" val="3322263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772816"/>
            <a:ext cx="8046156" cy="4353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9553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7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CUANDO HABLAMOS DE ECONOMÍA VERDE EN </a:t>
            </a:r>
            <a:r>
              <a:rPr lang="es-ES" sz="27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EXTREMADURA…</a:t>
            </a:r>
          </a:p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QUÉ ESTAMOS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HABLANDO?</a:t>
            </a:r>
            <a:endParaRPr lang="es-ES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676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EXTREMADURA 20-30\Fotos Extremadura\agricul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202" y="1403648"/>
            <a:ext cx="7366037" cy="43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Marcador de texto"/>
          <p:cNvSpPr txBox="1">
            <a:spLocks/>
          </p:cNvSpPr>
          <p:nvPr/>
        </p:nvSpPr>
        <p:spPr>
          <a:xfrm>
            <a:off x="827584" y="1886644"/>
            <a:ext cx="5698976" cy="639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800" noProof="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AGRICULTURA Y GANADERÍA SOSTENIBLES</a:t>
            </a:r>
            <a:endParaRPr kumimoji="0" lang="es-ES" sz="280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pperplate Gothic Bold" panose="020E07050202060204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611560" y="116632"/>
            <a:ext cx="8085584" cy="1287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600" i="0" u="none" strike="noStrike" kern="1200" cap="none" spc="0" normalizeH="0" baseline="0" noProof="0" dirty="0">
              <a:ln>
                <a:noFill/>
              </a:ln>
              <a:uLnTx/>
              <a:uFillTx/>
              <a:latin typeface="Copperplate Gothic Bold" panose="020E0705020206020404" pitchFamily="34" charset="0"/>
              <a:ea typeface="+mj-ea"/>
              <a:cs typeface="Andalus" pitchFamily="18" charset="-7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437512" cy="1143000"/>
          </a:xfrm>
        </p:spPr>
        <p:txBody>
          <a:bodyPr>
            <a:normAutofit/>
          </a:bodyPr>
          <a:lstStyle/>
          <a:p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</a:p>
        </p:txBody>
      </p:sp>
    </p:spTree>
    <p:extLst>
      <p:ext uri="{BB962C8B-B14F-4D97-AF65-F5344CB8AC3E}">
        <p14:creationId xmlns:p14="http://schemas.microsoft.com/office/powerpoint/2010/main" xmlns="" val="297937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El planeta está enfermo</a:t>
            </a:r>
            <a:endParaRPr lang="es-E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82" t="5172" r="6513" b="9467"/>
          <a:stretch/>
        </p:blipFill>
        <p:spPr bwMode="auto">
          <a:xfrm>
            <a:off x="1117302" y="1159497"/>
            <a:ext cx="2056097" cy="1308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02464" y="2528165"/>
            <a:ext cx="3285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Calentamiento global </a:t>
            </a:r>
          </a:p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y fenómenos extremos</a:t>
            </a:r>
            <a:endParaRPr lang="es-E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8985" y="3322294"/>
            <a:ext cx="2014414" cy="1211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963619" y="4580034"/>
            <a:ext cx="23772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Deforestación y </a:t>
            </a:r>
            <a:endParaRPr lang="es-ES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desertificación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2803941" y="6120530"/>
            <a:ext cx="3530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Pérdida de biodiversidad</a:t>
            </a:r>
            <a:endParaRPr lang="es-E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6430" y="1159497"/>
            <a:ext cx="2118243" cy="1353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4644008" y="2634398"/>
            <a:ext cx="3944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Contaminación atmosférica</a:t>
            </a:r>
            <a:endParaRPr lang="es-ES" dirty="0"/>
          </a:p>
        </p:txBody>
      </p:sp>
      <p:pic>
        <p:nvPicPr>
          <p:cNvPr id="2059" name="Picture 11" descr="El Agua Ya Dan, La Escasez De, Proyecció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6430" y="3142230"/>
            <a:ext cx="2118244" cy="1274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14 Rectángulo"/>
          <p:cNvSpPr/>
          <p:nvPr/>
        </p:nvSpPr>
        <p:spPr>
          <a:xfrm>
            <a:off x="5642759" y="4533868"/>
            <a:ext cx="2324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Escasez de agua</a:t>
            </a:r>
            <a:endParaRPr lang="es-ES" dirty="0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4471" y="4759713"/>
            <a:ext cx="2109266" cy="1360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872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Resultado de imagen de AGRICULTURA DE PRECISIÓN EXTREMADURA"/>
          <p:cNvPicPr>
            <a:picLocks noChangeAspect="1" noChangeArrowheads="1"/>
          </p:cNvPicPr>
          <p:nvPr/>
        </p:nvPicPr>
        <p:blipFill>
          <a:blip r:embed="rId3" cstate="print"/>
          <a:srcRect l="12147" r="5430"/>
          <a:stretch>
            <a:fillRect/>
          </a:stretch>
        </p:blipFill>
        <p:spPr bwMode="auto">
          <a:xfrm>
            <a:off x="971600" y="1844824"/>
            <a:ext cx="7011778" cy="44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Marcador de texto"/>
          <p:cNvSpPr txBox="1">
            <a:spLocks/>
          </p:cNvSpPr>
          <p:nvPr/>
        </p:nvSpPr>
        <p:spPr>
          <a:xfrm>
            <a:off x="1110680" y="2101007"/>
            <a:ext cx="5698976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400" b="1" noProof="0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AGRICULTURA DE PRECISIÓN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Copperplate Gothic Bold" panose="020E07050202060204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187624" y="116632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55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0885" y="1268760"/>
            <a:ext cx="5746654" cy="46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Marcador de texto"/>
          <p:cNvSpPr txBox="1">
            <a:spLocks/>
          </p:cNvSpPr>
          <p:nvPr/>
        </p:nvSpPr>
        <p:spPr>
          <a:xfrm>
            <a:off x="1732969" y="2827167"/>
            <a:ext cx="6707088" cy="639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4800" noProof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LA DEHESA: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3200" noProof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CENTRO DE RECURSOS Y OPORTUNIDADES</a:t>
            </a:r>
            <a:endParaRPr kumimoji="0" lang="es-ES" sz="320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pperplate Gothic Bold" panose="020E0705020206020404" pitchFamily="34" charset="0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437512" cy="1143000"/>
          </a:xfrm>
        </p:spPr>
        <p:txBody>
          <a:bodyPr>
            <a:normAutofit/>
          </a:bodyPr>
          <a:lstStyle/>
          <a:p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70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Resultado de imagen de Circuitos de distribución cortos Locale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37304"/>
            <a:ext cx="7141326" cy="44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Marcador de texto"/>
          <p:cNvSpPr txBox="1">
            <a:spLocks/>
          </p:cNvSpPr>
          <p:nvPr/>
        </p:nvSpPr>
        <p:spPr>
          <a:xfrm>
            <a:off x="1427542" y="2420888"/>
            <a:ext cx="6707088" cy="639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800" b="1" noProof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Circuitos de distribución </a:t>
            </a:r>
            <a:r>
              <a:rPr lang="es-E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cortos/ </a:t>
            </a:r>
            <a:r>
              <a:rPr lang="es-ES" sz="2800" b="1" noProof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locales</a:t>
            </a:r>
            <a:endParaRPr kumimoji="0" lang="es-E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pperplate Gothic Bold" panose="020E0705020206020404" pitchFamily="34" charset="0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437512" cy="1143000"/>
          </a:xfrm>
        </p:spPr>
        <p:txBody>
          <a:bodyPr>
            <a:normAutofit/>
          </a:bodyPr>
          <a:lstStyle/>
          <a:p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301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2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0954" y="1412776"/>
            <a:ext cx="6682689" cy="501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4 Marcador de texto"/>
          <p:cNvSpPr txBox="1">
            <a:spLocks/>
          </p:cNvSpPr>
          <p:nvPr/>
        </p:nvSpPr>
        <p:spPr>
          <a:xfrm>
            <a:off x="1552836" y="5229200"/>
            <a:ext cx="6707088" cy="639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GESTIÓN DE LOS RECURSOS NATURALES</a:t>
            </a:r>
            <a:endParaRPr lang="es-ES" sz="2400" noProof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187624" y="116632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267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sultado de imagen de embalse ser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8624022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4 Marcador de texto"/>
          <p:cNvSpPr txBox="1">
            <a:spLocks/>
          </p:cNvSpPr>
          <p:nvPr/>
        </p:nvSpPr>
        <p:spPr>
          <a:xfrm>
            <a:off x="2123728" y="2075182"/>
            <a:ext cx="8003232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GESTIÓN DE RECURSOS HÍDRICOS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 Y CICLO DEL AGUA</a:t>
            </a:r>
            <a:endParaRPr lang="es-ES" sz="2400" noProof="0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437512" cy="1143000"/>
          </a:xfrm>
        </p:spPr>
        <p:txBody>
          <a:bodyPr>
            <a:normAutofit/>
          </a:bodyPr>
          <a:lstStyle/>
          <a:p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99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esultado de imagen de AGRICULTURA DE PRECISIÓN EXTREMAD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44824"/>
            <a:ext cx="7546588" cy="42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4 Marcador de texto"/>
          <p:cNvSpPr txBox="1">
            <a:spLocks/>
          </p:cNvSpPr>
          <p:nvPr/>
        </p:nvSpPr>
        <p:spPr>
          <a:xfrm>
            <a:off x="904764" y="2204864"/>
            <a:ext cx="80032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Tecnologías aplicadas al medio ambiente</a:t>
            </a:r>
            <a:endParaRPr lang="es-ES" sz="2400" b="1" noProof="0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187624" y="116632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863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esultado de imagen de construcción verde extremad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3674" y="1700808"/>
            <a:ext cx="6702702" cy="44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4 Marcador de texto"/>
          <p:cNvSpPr txBox="1">
            <a:spLocks/>
          </p:cNvSpPr>
          <p:nvPr/>
        </p:nvSpPr>
        <p:spPr>
          <a:xfrm>
            <a:off x="904764" y="5300712"/>
            <a:ext cx="80032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8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Urbanismo y construcción verde</a:t>
            </a:r>
            <a:endParaRPr lang="es-ES" sz="2800" noProof="0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187624" y="116632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07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esultado de imagen de coche electrico extremad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988840"/>
            <a:ext cx="7334250" cy="4000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4 Marcador de texto"/>
          <p:cNvSpPr txBox="1">
            <a:spLocks/>
          </p:cNvSpPr>
          <p:nvPr/>
        </p:nvSpPr>
        <p:spPr>
          <a:xfrm>
            <a:off x="3923928" y="2636912"/>
            <a:ext cx="4675126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MOVILIDAD Y TRANSPORTE SOSTENIBLES</a:t>
            </a:r>
            <a:endParaRPr lang="es-ES" sz="2800" b="1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65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extremadura2030.com/wp-content/uploads/2017/03/ternera-de-extremadu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772816"/>
            <a:ext cx="6582652" cy="43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7504" y="6381328"/>
            <a:ext cx="2602632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/>
              <a:t>.com</a:t>
            </a:r>
            <a:endParaRPr lang="es-ES" dirty="0"/>
          </a:p>
        </p:txBody>
      </p:sp>
      <p:sp>
        <p:nvSpPr>
          <p:cNvPr id="7" name="4 Marcador de texto"/>
          <p:cNvSpPr txBox="1">
            <a:spLocks/>
          </p:cNvSpPr>
          <p:nvPr/>
        </p:nvSpPr>
        <p:spPr>
          <a:xfrm>
            <a:off x="1619672" y="2096457"/>
            <a:ext cx="8003232" cy="8640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Educación ,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concienciación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 y </a:t>
            </a:r>
            <a:r>
              <a:rPr lang="es-ES" sz="2400" dirty="0" smtClean="0">
                <a:solidFill>
                  <a:srgbClr val="0AEC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asociacionismo verde</a:t>
            </a:r>
            <a:endParaRPr lang="es-ES" sz="2400" noProof="0" dirty="0" smtClean="0">
              <a:solidFill>
                <a:srgbClr val="0AEC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187624" y="116632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3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F:\EXTREMADURA 20-30\Fotos Extremadura\paneles-sola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700808"/>
            <a:ext cx="6000000" cy="45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4 Marcador de texto"/>
          <p:cNvSpPr txBox="1">
            <a:spLocks/>
          </p:cNvSpPr>
          <p:nvPr/>
        </p:nvSpPr>
        <p:spPr>
          <a:xfrm>
            <a:off x="1403648" y="3097665"/>
            <a:ext cx="8003232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Energías alternativas y eficiencia energética.</a:t>
            </a:r>
            <a:endParaRPr lang="es-ES" sz="3200" noProof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187624" y="116632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480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EL PLANETA ESTÁ ENFERMO</a:t>
            </a:r>
            <a:endParaRPr lang="es-E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4809799" y="2661784"/>
            <a:ext cx="3044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Escasez de alimentos </a:t>
            </a:r>
          </a:p>
          <a:p>
            <a:pPr algn="ctr"/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de calidad</a:t>
            </a:r>
            <a:endParaRPr lang="es-ES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953621" y="5072133"/>
            <a:ext cx="2601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sobreexplotación </a:t>
            </a:r>
          </a:p>
          <a:p>
            <a:pPr algn="ctr"/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de los recursos</a:t>
            </a:r>
            <a:endParaRPr lang="es-ES" dirty="0"/>
          </a:p>
        </p:txBody>
      </p:sp>
      <p:sp>
        <p:nvSpPr>
          <p:cNvPr id="17" name="16 Rectángulo"/>
          <p:cNvSpPr/>
          <p:nvPr/>
        </p:nvSpPr>
        <p:spPr>
          <a:xfrm>
            <a:off x="685380" y="5053562"/>
            <a:ext cx="27605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pobreza y</a:t>
            </a:r>
          </a:p>
          <a:p>
            <a:pPr algn="ctr"/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crisis humanitarias</a:t>
            </a:r>
            <a:endParaRPr lang="es-E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928" y="1268761"/>
            <a:ext cx="2447468" cy="1382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1167" y="3615817"/>
            <a:ext cx="2268990" cy="1437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Minería A Cielo Abierto, Ligni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3794" y="3403410"/>
            <a:ext cx="2281137" cy="157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2 Rectángulo"/>
          <p:cNvSpPr/>
          <p:nvPr/>
        </p:nvSpPr>
        <p:spPr>
          <a:xfrm>
            <a:off x="841928" y="2599161"/>
            <a:ext cx="2632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Sistema </a:t>
            </a:r>
            <a:r>
              <a:rPr lang="es-ES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basado en </a:t>
            </a:r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energías fósiles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3166" y="1268761"/>
            <a:ext cx="2417369" cy="1464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29869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Marcador de texto"/>
          <p:cNvSpPr txBox="1">
            <a:spLocks/>
          </p:cNvSpPr>
          <p:nvPr/>
        </p:nvSpPr>
        <p:spPr>
          <a:xfrm>
            <a:off x="1154223" y="1484784"/>
            <a:ext cx="80032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400" b="1" dirty="0" smtClean="0">
                <a:solidFill>
                  <a:schemeClr val="accent2">
                    <a:lumMod val="75000"/>
                  </a:schemeClr>
                </a:solidFill>
                <a:latin typeface="Copperplate Gothic Bold" panose="020E0705020206020404" pitchFamily="34" charset="0"/>
              </a:rPr>
              <a:t>Gestión y tratamiento de residuos</a:t>
            </a:r>
            <a:endParaRPr lang="es-ES" sz="2400" b="1" noProof="0" dirty="0" smtClean="0">
              <a:solidFill>
                <a:schemeClr val="accent2">
                  <a:lumMod val="75000"/>
                </a:schemeClr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41986" name="Picture 2" descr="Resultado de imagen de tratamiento de residuos extremad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998" y="1785325"/>
            <a:ext cx="7603636" cy="44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187624" y="116632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07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Marcador de texto"/>
          <p:cNvSpPr txBox="1">
            <a:spLocks/>
          </p:cNvSpPr>
          <p:nvPr/>
        </p:nvSpPr>
        <p:spPr>
          <a:xfrm>
            <a:off x="467544" y="1772816"/>
            <a:ext cx="8506871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pperplate Gothic Bold" panose="020E0705020206020404" pitchFamily="34" charset="0"/>
              </a:rPr>
              <a:t>TRABAJOS FORESTALES. PREVENCIÓN DE INCENDIOS</a:t>
            </a:r>
            <a:endParaRPr lang="es-ES" sz="2000" b="1" noProof="0" dirty="0" smtClean="0">
              <a:solidFill>
                <a:schemeClr val="tx1">
                  <a:lumMod val="85000"/>
                  <a:lumOff val="15000"/>
                </a:schemeClr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9938" name="Picture 2" descr="Resultado de imagen de trabajos forestales prevención incendios extremad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348880"/>
            <a:ext cx="6130190" cy="378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187624" y="116632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504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esultado de imagen de industria alimentaria extremad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95" y="1772816"/>
            <a:ext cx="7048108" cy="43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7504" y="6381328"/>
            <a:ext cx="2602632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/>
              <a:t>.com</a:t>
            </a:r>
            <a:endParaRPr lang="es-ES" dirty="0"/>
          </a:p>
        </p:txBody>
      </p:sp>
      <p:sp>
        <p:nvSpPr>
          <p:cNvPr id="7" name="4 Marcador de texto"/>
          <p:cNvSpPr txBox="1">
            <a:spLocks/>
          </p:cNvSpPr>
          <p:nvPr/>
        </p:nvSpPr>
        <p:spPr>
          <a:xfrm>
            <a:off x="1187624" y="4788664"/>
            <a:ext cx="80032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320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Industria agroalimentaria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187624" y="116632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410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7504" y="6381328"/>
            <a:ext cx="2602632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/>
              <a:t>.com</a:t>
            </a:r>
            <a:endParaRPr lang="es-ES" dirty="0"/>
          </a:p>
        </p:txBody>
      </p:sp>
      <p:pic>
        <p:nvPicPr>
          <p:cNvPr id="33796" name="Picture 4" descr="Alimentos, Verduras, Cocina, Comida, Gastronomí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8465" y="1772816"/>
            <a:ext cx="4859999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 descr="Aceite De Oliva, Aliño De Ensaladas, Cocinar, Oli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924944"/>
            <a:ext cx="4859999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187624" y="116632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sp>
        <p:nvSpPr>
          <p:cNvPr id="7" name="4 Marcador de texto"/>
          <p:cNvSpPr txBox="1">
            <a:spLocks/>
          </p:cNvSpPr>
          <p:nvPr/>
        </p:nvSpPr>
        <p:spPr>
          <a:xfrm>
            <a:off x="3361680" y="5445224"/>
            <a:ext cx="80032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Copperplate Gothic Bold" panose="020E0705020206020404" pitchFamily="34" charset="0"/>
              </a:rPr>
              <a:t>Alimentación saludable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82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esultado de imagen de consumo respons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16832"/>
            <a:ext cx="7285968" cy="40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7504" y="6381328"/>
            <a:ext cx="2602632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www.</a:t>
            </a:r>
            <a:r>
              <a:rPr lang="es-ES" dirty="0" smtClean="0">
                <a:solidFill>
                  <a:srgbClr val="009900"/>
                </a:solidFill>
              </a:rPr>
              <a:t>EXTREMADURA2030</a:t>
            </a:r>
            <a:r>
              <a:rPr lang="es-ES" dirty="0" smtClean="0"/>
              <a:t>.com</a:t>
            </a:r>
            <a:endParaRPr lang="es-ES" dirty="0"/>
          </a:p>
        </p:txBody>
      </p:sp>
      <p:sp>
        <p:nvSpPr>
          <p:cNvPr id="7" name="4 Marcador de texto"/>
          <p:cNvSpPr txBox="1">
            <a:spLocks/>
          </p:cNvSpPr>
          <p:nvPr/>
        </p:nvSpPr>
        <p:spPr>
          <a:xfrm>
            <a:off x="1763688" y="1602971"/>
            <a:ext cx="80032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3200" dirty="0" smtClean="0">
                <a:solidFill>
                  <a:srgbClr val="068809"/>
                </a:solidFill>
                <a:latin typeface="Copperplate Gothic Bold" panose="020E0705020206020404" pitchFamily="34" charset="0"/>
              </a:rPr>
              <a:t>Consumo responsable</a:t>
            </a: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437512" cy="1143000"/>
          </a:xfrm>
        </p:spPr>
        <p:txBody>
          <a:bodyPr>
            <a:normAutofit/>
          </a:bodyPr>
          <a:lstStyle/>
          <a:p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395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F:\EXTREMADURA 20-30\Fotos Extremadura\birding-monfrage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952" y="1916832"/>
            <a:ext cx="6851795" cy="45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4 Marcador de texto"/>
          <p:cNvSpPr txBox="1">
            <a:spLocks/>
          </p:cNvSpPr>
          <p:nvPr/>
        </p:nvSpPr>
        <p:spPr>
          <a:xfrm>
            <a:off x="3397470" y="1484784"/>
            <a:ext cx="80032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800" b="1" dirty="0" smtClean="0">
                <a:solidFill>
                  <a:srgbClr val="068809"/>
                </a:solidFill>
                <a:latin typeface="Copperplate Gothic Bold" panose="020E0705020206020404" pitchFamily="34" charset="0"/>
              </a:rPr>
              <a:t>Turismo verde</a:t>
            </a: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437512" cy="1143000"/>
          </a:xfrm>
        </p:spPr>
        <p:txBody>
          <a:bodyPr>
            <a:normAutofit/>
          </a:bodyPr>
          <a:lstStyle/>
          <a:p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24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Marcador de texto"/>
          <p:cNvSpPr txBox="1">
            <a:spLocks/>
          </p:cNvSpPr>
          <p:nvPr/>
        </p:nvSpPr>
        <p:spPr>
          <a:xfrm>
            <a:off x="457200" y="1124744"/>
            <a:ext cx="80032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800" b="1" dirty="0" smtClean="0">
                <a:solidFill>
                  <a:srgbClr val="068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Deportes en el medio natural</a:t>
            </a: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653536" cy="1143000"/>
          </a:xfrm>
        </p:spPr>
        <p:txBody>
          <a:bodyPr>
            <a:normAutofit fontScale="90000"/>
          </a:bodyPr>
          <a:lstStyle/>
          <a:p>
            <a:pPr lvl="0" algn="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LA ECONOMÍA VERDE ES CREAR RIQUEZA Y EMPLEO EN..</a:t>
            </a:r>
            <a:b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</a:br>
            <a:endParaRPr lang="es-ES" sz="22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580569"/>
            <a:ext cx="7334250" cy="43153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003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esultado de imagen de servicios ambientales a empresas y entidades"/>
          <p:cNvPicPr>
            <a:picLocks noChangeAspect="1" noChangeArrowheads="1"/>
          </p:cNvPicPr>
          <p:nvPr/>
        </p:nvPicPr>
        <p:blipFill>
          <a:blip r:embed="rId3" cstate="print"/>
          <a:srcRect l="35968" r="35911" b="55463"/>
          <a:stretch>
            <a:fillRect/>
          </a:stretch>
        </p:blipFill>
        <p:spPr bwMode="auto">
          <a:xfrm>
            <a:off x="827584" y="1412775"/>
            <a:ext cx="5688632" cy="5159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4 Marcador de texto"/>
          <p:cNvSpPr txBox="1">
            <a:spLocks/>
          </p:cNvSpPr>
          <p:nvPr/>
        </p:nvSpPr>
        <p:spPr>
          <a:xfrm>
            <a:off x="107504" y="2852936"/>
            <a:ext cx="3169464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400" dirty="0" smtClean="0">
                <a:solidFill>
                  <a:srgbClr val="068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Servicios ambientales a empresas y entidades</a:t>
            </a: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437512" cy="1143000"/>
          </a:xfrm>
        </p:spPr>
        <p:txBody>
          <a:bodyPr>
            <a:normAutofit/>
          </a:bodyPr>
          <a:lstStyle/>
          <a:p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18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2176" y="3734961"/>
            <a:ext cx="3901440" cy="272893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9781" y="1646729"/>
            <a:ext cx="3901440" cy="2088232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600201"/>
            <a:ext cx="4038600" cy="1972815"/>
          </a:xfrm>
        </p:spPr>
      </p:pic>
      <p:pic>
        <p:nvPicPr>
          <p:cNvPr id="10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748819"/>
            <a:ext cx="4038600" cy="2560502"/>
          </a:xfrm>
        </p:spPr>
      </p:pic>
      <p:sp>
        <p:nvSpPr>
          <p:cNvPr id="7" name="4 Marcador de texto"/>
          <p:cNvSpPr txBox="1">
            <a:spLocks/>
          </p:cNvSpPr>
          <p:nvPr/>
        </p:nvSpPr>
        <p:spPr>
          <a:xfrm>
            <a:off x="650461" y="2258797"/>
            <a:ext cx="8003232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6600" b="1" dirty="0" smtClean="0">
                <a:solidFill>
                  <a:srgbClr val="08BC0C"/>
                </a:solidFill>
                <a:latin typeface="Copperplate Gothic Bold" panose="020E0705020206020404" pitchFamily="34" charset="0"/>
              </a:rPr>
              <a:t> </a:t>
            </a:r>
            <a:r>
              <a:rPr lang="es-ES" sz="8800" dirty="0">
                <a:solidFill>
                  <a:srgbClr val="08B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C</a:t>
            </a:r>
            <a:r>
              <a:rPr lang="es-ES" sz="8800" dirty="0" smtClean="0">
                <a:solidFill>
                  <a:srgbClr val="08B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ultura verde</a:t>
            </a:r>
            <a:endParaRPr lang="es-ES" sz="11500" dirty="0" smtClean="0">
              <a:solidFill>
                <a:srgbClr val="08BC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437512" cy="1143000"/>
          </a:xfrm>
        </p:spPr>
        <p:txBody>
          <a:bodyPr>
            <a:normAutofit/>
          </a:bodyPr>
          <a:lstStyle/>
          <a:p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110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sultado de imagen de guía turístico extremad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6749999" cy="45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Resultado de imagen de guía turístico extremad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700808"/>
            <a:ext cx="7020779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Resultado de imagen de guía turístico extremad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4001" y="1190231"/>
            <a:ext cx="6749999" cy="45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4 Marcador de texto"/>
          <p:cNvSpPr txBox="1">
            <a:spLocks/>
          </p:cNvSpPr>
          <p:nvPr/>
        </p:nvSpPr>
        <p:spPr>
          <a:xfrm>
            <a:off x="647123" y="1700808"/>
            <a:ext cx="80032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400" b="1" dirty="0" smtClean="0">
                <a:solidFill>
                  <a:srgbClr val="00B050"/>
                </a:solidFill>
                <a:latin typeface="Copperplate Gothic Bold" panose="020E0705020206020404" pitchFamily="34" charset="0"/>
              </a:rPr>
              <a:t>OCIO Y TIEMPO LIBRE VERDES</a:t>
            </a: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1187624" y="116632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 ECONOMÍA VERDE  Y CIRCULAR  </a:t>
            </a:r>
            <a:b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ES CREAR RIQUEZA Y EMPLEO EN..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456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... móvil en español para los Objetivos de Desarrollo Sosteni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0792" y="1164084"/>
            <a:ext cx="3971641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5155557" y="2065054"/>
            <a:ext cx="3460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Objetivos de desarrollo </a:t>
            </a:r>
          </a:p>
          <a:p>
            <a:r>
              <a:rPr lang="es-ES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sostenible</a:t>
            </a:r>
            <a:endParaRPr lang="es-E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0968" y="3862703"/>
            <a:ext cx="3780504" cy="25124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5015169" y="4651053"/>
            <a:ext cx="35062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endParaRPr lang="es-ES" dirty="0" smtClean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  <a:p>
            <a:r>
              <a:rPr lang="es-ES" u="sng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Acuerdo de parís .frente </a:t>
            </a:r>
          </a:p>
          <a:p>
            <a:r>
              <a:rPr lang="es-ES" u="sng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Al cambio climático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9553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medicinas mundiales</a:t>
            </a:r>
          </a:p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frente a la enfermedad del planeta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408274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68603"/>
            <a:ext cx="8229600" cy="1143000"/>
          </a:xfrm>
        </p:spPr>
        <p:txBody>
          <a:bodyPr>
            <a:noAutofit/>
          </a:bodyPr>
          <a:lstStyle/>
          <a:p>
            <a:r>
              <a:rPr lang="es-ES" sz="2000" dirty="0" smtClean="0">
                <a:latin typeface="Copperplate Gothic Bold" panose="020E0705020206020404" pitchFamily="34" charset="0"/>
              </a:rPr>
              <a:t>CUANDO HABLAMOS DE ECONOMÍA CIRCULAR</a:t>
            </a:r>
            <a:r>
              <a:rPr lang="es-ES" sz="2400" dirty="0" smtClean="0">
                <a:latin typeface="Copperplate Gothic Bold" panose="020E0705020206020404" pitchFamily="34" charset="0"/>
              </a:rPr>
              <a:t/>
            </a:r>
            <a:br>
              <a:rPr lang="es-ES" sz="2400" dirty="0" smtClean="0">
                <a:latin typeface="Copperplate Gothic Bold" panose="020E0705020206020404" pitchFamily="34" charset="0"/>
              </a:rPr>
            </a:br>
            <a:r>
              <a:rPr lang="es-ES" sz="2400" dirty="0">
                <a:latin typeface="Copperplate Gothic Bold" panose="020E0705020206020404" pitchFamily="34" charset="0"/>
              </a:rPr>
              <a:t>¿</a:t>
            </a:r>
            <a:r>
              <a:rPr lang="es-ES" sz="2400" dirty="0" smtClean="0">
                <a:latin typeface="Copperplate Gothic Bold" panose="020E0705020206020404" pitchFamily="34" charset="0"/>
              </a:rPr>
              <a:t> DE QUÉ ESTAMOS HABLANDO</a:t>
            </a:r>
            <a:r>
              <a:rPr lang="es-ES" sz="2800" dirty="0" smtClean="0">
                <a:latin typeface="Copperplate Gothic Bold" panose="020E0705020206020404" pitchFamily="34" charset="0"/>
              </a:rPr>
              <a:t>?</a:t>
            </a:r>
            <a:endParaRPr lang="es-ES" sz="2800" dirty="0">
              <a:latin typeface="Copperplate Gothic Bold" panose="020E0705020206020404" pitchFamily="34" charset="0"/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140968"/>
            <a:ext cx="4041775" cy="2273498"/>
          </a:xfrm>
        </p:spPr>
      </p:pic>
      <p:pic>
        <p:nvPicPr>
          <p:cNvPr id="10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9331" y="1492379"/>
            <a:ext cx="6765117" cy="1216541"/>
          </a:xfr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3966" y="2952123"/>
            <a:ext cx="3041904" cy="306628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259" y="1196752"/>
            <a:ext cx="1382131" cy="543156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85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 smtClean="0"/>
              <a:t>EL MODELO EXTREMEÑO DE ECONOMÍA CIRCULAR SELECCIONADO POR EL GOBIERNO DE ESPAÑA</a:t>
            </a:r>
            <a:r>
              <a:rPr lang="es-ES" sz="1800" dirty="0" smtClean="0"/>
              <a:t> PARA ELABORAR LA ESTRATEGIA ESPAÑOLA DE ECONOMÍA CIRCULAR.18 SEPTIEMBRE2017..</a:t>
            </a:r>
            <a:endParaRPr lang="es-ES" sz="2400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3509" y="1600200"/>
            <a:ext cx="6216982" cy="4525963"/>
          </a:xfrm>
        </p:spPr>
      </p:pic>
    </p:spTree>
    <p:extLst>
      <p:ext uri="{BB962C8B-B14F-4D97-AF65-F5344CB8AC3E}">
        <p14:creationId xmlns:p14="http://schemas.microsoft.com/office/powerpoint/2010/main" xmlns="" val="35076187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051720" y="1916832"/>
            <a:ext cx="4040188" cy="639762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MARÍA Y LUIS</a:t>
            </a:r>
            <a:endParaRPr lang="es-ES" sz="3200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636912"/>
            <a:ext cx="4040188" cy="2881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Marcador de contenido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6105" y="2636912"/>
            <a:ext cx="4493289" cy="2866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06152" y="2132856"/>
            <a:ext cx="5506008" cy="669751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JOSE LUIS Y CRISTINA</a:t>
            </a:r>
            <a:endParaRPr lang="es-ES" sz="3200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2187" y="2780928"/>
            <a:ext cx="4040188" cy="3034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780928"/>
            <a:ext cx="4041775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862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5"/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415"/>
          <a:stretch/>
        </p:blipFill>
        <p:spPr>
          <a:xfrm>
            <a:off x="3779913" y="2132856"/>
            <a:ext cx="4943174" cy="3312368"/>
          </a:xfrm>
        </p:spPr>
      </p:pic>
      <p:sp>
        <p:nvSpPr>
          <p:cNvPr id="7" name="Marcador de texto 2"/>
          <p:cNvSpPr txBox="1">
            <a:spLocks/>
          </p:cNvSpPr>
          <p:nvPr/>
        </p:nvSpPr>
        <p:spPr>
          <a:xfrm>
            <a:off x="1147597" y="1988840"/>
            <a:ext cx="4569904" cy="6697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ISABEL</a:t>
            </a:r>
            <a:endParaRPr lang="es-ES" sz="3200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36469"/>
            <a:ext cx="4040188" cy="302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41809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2637160"/>
            <a:ext cx="5321564" cy="3584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Marcador de texto 2"/>
          <p:cNvSpPr txBox="1">
            <a:spLocks/>
          </p:cNvSpPr>
          <p:nvPr/>
        </p:nvSpPr>
        <p:spPr>
          <a:xfrm>
            <a:off x="3203848" y="2060848"/>
            <a:ext cx="4569904" cy="66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ROBERTO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87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2075422"/>
            <a:ext cx="5976664" cy="3534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Marcador de texto 2"/>
          <p:cNvSpPr txBox="1">
            <a:spLocks/>
          </p:cNvSpPr>
          <p:nvPr/>
        </p:nvSpPr>
        <p:spPr>
          <a:xfrm>
            <a:off x="1763688" y="5661247"/>
            <a:ext cx="4569904" cy="66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JUAN IGNACIO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50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2132856"/>
            <a:ext cx="5333479" cy="408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Marcador de texto 2"/>
          <p:cNvSpPr txBox="1">
            <a:spLocks/>
          </p:cNvSpPr>
          <p:nvPr/>
        </p:nvSpPr>
        <p:spPr>
          <a:xfrm>
            <a:off x="179512" y="4077072"/>
            <a:ext cx="4569904" cy="11521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HERMANOS</a:t>
            </a:r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pPr marL="0" indent="0">
              <a:buNone/>
            </a:pPr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    PEÑA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93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1560" y="1772816"/>
            <a:ext cx="6275040" cy="406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sp>
        <p:nvSpPr>
          <p:cNvPr id="9" name="Marcador de texto 2"/>
          <p:cNvSpPr txBox="1">
            <a:spLocks/>
          </p:cNvSpPr>
          <p:nvPr/>
        </p:nvSpPr>
        <p:spPr>
          <a:xfrm>
            <a:off x="1763688" y="5805264"/>
            <a:ext cx="4569904" cy="66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ALFONSO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29506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6469"/>
            <a:ext cx="4040188" cy="302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Marcador de contenido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1424" y="2586583"/>
            <a:ext cx="3205460" cy="3205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Marcador de texto 2"/>
          <p:cNvSpPr txBox="1">
            <a:spLocks/>
          </p:cNvSpPr>
          <p:nvPr/>
        </p:nvSpPr>
        <p:spPr>
          <a:xfrm>
            <a:off x="251520" y="1916832"/>
            <a:ext cx="4569904" cy="66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CARLOS Y SERGIO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1305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484784"/>
            <a:ext cx="3528392" cy="1485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://www.euromontana.org/wp-content/uploads/2016/02/ueclosingtheloo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25144"/>
            <a:ext cx="3873354" cy="146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154" y="3140968"/>
            <a:ext cx="4016696" cy="1279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9553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medicinas EUROPEAS</a:t>
            </a:r>
          </a:p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frente a la enfermedad del planeta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214780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6172" y="1844824"/>
            <a:ext cx="3669804" cy="2750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355976" y="2492896"/>
            <a:ext cx="4041775" cy="2557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Marcador de texto 2"/>
          <p:cNvSpPr txBox="1">
            <a:spLocks/>
          </p:cNvSpPr>
          <p:nvPr/>
        </p:nvSpPr>
        <p:spPr>
          <a:xfrm>
            <a:off x="1187624" y="4992172"/>
            <a:ext cx="5184576" cy="669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ALMUDENA Y ELISA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82581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27584" y="2636912"/>
            <a:ext cx="3453780" cy="2588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43388" y="2708920"/>
            <a:ext cx="4041775" cy="250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sp>
        <p:nvSpPr>
          <p:cNvPr id="11" name="Marcador de texto 2"/>
          <p:cNvSpPr txBox="1">
            <a:spLocks/>
          </p:cNvSpPr>
          <p:nvPr/>
        </p:nvSpPr>
        <p:spPr>
          <a:xfrm>
            <a:off x="1619672" y="1934185"/>
            <a:ext cx="2736304" cy="66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CARLOS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27826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4" y="2586582"/>
            <a:ext cx="4040188" cy="302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008" y="2586582"/>
            <a:ext cx="4041775" cy="2980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Marcador de texto 2"/>
          <p:cNvSpPr txBox="1">
            <a:spLocks/>
          </p:cNvSpPr>
          <p:nvPr/>
        </p:nvSpPr>
        <p:spPr>
          <a:xfrm>
            <a:off x="611560" y="1916831"/>
            <a:ext cx="4569904" cy="66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CHEMO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09076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 txBox="1">
            <a:spLocks/>
          </p:cNvSpPr>
          <p:nvPr/>
        </p:nvSpPr>
        <p:spPr>
          <a:xfrm>
            <a:off x="611560" y="1916831"/>
            <a:ext cx="4569904" cy="66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CHEMA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Marcador de contenido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1560" y="2586582"/>
            <a:ext cx="3384376" cy="2786634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355976" y="2780928"/>
            <a:ext cx="408158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92162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 txBox="1">
            <a:spLocks/>
          </p:cNvSpPr>
          <p:nvPr/>
        </p:nvSpPr>
        <p:spPr>
          <a:xfrm>
            <a:off x="611560" y="1916831"/>
            <a:ext cx="4569904" cy="66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JUANJO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arcador de contenido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" y="3015753"/>
            <a:ext cx="4040188" cy="2269531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645025" y="2633692"/>
            <a:ext cx="4041775" cy="303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2978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 txBox="1">
            <a:spLocks/>
          </p:cNvSpPr>
          <p:nvPr/>
        </p:nvSpPr>
        <p:spPr>
          <a:xfrm>
            <a:off x="611560" y="1916831"/>
            <a:ext cx="4569904" cy="66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SUSANA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Marcador de contenido 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81464" y="2780928"/>
            <a:ext cx="3278968" cy="2808312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27584" y="2586582"/>
            <a:ext cx="3168352" cy="329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71322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 txBox="1">
            <a:spLocks/>
          </p:cNvSpPr>
          <p:nvPr/>
        </p:nvSpPr>
        <p:spPr>
          <a:xfrm>
            <a:off x="611560" y="1916831"/>
            <a:ext cx="4569904" cy="66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JUAN CARLOS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" y="2708920"/>
            <a:ext cx="8229600" cy="273630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157627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5536" y="1916832"/>
            <a:ext cx="6995120" cy="383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sp>
        <p:nvSpPr>
          <p:cNvPr id="10" name="Marcador de texto 2"/>
          <p:cNvSpPr txBox="1">
            <a:spLocks/>
          </p:cNvSpPr>
          <p:nvPr/>
        </p:nvSpPr>
        <p:spPr>
          <a:xfrm>
            <a:off x="1043608" y="1313473"/>
            <a:ext cx="4569904" cy="66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PÍA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41753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08" y="2348880"/>
            <a:ext cx="2754036" cy="3574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067944" y="2348880"/>
            <a:ext cx="4779099" cy="3589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arcador de texto 2"/>
          <p:cNvSpPr txBox="1">
            <a:spLocks/>
          </p:cNvSpPr>
          <p:nvPr/>
        </p:nvSpPr>
        <p:spPr>
          <a:xfrm>
            <a:off x="611560" y="1581955"/>
            <a:ext cx="4569904" cy="66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ANA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310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217" y="2924944"/>
            <a:ext cx="367712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8466" y="2852936"/>
            <a:ext cx="437191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sp>
        <p:nvSpPr>
          <p:cNvPr id="10" name="Marcador de texto 2"/>
          <p:cNvSpPr txBox="1">
            <a:spLocks/>
          </p:cNvSpPr>
          <p:nvPr/>
        </p:nvSpPr>
        <p:spPr>
          <a:xfrm>
            <a:off x="1259632" y="2060848"/>
            <a:ext cx="4569904" cy="66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FERNANDO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7368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1259632"/>
            <a:ext cx="4032448" cy="4598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39553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medicina EUROPEA</a:t>
            </a:r>
          </a:p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frente a la enfermedad del planeta</a:t>
            </a:r>
            <a:endParaRPr lang="es-ES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98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803790"/>
            <a:ext cx="3898776" cy="2693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Marcador de contenido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99992" y="2924944"/>
            <a:ext cx="4041775" cy="2535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Marcador de texto 2"/>
          <p:cNvSpPr txBox="1">
            <a:spLocks/>
          </p:cNvSpPr>
          <p:nvPr/>
        </p:nvSpPr>
        <p:spPr>
          <a:xfrm>
            <a:off x="628891" y="1844824"/>
            <a:ext cx="5112568" cy="910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VICENTE Y ANDRÉS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372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06152"/>
            <a:ext cx="4040188" cy="2888734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803261"/>
            <a:ext cx="4041775" cy="2694516"/>
          </a:xfrm>
          <a:prstGeom prst="rect">
            <a:avLst/>
          </a:prstGeom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sp>
        <p:nvSpPr>
          <p:cNvPr id="11" name="Marcador de texto 2"/>
          <p:cNvSpPr txBox="1">
            <a:spLocks/>
          </p:cNvSpPr>
          <p:nvPr/>
        </p:nvSpPr>
        <p:spPr>
          <a:xfrm>
            <a:off x="628891" y="1844824"/>
            <a:ext cx="5112568" cy="910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NACHO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715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046" y="2492896"/>
            <a:ext cx="5688632" cy="3457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sp>
        <p:nvSpPr>
          <p:cNvPr id="10" name="Marcador de texto 2"/>
          <p:cNvSpPr txBox="1">
            <a:spLocks/>
          </p:cNvSpPr>
          <p:nvPr/>
        </p:nvSpPr>
        <p:spPr>
          <a:xfrm>
            <a:off x="628891" y="1844824"/>
            <a:ext cx="5112568" cy="910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JOSE LUIS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06439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11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572000" y="2924944"/>
            <a:ext cx="4175447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Marcador de contenido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" y="2792567"/>
            <a:ext cx="4040188" cy="2715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arcador de texto 2"/>
          <p:cNvSpPr txBox="1">
            <a:spLocks/>
          </p:cNvSpPr>
          <p:nvPr/>
        </p:nvSpPr>
        <p:spPr>
          <a:xfrm>
            <a:off x="628891" y="1844824"/>
            <a:ext cx="5112568" cy="910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AURELIO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25798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83968" y="2030371"/>
            <a:ext cx="2988332" cy="2575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clrChange>
              <a:clrFrom>
                <a:srgbClr val="F1E3E2"/>
              </a:clrFrom>
              <a:clrTo>
                <a:srgbClr val="F1E3E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1917" y="1988840"/>
            <a:ext cx="2586623" cy="2586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¿DE QUIÉNES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HABLAMOS AL HABLAR DE ECONOMÍA VERDE Y CIRCULAR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EXTREMADURA? Hablamos de…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sp>
        <p:nvSpPr>
          <p:cNvPr id="12" name="Marcador de texto 2"/>
          <p:cNvSpPr txBox="1">
            <a:spLocks/>
          </p:cNvSpPr>
          <p:nvPr/>
        </p:nvSpPr>
        <p:spPr>
          <a:xfrm>
            <a:off x="1691680" y="4575463"/>
            <a:ext cx="5112568" cy="910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ESTRELLA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6551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431540" y="1274664"/>
            <a:ext cx="8229600" cy="4525963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200000"/>
              </a:lnSpc>
            </a:pPr>
            <a:r>
              <a:rPr lang="es-ES" sz="2200" dirty="0" smtClean="0">
                <a:solidFill>
                  <a:srgbClr val="FF0000"/>
                </a:solidFill>
                <a:latin typeface="Copperplate Gothic Bold" panose="020E0705020206020404" pitchFamily="34" charset="0"/>
              </a:rPr>
              <a:t>TRABAJADORES/AS</a:t>
            </a:r>
          </a:p>
          <a:p>
            <a:pPr algn="ctr">
              <a:lnSpc>
                <a:spcPct val="200000"/>
              </a:lnSpc>
            </a:pPr>
            <a:r>
              <a:rPr lang="es-ES" sz="2200" dirty="0" smtClean="0">
                <a:solidFill>
                  <a:srgbClr val="00B050"/>
                </a:solidFill>
                <a:latin typeface="Copperplate Gothic Bold" panose="020E0705020206020404" pitchFamily="34" charset="0"/>
              </a:rPr>
              <a:t>EMPRESAS</a:t>
            </a:r>
          </a:p>
          <a:p>
            <a:pPr algn="ctr">
              <a:lnSpc>
                <a:spcPct val="200000"/>
              </a:lnSpc>
            </a:pPr>
            <a:r>
              <a:rPr lang="es-ES" sz="2200" dirty="0" smtClean="0">
                <a:solidFill>
                  <a:srgbClr val="00B0F0"/>
                </a:solidFill>
                <a:latin typeface="Copperplate Gothic Bold" panose="020E0705020206020404" pitchFamily="34" charset="0"/>
              </a:rPr>
              <a:t>INSTITUCIONES</a:t>
            </a:r>
          </a:p>
          <a:p>
            <a:pPr algn="ctr">
              <a:lnSpc>
                <a:spcPct val="200000"/>
              </a:lnSpc>
            </a:pPr>
            <a:r>
              <a:rPr lang="es-ES" sz="2200" dirty="0" smtClean="0">
                <a:solidFill>
                  <a:srgbClr val="FFC000"/>
                </a:solidFill>
                <a:latin typeface="Copperplate Gothic Bold" panose="020E0705020206020404" pitchFamily="34" charset="0"/>
              </a:rPr>
              <a:t>ASOCIACIONES</a:t>
            </a:r>
          </a:p>
          <a:p>
            <a:pPr algn="ctr">
              <a:lnSpc>
                <a:spcPct val="200000"/>
              </a:lnSpc>
            </a:pPr>
            <a:r>
              <a:rPr lang="es-ES" sz="2200" dirty="0" smtClean="0">
                <a:solidFill>
                  <a:srgbClr val="7030A0"/>
                </a:solidFill>
                <a:latin typeface="Copperplate Gothic Bold" panose="020E0705020206020404" pitchFamily="34" charset="0"/>
              </a:rPr>
              <a:t>CIUDADANÍA</a:t>
            </a:r>
          </a:p>
          <a:p>
            <a:pPr algn="ctr">
              <a:lnSpc>
                <a:spcPct val="200000"/>
              </a:lnSpc>
            </a:pPr>
            <a:r>
              <a:rPr lang="es-ES" sz="2200" dirty="0" smtClean="0">
                <a:latin typeface="Copperplate Gothic Bold" panose="020E0705020206020404" pitchFamily="34" charset="0"/>
              </a:rPr>
              <a:t>EXTREMEÑ@S  </a:t>
            </a:r>
          </a:p>
          <a:p>
            <a:pPr marL="0" indent="0" algn="ctr">
              <a:buNone/>
            </a:pPr>
            <a:r>
              <a:rPr lang="es-ES" sz="1400" dirty="0" smtClean="0">
                <a:latin typeface="Copperplate Gothic Bold" panose="020E0705020206020404" pitchFamily="34" charset="0"/>
              </a:rPr>
              <a:t>CON EXPERIENCIAS Y PROYECTOS VERDES Y CIRCULARES</a:t>
            </a:r>
            <a:endParaRPr lang="es-ES" sz="1400" dirty="0">
              <a:latin typeface="Copperplate Gothic Bold" panose="020E0705020206020404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EN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DEFINITIVA, HABLAMOS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DE…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12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 smtClean="0">
                <a:solidFill>
                  <a:srgbClr val="00B050"/>
                </a:solidFill>
                <a:latin typeface="Copperplate Gothic Bold" panose="020E0705020206020404" pitchFamily="34" charset="0"/>
              </a:rPr>
              <a:t>100.000 </a:t>
            </a:r>
            <a:r>
              <a:rPr lang="es-ES" sz="2400" b="1" dirty="0" smtClean="0">
                <a:solidFill>
                  <a:srgbClr val="00B050"/>
                </a:solidFill>
                <a:latin typeface="Copperplate Gothic Bold" panose="020E0705020206020404" pitchFamily="34" charset="0"/>
              </a:rPr>
              <a:t>TRABAJADORES/AS</a:t>
            </a:r>
          </a:p>
          <a:p>
            <a:pPr algn="ctr"/>
            <a:endParaRPr lang="es-ES" sz="3600" b="1" dirty="0">
              <a:latin typeface="Copperplate Gothic Bold" panose="020E0705020206020404" pitchFamily="34" charset="0"/>
            </a:endParaRPr>
          </a:p>
          <a:p>
            <a:pPr algn="ctr"/>
            <a:r>
              <a:rPr lang="es-ES" sz="3600" b="1" dirty="0" smtClean="0">
                <a:solidFill>
                  <a:srgbClr val="00B050"/>
                </a:solidFill>
                <a:latin typeface="Copperplate Gothic Bold" panose="020E0705020206020404" pitchFamily="34" charset="0"/>
              </a:rPr>
              <a:t>14.000 </a:t>
            </a:r>
            <a:r>
              <a:rPr lang="es-ES" sz="2800" b="1" dirty="0" smtClean="0">
                <a:solidFill>
                  <a:srgbClr val="00B050"/>
                </a:solidFill>
                <a:latin typeface="Copperplate Gothic Bold" panose="020E0705020206020404" pitchFamily="34" charset="0"/>
              </a:rPr>
              <a:t>EMPRESAS</a:t>
            </a:r>
          </a:p>
          <a:p>
            <a:pPr algn="ctr"/>
            <a:endParaRPr lang="es-ES" sz="3600" dirty="0" smtClean="0">
              <a:latin typeface="Copperplate Gothic Bold" panose="020E0705020206020404" pitchFamily="34" charset="0"/>
            </a:endParaRPr>
          </a:p>
          <a:p>
            <a:pPr algn="ctr"/>
            <a:r>
              <a:rPr lang="es-ES" sz="3600" dirty="0" smtClean="0">
                <a:latin typeface="Copperplate Gothic Bold" panose="020E0705020206020404" pitchFamily="34" charset="0"/>
              </a:rPr>
              <a:t> </a:t>
            </a:r>
            <a:r>
              <a:rPr lang="es-ES" sz="4000" b="1" dirty="0" smtClean="0">
                <a:latin typeface="Copperplate Gothic Bold" panose="020E0705020206020404" pitchFamily="34" charset="0"/>
              </a:rPr>
              <a:t>sectores</a:t>
            </a:r>
            <a:r>
              <a:rPr lang="es-ES" dirty="0" smtClean="0">
                <a:latin typeface="Copperplate Gothic Bold" panose="020E0705020206020404" pitchFamily="34" charset="0"/>
              </a:rPr>
              <a:t> </a:t>
            </a:r>
            <a:r>
              <a:rPr lang="es-ES" sz="3600" dirty="0">
                <a:latin typeface="Copperplate Gothic Bold" panose="020E0705020206020404" pitchFamily="34" charset="0"/>
              </a:rPr>
              <a:t> </a:t>
            </a:r>
            <a:r>
              <a:rPr lang="es-ES" sz="2400" dirty="0" smtClean="0">
                <a:latin typeface="Copperplate Gothic Bold" panose="020E0705020206020404" pitchFamily="34" charset="0"/>
              </a:rPr>
              <a:t>relacionados con la economía verde y circular</a:t>
            </a:r>
            <a:endParaRPr lang="es-ES" sz="2000" dirty="0">
              <a:latin typeface="Copperplate Gothic Bold" panose="020E0705020206020404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 2017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68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i1.wp.com/extremadura2030.com/wp-content/uploads/2016/12/002-imagen-pgs-6.png?resize=252%2C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2816"/>
            <a:ext cx="2928342" cy="348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s-ES" sz="2400" dirty="0" smtClean="0">
              <a:solidFill>
                <a:schemeClr val="tx2">
                  <a:lumMod val="50000"/>
                </a:schemeClr>
              </a:solidFill>
              <a:latin typeface="Copperplate Gothic Bold" panose="020E0705020206020404" pitchFamily="34" charset="0"/>
            </a:endParaRPr>
          </a:p>
          <a:p>
            <a:pPr algn="ctr"/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  <a:latin typeface="Copperplate Gothic Bold" panose="020E0705020206020404" pitchFamily="34" charset="0"/>
              </a:rPr>
              <a:t>TRANSITAR LO EXISTENTE HACIA </a:t>
            </a:r>
          </a:p>
          <a:p>
            <a:pPr marL="0" indent="0" algn="ctr">
              <a:buNone/>
            </a:pP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  <a:latin typeface="Copperplate Gothic Bold" panose="020E0705020206020404" pitchFamily="34" charset="0"/>
              </a:rPr>
              <a:t>MODELOS MÁS SOSTENIBLES</a:t>
            </a:r>
          </a:p>
          <a:p>
            <a:pPr algn="ctr"/>
            <a:endParaRPr lang="es-ES" sz="2400" dirty="0">
              <a:solidFill>
                <a:schemeClr val="tx2">
                  <a:lumMod val="50000"/>
                </a:schemeClr>
              </a:solidFill>
              <a:latin typeface="Copperplate Gothic Bold" panose="020E07050202060204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  <a:latin typeface="Copperplate Gothic Bold" panose="020E0705020206020404" pitchFamily="34" charset="0"/>
              </a:rPr>
              <a:t>CREAR MAYOR RIQUEZA</a:t>
            </a:r>
          </a:p>
          <a:p>
            <a:pPr algn="ctr">
              <a:lnSpc>
                <a:spcPct val="150000"/>
              </a:lnSpc>
            </a:pPr>
            <a:endParaRPr lang="es-ES" sz="2400" dirty="0">
              <a:solidFill>
                <a:schemeClr val="tx2">
                  <a:lumMod val="50000"/>
                </a:schemeClr>
              </a:solidFill>
              <a:latin typeface="Copperplate Gothic Bold" panose="020E07050202060204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  <a:latin typeface="Copperplate Gothic Bold" panose="020E0705020206020404" pitchFamily="34" charset="0"/>
              </a:rPr>
              <a:t>CREAR MÁS PUESTOS DE TRABAJO</a:t>
            </a:r>
            <a:endParaRPr lang="es-ES" sz="2400" dirty="0">
              <a:solidFill>
                <a:schemeClr val="tx2">
                  <a:lumMod val="50000"/>
                </a:schemeClr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 2030:</a:t>
            </a:r>
            <a:endParaRPr lang="es-ES" sz="28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53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marco regional de impulso a la economía verde y circular</a:t>
            </a:r>
          </a:p>
          <a:p>
            <a:pPr>
              <a:lnSpc>
                <a:spcPct val="150000"/>
              </a:lnSpc>
            </a:pPr>
            <a:r>
              <a:rPr lang="es-E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estrategia regional de desarrollo local participativo</a:t>
            </a:r>
          </a:p>
          <a:p>
            <a:pPr>
              <a:lnSpc>
                <a:spcPct val="150000"/>
              </a:lnSpc>
            </a:pPr>
            <a:r>
              <a:rPr lang="es-E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ecosistema de innovación y emprendimiento verde y circular</a:t>
            </a:r>
          </a:p>
          <a:p>
            <a:pPr>
              <a:lnSpc>
                <a:spcPct val="150000"/>
              </a:lnSpc>
            </a:pPr>
            <a:r>
              <a:rPr lang="es-E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los objetivos de desarrollo sostenible aplicados en </a:t>
            </a:r>
            <a:r>
              <a:rPr lang="es-ES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extremadura</a:t>
            </a:r>
            <a:endParaRPr lang="es-ES" sz="20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  <a:p>
            <a:endParaRPr lang="es-ES" dirty="0">
              <a:solidFill>
                <a:srgbClr val="068809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¿CON QUÉ INSTRUMENTOS?</a:t>
            </a:r>
            <a:endParaRPr lang="es-ES" sz="36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0812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1106" y="1988840"/>
            <a:ext cx="6070468" cy="23160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09328" y="1844824"/>
            <a:ext cx="5554960" cy="2188840"/>
          </a:xfrm>
        </p:spPr>
        <p:txBody>
          <a:bodyPr>
            <a:normAutofit fontScale="92500" lnSpcReduction="10000"/>
          </a:bodyPr>
          <a:lstStyle/>
          <a:p>
            <a:pPr algn="ctr"/>
            <a:endParaRPr lang="es-ES" dirty="0" smtClean="0"/>
          </a:p>
          <a:p>
            <a:pPr marL="0" indent="0" algn="ctr">
              <a:buNone/>
            </a:pPr>
            <a:r>
              <a:rPr lang="es-ES" sz="3600" b="1" dirty="0" smtClean="0">
                <a:solidFill>
                  <a:srgbClr val="068809"/>
                </a:solidFill>
                <a:latin typeface="Agency FB" panose="020B0503020202020204" pitchFamily="34" charset="0"/>
              </a:rPr>
              <a:t>LA ESTRATEGIA EXTREMEÑA </a:t>
            </a:r>
          </a:p>
          <a:p>
            <a:pPr marL="0" indent="0" algn="ctr">
              <a:buNone/>
            </a:pPr>
            <a:r>
              <a:rPr lang="es-ES" sz="3600" b="1" dirty="0" smtClean="0">
                <a:solidFill>
                  <a:srgbClr val="068809"/>
                </a:solidFill>
                <a:latin typeface="Agency FB" panose="020B0503020202020204" pitchFamily="34" charset="0"/>
              </a:rPr>
              <a:t>DE ECONOMÍA VERDE Y CIRCULAR </a:t>
            </a:r>
          </a:p>
          <a:p>
            <a:pPr marL="0" indent="0" algn="ctr">
              <a:buNone/>
            </a:pPr>
            <a:r>
              <a:rPr lang="es-ES" sz="3600" b="1" dirty="0" smtClean="0">
                <a:solidFill>
                  <a:srgbClr val="068809"/>
                </a:solidFill>
                <a:latin typeface="Agency FB" panose="020B0503020202020204" pitchFamily="34" charset="0"/>
              </a:rPr>
              <a:t>2017-2030</a:t>
            </a:r>
          </a:p>
          <a:p>
            <a:endParaRPr lang="es-ES" dirty="0"/>
          </a:p>
          <a:p>
            <a:pPr lvl="1"/>
            <a:endParaRPr lang="es-ES" dirty="0" smtClean="0"/>
          </a:p>
          <a:p>
            <a:endParaRPr lang="es-ES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EL INSTRUMENTO QUE INTEGRE TODOS LOS DEMÁS SERÁ…</a:t>
            </a:r>
            <a:endParaRPr lang="es-ES" sz="3600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56682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 smtClean="0">
                <a:solidFill>
                  <a:schemeClr val="tx2">
                    <a:lumMod val="50000"/>
                  </a:schemeClr>
                </a:solidFill>
                <a:latin typeface="Copperplate Gothic Bold" panose="020E0705020206020404" pitchFamily="34" charset="0"/>
              </a:rPr>
              <a:t>el planeta necesita modelos </a:t>
            </a:r>
            <a:br>
              <a:rPr lang="es-ES" sz="2800" dirty="0" smtClean="0">
                <a:solidFill>
                  <a:schemeClr val="tx2">
                    <a:lumMod val="50000"/>
                  </a:schemeClr>
                </a:solidFill>
                <a:latin typeface="Copperplate Gothic Bold" panose="020E0705020206020404" pitchFamily="34" charset="0"/>
              </a:rPr>
            </a:br>
            <a:r>
              <a:rPr lang="es-ES" sz="2800" dirty="0" smtClean="0">
                <a:solidFill>
                  <a:schemeClr val="tx2">
                    <a:lumMod val="50000"/>
                  </a:schemeClr>
                </a:solidFill>
                <a:latin typeface="Copperplate Gothic Bold" panose="020E0705020206020404" pitchFamily="34" charset="0"/>
              </a:rPr>
              <a:t>de territorios sostenibles…</a:t>
            </a:r>
            <a:endParaRPr lang="es-ES" sz="2800" dirty="0">
              <a:solidFill>
                <a:schemeClr val="tx2">
                  <a:lumMod val="50000"/>
                </a:schemeClr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844824"/>
            <a:ext cx="6280719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890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pperplate Gothic Bold" panose="020E0705020206020404" pitchFamily="34" charset="0"/>
              </a:rPr>
              <a:t>ES IMPRESCINDIBLE:</a:t>
            </a:r>
            <a:endParaRPr lang="es-ES" sz="4000" dirty="0">
              <a:solidFill>
                <a:schemeClr val="tx1">
                  <a:lumMod val="85000"/>
                  <a:lumOff val="15000"/>
                </a:schemeClr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1495324"/>
            <a:ext cx="8229600" cy="45259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1800" dirty="0" smtClean="0">
                <a:solidFill>
                  <a:srgbClr val="068809"/>
                </a:solidFill>
                <a:latin typeface="Copperplate Gothic Light" panose="020E0507020206020404" pitchFamily="34" charset="0"/>
              </a:rPr>
              <a:t>CIUDADANÍA CONOZCA TODAS LAS OPORTUNIDADES QUE SE ABREN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1800" dirty="0" smtClean="0">
                <a:latin typeface="Copperplate Gothic Light" panose="020E0507020206020404" pitchFamily="34" charset="0"/>
              </a:rPr>
              <a:t>TRABAJADORES SEPAN CUALIFICARSE Y CAPACITARSE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1800" dirty="0" smtClean="0">
                <a:solidFill>
                  <a:srgbClr val="068809"/>
                </a:solidFill>
                <a:latin typeface="Copperplate Gothic Light" panose="020E0507020206020404" pitchFamily="34" charset="0"/>
              </a:rPr>
              <a:t>EMPRESAS SEPAN TRANSITAR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1800" dirty="0" smtClean="0">
                <a:latin typeface="Copperplate Gothic Light" panose="020E0507020206020404" pitchFamily="34" charset="0"/>
              </a:rPr>
              <a:t>EMPRENDEDORES TENGAN INICIATIVAS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1800" dirty="0" smtClean="0">
                <a:solidFill>
                  <a:srgbClr val="068809"/>
                </a:solidFill>
                <a:latin typeface="Copperplate Gothic Light" panose="020E0507020206020404" pitchFamily="34" charset="0"/>
              </a:rPr>
              <a:t>INSTITUCIONES ACOMPAÑEN E IMPULSEN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1800" dirty="0" smtClean="0">
                <a:latin typeface="Copperplate Gothic Light" panose="020E0507020206020404" pitchFamily="34" charset="0"/>
              </a:rPr>
              <a:t>INVERSORES INTERNACIONALES SE FIJEN EN EXTREMADURA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1800" dirty="0" smtClean="0">
                <a:solidFill>
                  <a:srgbClr val="068809"/>
                </a:solidFill>
                <a:latin typeface="Copperplate Gothic Light" panose="020E0507020206020404" pitchFamily="34" charset="0"/>
              </a:rPr>
              <a:t>EMPRESAS EXTREMEÑAS EXPORTEN</a:t>
            </a:r>
            <a:endParaRPr lang="es-ES" sz="1800" dirty="0">
              <a:solidFill>
                <a:srgbClr val="068809"/>
              </a:solidFill>
              <a:latin typeface="Copperplate Gothic Light" panose="020E05070202060204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912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2700" dirty="0" smtClean="0">
                <a:latin typeface="Copperplate Gothic Bold" panose="020E0705020206020404" pitchFamily="34" charset="0"/>
              </a:rPr>
              <a:t>PARA QUE LOS INVERSORES INTERNACIONALES SE FIJEN EN EXTREMADURA Y NUESTROS EMPRESARIOS EXPORTEN…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1096" y="1844824"/>
            <a:ext cx="8155703" cy="4281339"/>
          </a:xfrm>
        </p:spPr>
        <p:txBody>
          <a:bodyPr/>
          <a:lstStyle/>
          <a:p>
            <a:pPr marL="0" indent="0" algn="ctr">
              <a:buNone/>
            </a:pPr>
            <a:r>
              <a:rPr lang="es-ES" sz="2000" dirty="0" smtClean="0">
                <a:latin typeface="Copperplate Gothic Light" panose="020E0507020206020404" pitchFamily="34" charset="0"/>
              </a:rPr>
              <a:t>POSICIONAR A EXTREMADURA EN EL MAPA DE REGIONES QUE APUESTAN POR LA ECONOMÍA VERDE Y CIRCULAR.</a:t>
            </a:r>
          </a:p>
          <a:p>
            <a:pPr marL="0" indent="0">
              <a:buNone/>
            </a:pPr>
            <a:endParaRPr lang="es-ES" sz="2800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336" y="2553555"/>
            <a:ext cx="7699070" cy="3467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CECCC3"/>
              </a:clrFrom>
              <a:clrTo>
                <a:srgbClr val="CECCC3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2257" y="2852936"/>
            <a:ext cx="2843228" cy="3363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21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EXTREMADURA</a:t>
            </a:r>
            <a:r>
              <a:rPr lang="es-ES" sz="24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: LABORATORIO DE EXPERIENCIAS VERDES Y CIRCULARES</a:t>
            </a:r>
            <a:r>
              <a:rPr lang="es-ES" sz="2400" dirty="0" smtClean="0">
                <a:solidFill>
                  <a:schemeClr val="bg2">
                    <a:lumMod val="10000"/>
                  </a:schemeClr>
                </a:solidFill>
                <a:latin typeface="Copperplate Gothic Bold" panose="020E0705020206020404" pitchFamily="34" charset="0"/>
              </a:rPr>
              <a:t>.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780928"/>
            <a:ext cx="56886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25" y="5085184"/>
            <a:ext cx="3657600" cy="124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980" y="5085184"/>
            <a:ext cx="3657600" cy="124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PARA CONSEGUIR </a:t>
            </a:r>
            <a:r>
              <a:rPr lang="es-ES" sz="35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EMPRENDER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EN </a:t>
            </a:r>
            <a:r>
              <a:rPr lang="es-ES" sz="2800" dirty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VERDE </a:t>
            </a: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Y/O CIRCULAR O </a:t>
            </a:r>
            <a:r>
              <a:rPr lang="es-ES" sz="3500" b="1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TRANSITAR</a:t>
            </a:r>
            <a:endParaRPr lang="es-ES" sz="3500" b="1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96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LAS EXPERIENCIAS ,LOS PROYECTOS, </a:t>
            </a:r>
            <a:b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LAS IDEAS DEBEN SER</a:t>
            </a:r>
            <a:b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CONOCIDAS, VALORADAS Y EVALUADAS</a:t>
            </a:r>
            <a:endParaRPr lang="es-E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3123495882"/>
              </p:ext>
            </p:extLst>
          </p:nvPr>
        </p:nvGraphicFramePr>
        <p:xfrm>
          <a:off x="350346" y="1772816"/>
          <a:ext cx="8280920" cy="415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66910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2">
                    <a:lumMod val="10000"/>
                  </a:schemeClr>
                </a:solidFill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 2030: METODOLOGÍA</a:t>
            </a:r>
            <a:endParaRPr lang="es-ES" sz="2800" dirty="0">
              <a:solidFill>
                <a:schemeClr val="bg2">
                  <a:lumMod val="10000"/>
                </a:schemeClr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UARIO\Desktop\EXTREMADURA 20-30\Fotos Extremadura\Logos web\Triptico 3\Programas_piramide-cora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152621"/>
            <a:ext cx="3595551" cy="5579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6630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chemeClr val="bg2">
                    <a:lumMod val="10000"/>
                  </a:schemeClr>
                </a:solidFill>
                <a:latin typeface="Copperplate Gothic Bold" panose="020E0705020206020404" pitchFamily="34" charset="0"/>
                <a:cs typeface="Courier New" panose="02070309020205020404" pitchFamily="49" charset="0"/>
              </a:rPr>
              <a:t>EXTREMADURA 2030: 4 PROGRAMAS</a:t>
            </a:r>
            <a:endParaRPr lang="es-ES" sz="2800" dirty="0">
              <a:solidFill>
                <a:schemeClr val="bg2">
                  <a:lumMod val="10000"/>
                </a:schemeClr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626" y="1196752"/>
            <a:ext cx="7619950" cy="45141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330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EXTREMADURA 2030:</a:t>
            </a:r>
            <a:b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PROYECTOS GUÍA</a:t>
            </a:r>
            <a:endParaRPr lang="es-ES" sz="2800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1143021564"/>
              </p:ext>
            </p:extLst>
          </p:nvPr>
        </p:nvGraphicFramePr>
        <p:xfrm>
          <a:off x="467544" y="1268760"/>
          <a:ext cx="6696744" cy="5262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544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3111037141"/>
              </p:ext>
            </p:extLst>
          </p:nvPr>
        </p:nvGraphicFramePr>
        <p:xfrm>
          <a:off x="395535" y="1268760"/>
          <a:ext cx="6552729" cy="5262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EXTREMADURA 2030:</a:t>
            </a:r>
            <a:b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</a:br>
            <a:r>
              <a:rPr lang="es-ES" sz="28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 PROYECTOS GUÍA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333543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229600" cy="1791072"/>
          </a:xfrm>
        </p:spPr>
        <p:txBody>
          <a:bodyPr>
            <a:noAutofit/>
          </a:bodyPr>
          <a:lstStyle/>
          <a:p>
            <a:r>
              <a:rPr lang="es-ES" sz="2400" dirty="0" smtClean="0">
                <a:latin typeface="Copperplate Gothic Light" panose="020E0507020206020404" pitchFamily="34" charset="0"/>
              </a:rPr>
              <a:t/>
            </a:r>
            <a:br>
              <a:rPr lang="es-ES" sz="2400" dirty="0" smtClean="0">
                <a:latin typeface="Copperplate Gothic Light" panose="020E0507020206020404" pitchFamily="34" charset="0"/>
              </a:rPr>
            </a:br>
            <a:r>
              <a:rPr lang="es-ES" sz="2400" dirty="0" smtClean="0">
                <a:latin typeface="Copperplate Gothic Light" panose="020E0507020206020404" pitchFamily="34" charset="0"/>
              </a:rPr>
              <a:t>LA JUNTA DE EXTREMADURA YA HA IDENTIFICADO </a:t>
            </a:r>
            <a:r>
              <a:rPr lang="es-ES" sz="2800" b="1" dirty="0" smtClean="0">
                <a:latin typeface="Copperplate Gothic Light" panose="020E0507020206020404" pitchFamily="34" charset="0"/>
              </a:rPr>
              <a:t>450 ACTUACIONES </a:t>
            </a:r>
            <a:br>
              <a:rPr lang="es-ES" sz="2800" b="1" dirty="0" smtClean="0">
                <a:latin typeface="Copperplate Gothic Light" panose="020E0507020206020404" pitchFamily="34" charset="0"/>
              </a:rPr>
            </a:br>
            <a:r>
              <a:rPr lang="es-ES" sz="2400" dirty="0" smtClean="0">
                <a:latin typeface="Copperplate Gothic Light" panose="020E0507020206020404" pitchFamily="34" charset="0"/>
              </a:rPr>
              <a:t>DE ECONOMÍA VERDE Y CIRCULAR 2017-2020.</a:t>
            </a:r>
            <a:r>
              <a:rPr lang="es-ES" sz="3200" dirty="0" smtClean="0">
                <a:latin typeface="Copperplate Gothic Light" panose="020E0507020206020404" pitchFamily="34" charset="0"/>
              </a:rPr>
              <a:t/>
            </a:r>
            <a:br>
              <a:rPr lang="es-ES" sz="3200" dirty="0" smtClean="0">
                <a:latin typeface="Copperplate Gothic Light" panose="020E0507020206020404" pitchFamily="34" charset="0"/>
              </a:rPr>
            </a:br>
            <a:endParaRPr lang="es-ES" sz="3200" dirty="0">
              <a:latin typeface="Copperplate Gothic Light" panose="020E0507020206020404" pitchFamily="34" charset="0"/>
            </a:endParaRPr>
          </a:p>
        </p:txBody>
      </p:sp>
      <p:pic>
        <p:nvPicPr>
          <p:cNvPr id="11266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52936"/>
            <a:ext cx="229552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64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827584" y="131664"/>
            <a:ext cx="743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latin typeface="Copperplate Gothic Bold" panose="020E0705020206020404" pitchFamily="34" charset="0"/>
                <a:cs typeface="Courier New" panose="02070309020205020404" pitchFamily="49" charset="0"/>
              </a:rPr>
              <a:t>5 leyes</a:t>
            </a:r>
            <a:endParaRPr lang="es-ES" b="1" dirty="0">
              <a:ln w="3175">
                <a:solidFill>
                  <a:prstClr val="white">
                    <a:alpha val="65000"/>
                  </a:prstClr>
                </a:solidFill>
              </a:ln>
              <a:latin typeface="Copperplate Gothic Bold" panose="020E0705020206020404" pitchFamily="34" charset="0"/>
              <a:cs typeface="Courier New" panose="02070309020205020404" pitchFamily="49" charset="0"/>
            </a:endParaRPr>
          </a:p>
        </p:txBody>
      </p:sp>
      <p:pic>
        <p:nvPicPr>
          <p:cNvPr id="1026" name="Picture 2" descr="http://es.globedia.com/imagenes/noticias/2011/10/11/parlamento-extremadura-aprobara-declaracion-institucional-reprobacion-duran-lleida_1_91712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3199" y="1257581"/>
            <a:ext cx="5715000" cy="4286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7"/>
            <a:ext cx="18224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86181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Extremadura203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Extremadura203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xtremadura203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3156</TotalTime>
  <Words>2484</Words>
  <Application>Microsoft Office PowerPoint</Application>
  <PresentationFormat>Presentación en pantalla (4:3)</PresentationFormat>
  <Paragraphs>468</Paragraphs>
  <Slides>131</Slides>
  <Notes>29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131</vt:i4>
      </vt:variant>
    </vt:vector>
  </HeadingPairs>
  <TitlesOfParts>
    <vt:vector size="135" baseType="lpstr">
      <vt:lpstr>Tema de Office</vt:lpstr>
      <vt:lpstr>5_Extremadura2030</vt:lpstr>
      <vt:lpstr>4_Extremadura2030</vt:lpstr>
      <vt:lpstr>Extremadura2030</vt:lpstr>
      <vt:lpstr>Diapositiva 1</vt:lpstr>
      <vt:lpstr>PROCESO DE APROBACIÓN. RASGOS DIFERENCIADORES. CONTENIDO</vt:lpstr>
      <vt:lpstr>Diapositiva 3</vt:lpstr>
      <vt:lpstr>El planeta está enfermo</vt:lpstr>
      <vt:lpstr>EL PLANETA ESTÁ ENFERMO</vt:lpstr>
      <vt:lpstr>Diapositiva 6</vt:lpstr>
      <vt:lpstr>Diapositiva 7</vt:lpstr>
      <vt:lpstr>Diapositiva 8</vt:lpstr>
      <vt:lpstr>el planeta necesita modelos  de territorios sostenibles…</vt:lpstr>
      <vt:lpstr>LA MEDICINA LLAMADA EXTREMADURA</vt:lpstr>
      <vt:lpstr>LA MEDICINA LLAMADA EXTREMADURA</vt:lpstr>
      <vt:lpstr>LA MEDICINA LLAMADA EXTREMADURA</vt:lpstr>
      <vt:lpstr>LA MEDICINA LLAMADA EXTREMADURA</vt:lpstr>
      <vt:lpstr>LA MEDICINA LLAMADA EXTREMADURA</vt:lpstr>
      <vt:lpstr>LA MEDICINA LLAMADA EXTREMADURA</vt:lpstr>
      <vt:lpstr>LA MEDICINA LLAMADA EXTREMADURA</vt:lpstr>
      <vt:lpstr>LA MEDICINA LLAMADA EXTREMADURA</vt:lpstr>
      <vt:lpstr>Diapositiva 18</vt:lpstr>
      <vt:lpstr>¿POR QUÉ EXTREMADURA NECESITA UNA ESTRATEGIA DE ECONOMÍA VERDE Y CIRCULAR?</vt:lpstr>
      <vt:lpstr>y la más importante… extremadura necesita crear riqueza y empleo .</vt:lpstr>
      <vt:lpstr>Instrumentos ya creados EN EXTREMADURA que nos conducen en esta dirección</vt:lpstr>
      <vt:lpstr>Instrumentos ya creados EN EXTREMADURA que nos conducen en esta dirección</vt:lpstr>
      <vt:lpstr>El nuevo instrumento a crear:  la estrategia regional de economía  verde y circular.</vt:lpstr>
      <vt:lpstr> EXTREMADURA 2030</vt:lpstr>
      <vt:lpstr> EXTREMADURA 2030</vt:lpstr>
      <vt:lpstr>EXTREMADURA 2030</vt:lpstr>
      <vt:lpstr> Entre otras cosas se decide crear una mesa permanente de concertación social con los Agentes sociales y económicos extremeños </vt:lpstr>
      <vt:lpstr>6 de Abril 2017. La Asamblea de Extremadura da el visto bueno al marco de impulso a la economía verde y circular de Extremadura.</vt:lpstr>
      <vt:lpstr>Los 4 grupos parlamentarios Psoe, PP, Podemos, Ciudadanos presentan unas 350 propuestas a incluir en la Estrategia Regional de Economía Verde y Circular</vt:lpstr>
      <vt:lpstr>5 Junio 2016( Día mundial Medio Ambiente) se abre un proceso de participación masiva, social, institucional y ciudadana de adhesiones y aportaciones al marco de impulso.</vt:lpstr>
      <vt:lpstr>En Julio 2017 la Federación de Municipios y Provincias de Extremadura, se adhiere mediante acuerdo al Marco de impulso a economía verde y Circular de Extremadura.</vt:lpstr>
      <vt:lpstr>Entre Julio y Agosto 2017 se adhirieron al marco de impulso mediante acuerdo plenario, las Diputaciones de Cáceres y de Badajoz.</vt:lpstr>
      <vt:lpstr>Septiembre 2017, se abre proceso de adhesiones y propuestas al marco para Ayuntamientos, Grupos de Acción Local y Mancomunidades.</vt:lpstr>
      <vt:lpstr>RASGOS CARACTERÍSTICOS Y DIFERENCIADORES DE OTRAS ESTRATEGIAS. LIDERAZGO POLÍTICO</vt:lpstr>
      <vt:lpstr>RASGOS CARACTERÍSTICOS Y DIFERENCIADORES DE OTRAS ESTRATEGIAS TRANSVERSALIDAD COMPETENCIAL </vt:lpstr>
      <vt:lpstr>RASGOS CARACTERÍSTICOS Y DIFERENCIADORES DE OTRAS ESTRATEGIAS RAÍCES TERRITORIALES.( PRIORIDAD LOCAL)</vt:lpstr>
      <vt:lpstr>RASGOS CARACTERÍSTICOS Y DIFERENCIADORES DE LA ESTRATEGIA COMPROMISO SOCIAL Y CIUDADANO</vt:lpstr>
      <vt:lpstr>Diapositiva 38</vt:lpstr>
      <vt:lpstr>LA ECONOMÍA VERDE  Y CIRCULAR   ES CREAR RIQUEZA Y EMPLEO EN..</vt:lpstr>
      <vt:lpstr>Diapositiva 40</vt:lpstr>
      <vt:lpstr>LA ECONOMÍA VERDE  Y CIRCULAR   ES CREAR RIQUEZA Y EMPLEO EN..</vt:lpstr>
      <vt:lpstr>LA ECONOMÍA VERDE  Y CIRCULAR   ES CREAR RIQUEZA Y EMPLEO EN..</vt:lpstr>
      <vt:lpstr>Diapositiva 43</vt:lpstr>
      <vt:lpstr>LA ECONOMÍA VERDE  Y CIRCULAR   ES CREAR RIQUEZA Y EMPLEO EN..</vt:lpstr>
      <vt:lpstr>Diapositiva 45</vt:lpstr>
      <vt:lpstr>Diapositiva 46</vt:lpstr>
      <vt:lpstr>LA ECONOMÍA VERDE  Y CIRCULAR   ES CREAR RIQUEZA Y EMPLEO EN..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LA ECONOMÍA VERDE  Y CIRCULAR   ES CREAR RIQUEZA Y EMPLEO EN..</vt:lpstr>
      <vt:lpstr>LA ECONOMÍA VERDE  Y CIRCULAR   ES CREAR RIQUEZA Y EMPLEO EN..</vt:lpstr>
      <vt:lpstr>LA ECONOMÍA VERDE ES CREAR RIQUEZA Y EMPLEO EN.. </vt:lpstr>
      <vt:lpstr>LA ECONOMÍA VERDE  Y CIRCULAR   ES CREAR RIQUEZA Y EMPLEO EN..</vt:lpstr>
      <vt:lpstr>LA ECONOMÍA VERDE  Y CIRCULAR   ES CREAR RIQUEZA Y EMPLEO EN..</vt:lpstr>
      <vt:lpstr>Diapositiva 59</vt:lpstr>
      <vt:lpstr>CUANDO HABLAMOS DE ECONOMÍA CIRCULAR ¿ DE QUÉ ESTAMOS HABLANDO?</vt:lpstr>
      <vt:lpstr>EL MODELO EXTREMEÑO DE ECONOMÍA CIRCULAR SELECCIONADO POR EL GOBIERNO DE ESPAÑA PARA ELABORAR LA ESTRATEGIA ESPAÑOLA DE ECONOMÍA CIRCULAR.18 SEPTIEMBRE2017..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EXTREMADURA 2030:</vt:lpstr>
      <vt:lpstr>Diapositiva 88</vt:lpstr>
      <vt:lpstr>Diapositiva 89</vt:lpstr>
      <vt:lpstr>ES IMPRESCINDIBLE:</vt:lpstr>
      <vt:lpstr>  PARA QUE LOS INVERSORES INTERNACIONALES SE FIJEN EN EXTREMADURA Y NUESTROS EMPRESARIOS EXPORTEN… </vt:lpstr>
      <vt:lpstr>Diapositiva 92</vt:lpstr>
      <vt:lpstr>LAS EXPERIENCIAS ,LOS PROYECTOS,  LAS IDEAS DEBEN SER  CONOCIDAS, VALORADAS Y EVALUADAS</vt:lpstr>
      <vt:lpstr>EXTREMADURA 2030: METODOLOGÍA</vt:lpstr>
      <vt:lpstr>EXTREMADURA 2030: 4 PROGRAMAS</vt:lpstr>
      <vt:lpstr> EXTREMADURA 2030:  PROYECTOS GUÍA</vt:lpstr>
      <vt:lpstr> EXTREMADURA 2030:  PROYECTOS GUÍA</vt:lpstr>
      <vt:lpstr> LA JUNTA DE EXTREMADURA YA HA IDENTIFICADO 450 ACTUACIONES  DE ECONOMÍA VERDE Y CIRCULAR 2017-2020. 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  </vt:lpstr>
      <vt:lpstr>PERO SOBRE TODO…</vt:lpstr>
      <vt:lpstr>El futuro es local, diversificado ,verde y circular.</vt:lpstr>
      <vt:lpstr>HUERTA CIRCULAR</vt:lpstr>
      <vt:lpstr>MEANDRO MELERO</vt:lpstr>
      <vt:lpstr>GRANADILLA</vt:lpstr>
      <vt:lpstr>CIUDAD ROMANA DE CÁPARRA</vt:lpstr>
      <vt:lpstr>EL ANILLO . CENTRO INTERNACIONAL DE INNOVACIÓN DEPORTIVA EN EL MEDIO NATURAL</vt:lpstr>
      <vt:lpstr>UNA EXTREMADURA CIRCULAR DE PASADO, PRESENTE Y FUTURO</vt:lpstr>
      <vt:lpstr>8. CONCLUSIONES</vt:lpstr>
      <vt:lpstr>8. CONCLUSIONES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Eima</dc:creator>
  <cp:lastModifiedBy>LENOVO</cp:lastModifiedBy>
  <cp:revision>179</cp:revision>
  <dcterms:created xsi:type="dcterms:W3CDTF">2017-06-24T15:05:58Z</dcterms:created>
  <dcterms:modified xsi:type="dcterms:W3CDTF">2017-09-21T09:38:37Z</dcterms:modified>
</cp:coreProperties>
</file>