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4" r:id="rId1"/>
  </p:sldMasterIdLst>
  <p:notesMasterIdLst>
    <p:notesMasterId r:id="rId19"/>
  </p:notesMasterIdLst>
  <p:sldIdLst>
    <p:sldId id="256" r:id="rId2"/>
    <p:sldId id="258" r:id="rId3"/>
    <p:sldId id="267" r:id="rId4"/>
    <p:sldId id="299" r:id="rId5"/>
    <p:sldId id="287" r:id="rId6"/>
    <p:sldId id="285" r:id="rId7"/>
    <p:sldId id="292" r:id="rId8"/>
    <p:sldId id="298" r:id="rId9"/>
    <p:sldId id="295" r:id="rId10"/>
    <p:sldId id="294" r:id="rId11"/>
    <p:sldId id="293" r:id="rId12"/>
    <p:sldId id="275" r:id="rId13"/>
    <p:sldId id="280" r:id="rId14"/>
    <p:sldId id="296" r:id="rId15"/>
    <p:sldId id="290" r:id="rId16"/>
    <p:sldId id="257" r:id="rId17"/>
    <p:sldId id="29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6713"/>
  </p:normalViewPr>
  <p:slideViewPr>
    <p:cSldViewPr snapToGrid="0" snapToObjects="1">
      <p:cViewPr varScale="1">
        <p:scale>
          <a:sx n="108" d="100"/>
          <a:sy n="108" d="100"/>
        </p:scale>
        <p:origin x="3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884102-8768-C343-80B6-3B60A2F57D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188708-D340-5444-BBBB-3F36FE54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0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39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73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99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FCD8B-89E8-4268-AAD1-258BE5BBD3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20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s-ES" sz="18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84A72A-C798-4486-9D23-E0408F4FBF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39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600" dirty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73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7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Trabajar</a:t>
            </a:r>
            <a:r>
              <a:rPr lang="en-US" dirty="0"/>
              <a:t> con los </a:t>
            </a:r>
            <a:r>
              <a:rPr lang="en-US" dirty="0" err="1"/>
              <a:t>jóvenes</a:t>
            </a:r>
            <a:endParaRPr lang="en-US" dirty="0"/>
          </a:p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educación</a:t>
            </a:r>
            <a:r>
              <a:rPr lang="en-US" dirty="0"/>
              <a:t>, la </a:t>
            </a:r>
            <a:r>
              <a:rPr lang="en-US" dirty="0" err="1"/>
              <a:t>protección</a:t>
            </a:r>
            <a:r>
              <a:rPr lang="en-US" dirty="0"/>
              <a:t> del medio </a:t>
            </a:r>
            <a:r>
              <a:rPr lang="en-US" dirty="0" err="1"/>
              <a:t>ambiente</a:t>
            </a:r>
            <a:r>
              <a:rPr lang="en-US" dirty="0"/>
              <a:t> y de los derechos </a:t>
            </a:r>
            <a:r>
              <a:rPr lang="en-US" dirty="0" err="1"/>
              <a:t>individuales</a:t>
            </a:r>
            <a:r>
              <a:rPr lang="en-US" dirty="0"/>
              <a:t> son claves para </a:t>
            </a:r>
            <a:r>
              <a:rPr lang="en-US" dirty="0" err="1"/>
              <a:t>cumplir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4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7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 tension entre </a:t>
            </a:r>
            <a:r>
              <a:rPr lang="en-US" dirty="0" err="1"/>
              <a:t>preservar</a:t>
            </a:r>
            <a:r>
              <a:rPr lang="en-US" dirty="0"/>
              <a:t> el </a:t>
            </a:r>
            <a:r>
              <a:rPr lang="en-US" dirty="0" err="1"/>
              <a:t>legado</a:t>
            </a:r>
            <a:r>
              <a:rPr lang="en-US" dirty="0"/>
              <a:t> cultural y la </a:t>
            </a:r>
            <a:r>
              <a:rPr lang="en-US" dirty="0" err="1"/>
              <a:t>presión</a:t>
            </a:r>
            <a:r>
              <a:rPr lang="en-US" dirty="0"/>
              <a:t> por el Desarrollo </a:t>
            </a:r>
            <a:r>
              <a:rPr lang="en-US" dirty="0" err="1"/>
              <a:t>económico</a:t>
            </a:r>
            <a:r>
              <a:rPr lang="en-US" dirty="0"/>
              <a:t>. En particular el turismo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5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In particular the role of the public sector </a:t>
            </a:r>
          </a:p>
          <a:p>
            <a:r>
              <a:rPr lang="en-US" sz="1100" dirty="0"/>
              <a:t>Programs to familiarize the public sector with the SDGs through training sessions and capacity building seminars for government officials: </a:t>
            </a:r>
          </a:p>
          <a:p>
            <a:pPr lvl="1"/>
            <a:r>
              <a:rPr lang="en-US" sz="1100" dirty="0"/>
              <a:t>Madagascar and Colombia </a:t>
            </a:r>
          </a:p>
          <a:p>
            <a:r>
              <a:rPr lang="en-US" sz="1100" dirty="0"/>
              <a:t>Many of the VNRs speak of the need to ensure policy integration and coherence (coordination mechanisms lacking)</a:t>
            </a:r>
          </a:p>
          <a:p>
            <a:r>
              <a:rPr lang="en-US" sz="1100" dirty="0"/>
              <a:t>Regarding central governments’ efforts to include civil society, relevant stakeholders, or even local governments (different approaches, few institutionalized) </a:t>
            </a:r>
          </a:p>
          <a:p>
            <a:endParaRPr lang="en-US" sz="1100" dirty="0"/>
          </a:p>
          <a:p>
            <a:r>
              <a:rPr lang="en-US" sz="1100" b="1" dirty="0"/>
              <a:t>Effectiveness of Partnership between Central and Local Governments</a:t>
            </a:r>
            <a:r>
              <a:rPr lang="en-US" sz="1100" dirty="0"/>
              <a:t> </a:t>
            </a:r>
          </a:p>
          <a:p>
            <a:r>
              <a:rPr lang="en-US" sz="1100" dirty="0"/>
              <a:t>Mechanisms for inclusion such as awareness-raising, requirements to develop local strategies aligned with the national strategy, inclusion in the elaboration of the national strategy or coordination/oversight of implementation are in general lacking from the VNRs</a:t>
            </a:r>
          </a:p>
          <a:p>
            <a:r>
              <a:rPr lang="en-US" sz="1100" dirty="0"/>
              <a:t>Cases where subnational governments took the initiative to elaborate their own strategy and targets are minimal </a:t>
            </a:r>
          </a:p>
          <a:p>
            <a:r>
              <a:rPr lang="en-US" sz="1100" dirty="0"/>
              <a:t>Local governments associations have taken the lead</a:t>
            </a:r>
          </a:p>
          <a:p>
            <a:r>
              <a:rPr lang="en-US" sz="1100" dirty="0"/>
              <a:t>Constraints on local governments are still important:</a:t>
            </a:r>
          </a:p>
          <a:p>
            <a:pPr lvl="1"/>
            <a:r>
              <a:rPr lang="en-US" sz="1100" dirty="0"/>
              <a:t>Capacity to Raise Local Revenue is Critical </a:t>
            </a:r>
          </a:p>
          <a:p>
            <a:pPr lvl="1"/>
            <a:r>
              <a:rPr lang="en-US" sz="1100" dirty="0"/>
              <a:t>Support for Decentralizations must be Reinvigorated </a:t>
            </a:r>
          </a:p>
          <a:p>
            <a:pPr lvl="1"/>
            <a:r>
              <a:rPr lang="en-US" sz="1100" dirty="0"/>
              <a:t>Citizen Empowerment must be increased</a:t>
            </a:r>
          </a:p>
          <a:p>
            <a:pPr lvl="1"/>
            <a:r>
              <a:rPr lang="en-US" sz="1100" dirty="0"/>
              <a:t>Accountability is Central to Effective Local Government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3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36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88708-D340-5444-BBBB-3F36FE5412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1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>
                <a:solidFill>
                  <a:srgbClr val="0070C0"/>
                </a:solidFill>
              </a:rPr>
              <a:t>Descentralización de la prestación de servicios: factores favorables para </a:t>
            </a:r>
            <a:r>
              <a:rPr lang="es-ES_tradnl" dirty="0" err="1">
                <a:solidFill>
                  <a:srgbClr val="0070C0"/>
                </a:solidFill>
              </a:rPr>
              <a:t>CIs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Tradición de autosuficiencia a nivel local</a:t>
            </a:r>
          </a:p>
          <a:p>
            <a:r>
              <a:rPr lang="es-ES_tradnl" dirty="0"/>
              <a:t>Gobiernos subnacionales cuentan con autonomía en el uso (y recaudación) de recursos</a:t>
            </a:r>
          </a:p>
          <a:p>
            <a:r>
              <a:rPr lang="es-ES_tradnl" dirty="0"/>
              <a:t>Existe demanda local por la descentralización</a:t>
            </a:r>
          </a:p>
          <a:p>
            <a:r>
              <a:rPr lang="es-ES_tradnl" dirty="0"/>
              <a:t>Existe capacidad local</a:t>
            </a:r>
          </a:p>
          <a:p>
            <a:r>
              <a:rPr lang="es-ES_tradnl" dirty="0"/>
              <a:t>Comprensión del proceso de reforma</a:t>
            </a:r>
          </a:p>
          <a:p>
            <a:r>
              <a:rPr lang="es-ES_tradnl" dirty="0"/>
              <a:t>Implementación escalonada</a:t>
            </a:r>
          </a:p>
          <a:p>
            <a:r>
              <a:rPr lang="es-ES_tradnl" dirty="0"/>
              <a:t>Líneas claras de monitoreo y evaluación que son comprendidas y aceptadas por todas las partes involucradas</a:t>
            </a:r>
          </a:p>
          <a:p>
            <a:r>
              <a:rPr lang="es-ES_tradnl" dirty="0"/>
              <a:t>Apoyo de autoridades centrales a la descentralización</a:t>
            </a:r>
          </a:p>
          <a:p>
            <a:r>
              <a:rPr lang="es-ES_tradnl" dirty="0"/>
              <a:t>Transparencia en el uso de recursos y en el proceso de toma de decisiones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15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728E-BACE-2D44-8647-D146303A4F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3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61111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78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6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1720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3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2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60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61537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EEB90AD-29FE-4C49-904F-8549A4BC20B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E385C37-AAE9-E044-BA05-322676C51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2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agierc@fiu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016000"/>
            <a:ext cx="6400800" cy="1696720"/>
          </a:xfrm>
        </p:spPr>
        <p:txBody>
          <a:bodyPr/>
          <a:lstStyle/>
          <a:p>
            <a:r>
              <a:rPr lang="en-US" sz="3600" dirty="0">
                <a:solidFill>
                  <a:srgbClr val="0070C0"/>
                </a:solidFill>
              </a:rPr>
              <a:t>IX Encuentro Internacional de </a:t>
            </a:r>
            <a:r>
              <a:rPr lang="es-DO" sz="3600" dirty="0">
                <a:solidFill>
                  <a:srgbClr val="0070C0"/>
                </a:solidFill>
              </a:rPr>
              <a:t>ciudades intermedias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614" y="3068320"/>
            <a:ext cx="5509071" cy="239144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_tradnl" sz="2400" b="1" dirty="0">
                <a:solidFill>
                  <a:srgbClr val="0070C0"/>
                </a:solidFill>
              </a:rPr>
              <a:t>Las Ciudades Intermedias frente a la despoblación: El patrimonio cultural como oportunidad para el desarrollo humano sostenible</a:t>
            </a:r>
          </a:p>
          <a:p>
            <a:pPr algn="l"/>
            <a:endParaRPr lang="es-ES_tradnl" sz="2400" b="1" dirty="0">
              <a:solidFill>
                <a:srgbClr val="0070C0"/>
              </a:solidFill>
            </a:endParaRPr>
          </a:p>
          <a:p>
            <a:pPr algn="l"/>
            <a:r>
              <a:rPr lang="es-ES_tradnl" sz="2400" b="1" dirty="0">
                <a:solidFill>
                  <a:srgbClr val="0070C0"/>
                </a:solidFill>
              </a:rPr>
              <a:t>Mesa 5: Patrimonio cultural, gobernabilidad, territorio y movilidad</a:t>
            </a:r>
          </a:p>
          <a:p>
            <a:pPr algn="l"/>
            <a:endParaRPr lang="es-ES" sz="2400" b="1" dirty="0"/>
          </a:p>
          <a:p>
            <a:pPr algn="l"/>
            <a:r>
              <a:rPr lang="es-ES" dirty="0"/>
              <a:t>Cristina A. Rodríguez-Acosta, PhD</a:t>
            </a:r>
          </a:p>
          <a:p>
            <a:pPr algn="l"/>
            <a:r>
              <a:rPr lang="es-ES" dirty="0"/>
              <a:t>Jack D. Gordon </a:t>
            </a:r>
            <a:r>
              <a:rPr lang="es-ES" dirty="0" err="1"/>
              <a:t>Institute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Policy</a:t>
            </a:r>
            <a:r>
              <a:rPr lang="es-ES" dirty="0"/>
              <a:t> </a:t>
            </a:r>
          </a:p>
          <a:p>
            <a:pPr algn="l"/>
            <a:r>
              <a:rPr lang="es-ES" dirty="0"/>
              <a:t>Florida International </a:t>
            </a:r>
            <a:r>
              <a:rPr lang="es-ES" dirty="0" err="1"/>
              <a:t>University</a:t>
            </a:r>
            <a:endParaRPr lang="es-ES" dirty="0"/>
          </a:p>
          <a:p>
            <a:pPr algn="l"/>
            <a:endParaRPr lang="es-ES" dirty="0"/>
          </a:p>
          <a:p>
            <a:pPr algn="l"/>
            <a:r>
              <a:rPr lang="es-ES" dirty="0"/>
              <a:t>Palencia, 10 y 11 de octubre, 2019</a:t>
            </a:r>
          </a:p>
          <a:p>
            <a:pPr algn="l"/>
            <a:r>
              <a:rPr lang="es-ES" dirty="0"/>
              <a:t>Casa Junco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23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70C0"/>
                </a:solidFill>
              </a:rPr>
              <a:t>Gobernabilidad, sostenibilidad y patrimonio: principales desafíos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solidFill>
                  <a:srgbClr val="376092"/>
                </a:solidFill>
              </a:rPr>
              <a:t>Fiscales:</a:t>
            </a:r>
          </a:p>
          <a:p>
            <a:pPr lvl="1"/>
            <a:r>
              <a:rPr lang="es-ES_tradnl" dirty="0"/>
              <a:t>Baja capacidad de obtener ingresos propios</a:t>
            </a:r>
          </a:p>
          <a:p>
            <a:pPr lvl="1"/>
            <a:r>
              <a:rPr lang="es-ES_tradnl" dirty="0"/>
              <a:t>Dependencia de las transferencias e insuficiencia de las mismas</a:t>
            </a:r>
          </a:p>
          <a:p>
            <a:pPr lvl="1"/>
            <a:r>
              <a:rPr lang="es-ES_tradnl" dirty="0"/>
              <a:t>Poca autonomía en el uso de las mismas</a:t>
            </a:r>
          </a:p>
          <a:p>
            <a:pPr lvl="1"/>
            <a:r>
              <a:rPr lang="es-ES_tradnl" dirty="0"/>
              <a:t>Pereza fiscal</a:t>
            </a:r>
          </a:p>
          <a:p>
            <a:pPr lvl="1"/>
            <a:r>
              <a:rPr lang="es-ES_tradnl" dirty="0"/>
              <a:t>Falta de actividad económica propia que permita generar recursos</a:t>
            </a:r>
          </a:p>
          <a:p>
            <a:pPr lvl="1"/>
            <a:r>
              <a:rPr lang="es-ES_tradnl" dirty="0"/>
              <a:t>Gastos de personal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19667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5440"/>
            <a:ext cx="7200900" cy="140208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70C0"/>
                </a:solidFill>
              </a:rPr>
              <a:t>Gobernabilidad, sostenibilidad y patrimonio: principales desafíos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11680"/>
            <a:ext cx="7292340" cy="3855720"/>
          </a:xfrm>
        </p:spPr>
        <p:txBody>
          <a:bodyPr>
            <a:normAutofit lnSpcReduction="10000"/>
          </a:bodyPr>
          <a:lstStyle/>
          <a:p>
            <a:r>
              <a:rPr lang="es-ES_tradnl" dirty="0">
                <a:solidFill>
                  <a:srgbClr val="376092"/>
                </a:solidFill>
              </a:rPr>
              <a:t>Administrativos:</a:t>
            </a:r>
          </a:p>
          <a:p>
            <a:pPr lvl="1"/>
            <a:r>
              <a:rPr lang="es-ES_tradnl" dirty="0"/>
              <a:t>Nivel de capacidad bajos (RRHH mal calificado, ausencia de planificación, desconocimiento de IT, sistemas de información de poco acceso a la ciudadanía)</a:t>
            </a:r>
          </a:p>
          <a:p>
            <a:pPr lvl="1"/>
            <a:r>
              <a:rPr lang="es-ES_tradnl" dirty="0"/>
              <a:t>Nivel de escolaridad y formación bajo del personal administrativo</a:t>
            </a:r>
          </a:p>
          <a:p>
            <a:pPr lvl="1"/>
            <a:r>
              <a:rPr lang="es-ES_tradnl" dirty="0"/>
              <a:t>Políticas públicas descentralizadas confusas y desconocimiento del proceso</a:t>
            </a:r>
          </a:p>
          <a:p>
            <a:pPr lvl="1"/>
            <a:r>
              <a:rPr lang="es-ES_tradnl" dirty="0"/>
              <a:t>Instrumentos de gestión (planes estratégicos, leyes directrices o presupuestarias, etc.) mal conocidos y de poca aplicación como instrumentos gerenciales</a:t>
            </a:r>
          </a:p>
          <a:p>
            <a:pPr lvl="1"/>
            <a:r>
              <a:rPr lang="es-ES_tradnl" dirty="0"/>
              <a:t>Serias deficiencias en gestión financiera y contabilidad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2180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>
                <a:solidFill>
                  <a:srgbClr val="0070C0"/>
                </a:solidFill>
              </a:rPr>
              <a:t>Capacitación: una de las claves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251200"/>
          </a:xfrm>
        </p:spPr>
        <p:txBody>
          <a:bodyPr>
            <a:normAutofit/>
          </a:bodyPr>
          <a:lstStyle/>
          <a:p>
            <a:r>
              <a:rPr lang="es-ES" dirty="0"/>
              <a:t>Programas de capacitación en la administración de lo público</a:t>
            </a:r>
          </a:p>
          <a:p>
            <a:r>
              <a:rPr lang="es-ES" dirty="0"/>
              <a:t>En procesos del sector público</a:t>
            </a:r>
          </a:p>
          <a:p>
            <a:r>
              <a:rPr lang="es-ES" dirty="0"/>
              <a:t>En liderazgo</a:t>
            </a:r>
          </a:p>
          <a:p>
            <a:r>
              <a:rPr lang="es-ES" dirty="0"/>
              <a:t>Implementar sistemas de evaluación sistemáticos y adecuados </a:t>
            </a:r>
          </a:p>
          <a:p>
            <a:r>
              <a:rPr lang="es-ES" dirty="0"/>
              <a:t>Mantener un nivel y frecuencia de capacitación apropiado </a:t>
            </a:r>
          </a:p>
          <a:p>
            <a:pPr lvl="1"/>
            <a:r>
              <a:rPr lang="es-ES" dirty="0"/>
              <a:t>Asegurar la capacitación técnica de personal intermedio y superior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PY" dirty="0">
                <a:solidFill>
                  <a:srgbClr val="0070C0"/>
                </a:solidFill>
              </a:rPr>
              <a:t>También debe haber capacidad a nivel local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defRPr/>
            </a:pPr>
            <a:r>
              <a:rPr lang="es-ES" dirty="0"/>
              <a:t>Capacidad incluye no solo los RRHH del gobierno, sino también, la sociedad civil organizada y sector privado. </a:t>
            </a:r>
          </a:p>
          <a:p>
            <a:pPr marL="425196" indent="-342900">
              <a:defRPr/>
            </a:pPr>
            <a:r>
              <a:rPr lang="es-ES" dirty="0"/>
              <a:t>¿existe la capacidad: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análisis de problemas locales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determinar las necesidades de la comunidad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organizar y movilizar el apoyo de la comunidad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administrar recursos necesarios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implementación</a:t>
            </a:r>
          </a:p>
          <a:p>
            <a:pPr marL="466344" lvl="1">
              <a:spcBef>
                <a:spcPts val="243"/>
              </a:spcBef>
              <a:buFont typeface="Verdana"/>
              <a:buChar char="◦"/>
              <a:defRPr/>
            </a:pPr>
            <a:r>
              <a:rPr lang="es-ES" dirty="0"/>
              <a:t>De evaluar y monitorear los programas?</a:t>
            </a:r>
          </a:p>
        </p:txBody>
      </p:sp>
    </p:spTree>
    <p:extLst>
      <p:ext uri="{BB962C8B-B14F-4D97-AF65-F5344CB8AC3E}">
        <p14:creationId xmlns:p14="http://schemas.microsoft.com/office/powerpoint/2010/main" val="4401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28040"/>
          </a:xfrm>
        </p:spPr>
        <p:txBody>
          <a:bodyPr/>
          <a:lstStyle/>
          <a:p>
            <a:r>
              <a:rPr lang="es-ES_tradnl" dirty="0">
                <a:solidFill>
                  <a:srgbClr val="0070C0"/>
                </a:solidFill>
              </a:rPr>
              <a:t>Comentarios Finales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6080"/>
            <a:ext cx="7200900" cy="4211320"/>
          </a:xfrm>
        </p:spPr>
        <p:txBody>
          <a:bodyPr>
            <a:normAutofit/>
          </a:bodyPr>
          <a:lstStyle/>
          <a:p>
            <a:r>
              <a:rPr lang="es-ES_tradnl" dirty="0"/>
              <a:t>A futuro, las ciudades intermedias se convierten en el nexo vital entre lo local y lo global</a:t>
            </a:r>
          </a:p>
          <a:p>
            <a:r>
              <a:rPr lang="es-ES_tradnl" dirty="0" err="1"/>
              <a:t>CIs</a:t>
            </a:r>
            <a:r>
              <a:rPr lang="es-ES_tradnl" dirty="0"/>
              <a:t> han crecido de maneras dispares, sin embargo la mayoría se caracteriza por no contar con adecuados recursos económicos y técnicos para hacer frente a las crecientes demandas de servicios e infraestructura</a:t>
            </a:r>
          </a:p>
          <a:p>
            <a:r>
              <a:rPr lang="es-ES" dirty="0"/>
              <a:t>Es indudable que falta de recursos es un desafío para municipios mas pequeños</a:t>
            </a:r>
            <a:endParaRPr lang="en-US" dirty="0"/>
          </a:p>
          <a:p>
            <a:r>
              <a:rPr lang="es-ES_tradnl" dirty="0"/>
              <a:t>Adoptar el “derecho a la ciudad” como el principio guía en la decisión y ejecución de políticas públicas</a:t>
            </a:r>
          </a:p>
          <a:p>
            <a:r>
              <a:rPr lang="es-ES" dirty="0"/>
              <a:t>¿Cómo promocionar la cooperación público-privada? ¿quién lidera? 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24700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440"/>
          </a:xfrm>
        </p:spPr>
        <p:txBody>
          <a:bodyPr/>
          <a:lstStyle/>
          <a:p>
            <a:r>
              <a:rPr lang="es-ES_tradnl" dirty="0">
                <a:solidFill>
                  <a:srgbClr val="0070C0"/>
                </a:solidFill>
              </a:rPr>
              <a:t>Comentarios Finales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12240"/>
            <a:ext cx="7200900" cy="4455160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Corresponde a la sociedad civil asumir el liderazgo: Imp. de fortalecer la sociedad civil, promocionar transparencia y rendición de cuentas </a:t>
            </a:r>
          </a:p>
          <a:p>
            <a:r>
              <a:rPr lang="es-ES" dirty="0"/>
              <a:t>Todavía falta mucho por hacer en áreas tales como:</a:t>
            </a:r>
          </a:p>
          <a:p>
            <a:pPr lvl="3"/>
            <a:r>
              <a:rPr lang="es-ES" dirty="0"/>
              <a:t> identificación de posibles nodos y su relación con ciudades mayores</a:t>
            </a:r>
          </a:p>
          <a:p>
            <a:pPr lvl="3"/>
            <a:r>
              <a:rPr lang="es-ES" dirty="0"/>
              <a:t>integración de las ciudades intermedias en los planes nacionales de desarrollo y o estratégicos</a:t>
            </a:r>
          </a:p>
          <a:p>
            <a:pPr lvl="3"/>
            <a:r>
              <a:rPr lang="es-ES" dirty="0"/>
              <a:t>fortalecimiento de los actores sociales y productivos. </a:t>
            </a:r>
            <a:endParaRPr lang="en-US" dirty="0"/>
          </a:p>
          <a:p>
            <a:r>
              <a:rPr lang="es-ES" dirty="0"/>
              <a:t>Universidades y centros de investigación deben cumplir su compromiso con sus comunidades y contribuir a crear capacidad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4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CA22A5-5B0F-47EB-8370-DF542B3E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23404"/>
          </a:xfrm>
        </p:spPr>
        <p:txBody>
          <a:bodyPr/>
          <a:lstStyle/>
          <a:p>
            <a:r>
              <a:rPr lang="es-DO" dirty="0">
                <a:solidFill>
                  <a:srgbClr val="0070C0"/>
                </a:solidFill>
              </a:rPr>
              <a:t>Se puede!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5384B6-53E6-457A-A7A8-FE7AEA31F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2135981" cy="624912"/>
          </a:xfrm>
        </p:spPr>
        <p:txBody>
          <a:bodyPr/>
          <a:lstStyle/>
          <a:p>
            <a:r>
              <a:rPr lang="en-US" dirty="0"/>
              <a:t>Greta Thunberg </a:t>
            </a:r>
          </a:p>
        </p:txBody>
      </p:sp>
      <p:pic>
        <p:nvPicPr>
          <p:cNvPr id="1026" name="Picture 2" descr="Image result for picture malala">
            <a:extLst>
              <a:ext uri="{FF2B5EF4-FFF2-40B4-BE49-F238E27FC236}">
                <a16:creationId xmlns:a16="http://schemas.microsoft.com/office/drawing/2014/main" id="{DBDE8418-DA16-4D86-9130-33A2020EEF3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7729" y="1811045"/>
            <a:ext cx="2135981" cy="165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93ACEE-E4DA-415D-B36E-CB25CDC0D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17724" y="2349754"/>
            <a:ext cx="2911876" cy="615225"/>
          </a:xfrm>
        </p:spPr>
        <p:txBody>
          <a:bodyPr/>
          <a:lstStyle/>
          <a:p>
            <a:r>
              <a:rPr lang="en-US" dirty="0"/>
              <a:t>Malala Yousafzai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24CDB0F-0D8E-4DF0-AA18-7B337EB0E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7925" y="3565105"/>
            <a:ext cx="3222595" cy="5442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/>
              <a:t>Emma González, Alex Wind, Cameron </a:t>
            </a:r>
            <a:r>
              <a:rPr lang="en-US" sz="1400" b="1" dirty="0" err="1"/>
              <a:t>Kasky</a:t>
            </a:r>
            <a:r>
              <a:rPr lang="en-US" sz="1400" b="1" dirty="0"/>
              <a:t> y Jaclyn </a:t>
            </a:r>
            <a:r>
              <a:rPr lang="en-US" sz="1400" b="1" dirty="0" err="1"/>
              <a:t>Corin</a:t>
            </a:r>
            <a:r>
              <a:rPr lang="en-US" sz="1400" b="1" dirty="0"/>
              <a:t> </a:t>
            </a:r>
          </a:p>
        </p:txBody>
      </p:sp>
      <p:pic>
        <p:nvPicPr>
          <p:cNvPr id="1030" name="Picture 6" descr="Image result for picture greta thunberg">
            <a:extLst>
              <a:ext uri="{FF2B5EF4-FFF2-40B4-BE49-F238E27FC236}">
                <a16:creationId xmlns:a16="http://schemas.microsoft.com/office/drawing/2014/main" id="{FEC1B071-2E6E-490C-BF67-E6540C10A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65142"/>
            <a:ext cx="1807719" cy="180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mma González, Alex Wind, Cameron Kasky and Jaclyn Corin dine at Pasquales in Coral Springs near Parkland on March 6.">
            <a:extLst>
              <a:ext uri="{FF2B5EF4-FFF2-40B4-BE49-F238E27FC236}">
                <a16:creationId xmlns:a16="http://schemas.microsoft.com/office/drawing/2014/main" id="{E0BA5FAC-FFFD-4A28-B364-D51491B9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1" y="4109391"/>
            <a:ext cx="4124186" cy="27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5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628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s-ES_tradnl" sz="4000" dirty="0"/>
              <a:t>!Muchas gracias!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Lagierc@fiu.edu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70C0"/>
                </a:solidFill>
              </a:rPr>
              <a:t>Objetivos Generales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Nuevos temas de la agenda municipal</a:t>
            </a:r>
          </a:p>
          <a:p>
            <a:r>
              <a:rPr lang="es-ES_tradnl" dirty="0"/>
              <a:t>Ciudades Intermedias y América Latina</a:t>
            </a:r>
          </a:p>
          <a:p>
            <a:r>
              <a:rPr lang="es-ES_tradnl" dirty="0"/>
              <a:t>Desafíos y temas pendientes para la gobernabilidad, la sostenibilidad y el patrimonio</a:t>
            </a:r>
          </a:p>
          <a:p>
            <a:r>
              <a:rPr lang="es-ES_tradnl" dirty="0"/>
              <a:t>Rol de la capacitación</a:t>
            </a:r>
          </a:p>
          <a:p>
            <a:r>
              <a:rPr lang="es-ES_tradnl" dirty="0"/>
              <a:t>Comentarios finales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220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70C0"/>
                </a:solidFill>
              </a:rPr>
              <a:t>La Agenda 2030: Patrimonio y Cultura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88598"/>
            <a:ext cx="7200900" cy="3878802"/>
          </a:xfrm>
        </p:spPr>
        <p:txBody>
          <a:bodyPr>
            <a:normAutofit fontScale="92500" lnSpcReduction="20000"/>
          </a:bodyPr>
          <a:lstStyle/>
          <a:p>
            <a:endParaRPr lang="es-ES_tradnl" dirty="0"/>
          </a:p>
          <a:p>
            <a:r>
              <a:rPr lang="es-HN" dirty="0"/>
              <a:t>La promesa central de la Agenda 2030 es que en el cumplimiento de los ODS, “nadie será dejado atrás”</a:t>
            </a:r>
          </a:p>
          <a:p>
            <a:r>
              <a:rPr lang="es-HN" dirty="0"/>
              <a:t>De por sí un objetivo ambicioso y seguramente de difícil cumplimiento. </a:t>
            </a:r>
          </a:p>
          <a:p>
            <a:r>
              <a:rPr lang="es-HN" dirty="0"/>
              <a:t>La cultura es todo lo que constituye nuestro ser y configura nuestra identidad. </a:t>
            </a:r>
          </a:p>
          <a:p>
            <a:r>
              <a:rPr lang="es-HN" dirty="0"/>
              <a:t>Hacer de la cultura un elemento central de las políticas de desarrollo es el único medio de garantizar que éste se centre en el ser humano y sea inclusivo y equitativo. </a:t>
            </a:r>
          </a:p>
          <a:p>
            <a:r>
              <a:rPr lang="es-HN" dirty="0"/>
              <a:t>“Patrimonio cultural y sostenibilidad urbana: dos ilustres desconocidos” </a:t>
            </a:r>
          </a:p>
          <a:p>
            <a:r>
              <a:rPr lang="es-HN" dirty="0"/>
              <a:t>¿Cómo hacemos que el ODS 11 se convierta en realidad?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9275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3680"/>
            <a:ext cx="6347713" cy="751840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solidFill>
                  <a:srgbClr val="0070C0"/>
                </a:solidFill>
              </a:rPr>
              <a:t>Patrimonio cultural y desarrollo humano sostenible: elementos clave</a:t>
            </a:r>
            <a:br>
              <a:rPr lang="es-E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26454"/>
            <a:ext cx="6347714" cy="4114909"/>
          </a:xfrm>
        </p:spPr>
        <p:txBody>
          <a:bodyPr>
            <a:normAutofit fontScale="92500" lnSpcReduction="10000"/>
          </a:bodyPr>
          <a:lstStyle/>
          <a:p>
            <a:r>
              <a:rPr lang="es-BO" dirty="0"/>
              <a:t>Estrategia nacional inclusiva</a:t>
            </a:r>
          </a:p>
          <a:p>
            <a:r>
              <a:rPr lang="es-BO" dirty="0"/>
              <a:t>Rol central de la administración pública</a:t>
            </a:r>
          </a:p>
          <a:p>
            <a:r>
              <a:rPr lang="es-BO" dirty="0"/>
              <a:t>Rol de control y liderazgo del poder legislativo </a:t>
            </a:r>
          </a:p>
          <a:p>
            <a:r>
              <a:rPr lang="es-BO" dirty="0"/>
              <a:t>Liderazgo autoridades nacionales, regionales y locales</a:t>
            </a:r>
          </a:p>
          <a:p>
            <a:r>
              <a:rPr lang="es-BO" dirty="0"/>
              <a:t>Recursos financieros adecuados y manejo efectivo de presupuestos </a:t>
            </a:r>
          </a:p>
          <a:p>
            <a:r>
              <a:rPr lang="es-BO" dirty="0"/>
              <a:t>Participación y apoyo de los ministerios sectoriales</a:t>
            </a:r>
          </a:p>
          <a:p>
            <a:r>
              <a:rPr lang="es-BO" dirty="0"/>
              <a:t>Calidad de las relaciones Intergubernamentales </a:t>
            </a:r>
          </a:p>
          <a:p>
            <a:r>
              <a:rPr lang="es-BO" dirty="0"/>
              <a:t>Nivel de participación ciudadana, empoderamiento ciudadano, </a:t>
            </a:r>
            <a:r>
              <a:rPr lang="es-BO" dirty="0" err="1"/>
              <a:t>ONGs</a:t>
            </a:r>
            <a:r>
              <a:rPr lang="es-BO" dirty="0"/>
              <a:t> y sector privado</a:t>
            </a:r>
          </a:p>
          <a:p>
            <a:r>
              <a:rPr lang="es-BO" dirty="0"/>
              <a:t>Rendición de cuentas y transparencia </a:t>
            </a:r>
          </a:p>
        </p:txBody>
      </p:sp>
    </p:spTree>
    <p:extLst>
      <p:ext uri="{BB962C8B-B14F-4D97-AF65-F5344CB8AC3E}">
        <p14:creationId xmlns:p14="http://schemas.microsoft.com/office/powerpoint/2010/main" val="176018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14400"/>
            <a:ext cx="7200900" cy="1257300"/>
          </a:xfrm>
        </p:spPr>
        <p:txBody>
          <a:bodyPr>
            <a:normAutofit/>
          </a:bodyPr>
          <a:lstStyle/>
          <a:p>
            <a:r>
              <a:rPr lang="es-ES_tradnl" sz="2700" dirty="0">
                <a:solidFill>
                  <a:srgbClr val="0070C0"/>
                </a:solidFill>
              </a:rPr>
              <a:t>“Nuevos” temas de la agenda municipal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El rol de las Ciudades Intermedias</a:t>
            </a:r>
          </a:p>
          <a:p>
            <a:r>
              <a:rPr lang="es-ES_tradnl" dirty="0"/>
              <a:t>Recuperación del mundo rural – caracterizado por la exclusión:</a:t>
            </a:r>
          </a:p>
          <a:p>
            <a:pPr lvl="1"/>
            <a:r>
              <a:rPr lang="es-ES_tradnl" dirty="0"/>
              <a:t>Pobreza</a:t>
            </a:r>
          </a:p>
          <a:p>
            <a:pPr lvl="1"/>
            <a:r>
              <a:rPr lang="es-ES_tradnl" dirty="0"/>
              <a:t>Inequidad en el ingreso</a:t>
            </a:r>
          </a:p>
          <a:p>
            <a:pPr lvl="1"/>
            <a:r>
              <a:rPr lang="es-ES_tradnl" dirty="0"/>
              <a:t>Trabajo digno</a:t>
            </a:r>
          </a:p>
          <a:p>
            <a:pPr lvl="1"/>
            <a:r>
              <a:rPr lang="es-ES_tradnl" dirty="0"/>
              <a:t>Falta de oportunidades (salud, educación)</a:t>
            </a:r>
          </a:p>
          <a:p>
            <a:pPr lvl="1"/>
            <a:r>
              <a:rPr lang="es-ES_tradnl" dirty="0"/>
              <a:t>Desigualdad en la participación cívica, política y cultural</a:t>
            </a:r>
          </a:p>
          <a:p>
            <a:pPr lvl="1"/>
            <a:r>
              <a:rPr lang="es-ES_tradnl" dirty="0"/>
              <a:t>Prejuicios y discriminación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0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35280"/>
            <a:ext cx="7200900" cy="1137920"/>
          </a:xfrm>
        </p:spPr>
        <p:txBody>
          <a:bodyPr/>
          <a:lstStyle/>
          <a:p>
            <a:r>
              <a:rPr lang="es-ES_tradnl" dirty="0">
                <a:solidFill>
                  <a:srgbClr val="0070C0"/>
                </a:solidFill>
              </a:rPr>
              <a:t>América Latina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73200"/>
            <a:ext cx="7200900" cy="4394200"/>
          </a:xfrm>
        </p:spPr>
        <p:txBody>
          <a:bodyPr>
            <a:normAutofit/>
          </a:bodyPr>
          <a:lstStyle/>
          <a:p>
            <a:r>
              <a:rPr lang="es-ES_tradnl" dirty="0"/>
              <a:t>América Latina cuenta con aproximadamente 16,000 Municipios</a:t>
            </a:r>
          </a:p>
          <a:p>
            <a:r>
              <a:rPr lang="es-ES_tradnl" dirty="0"/>
              <a:t>90% de ellos tienen menos de 50,000 habitantes</a:t>
            </a:r>
          </a:p>
          <a:p>
            <a:pPr lvl="2"/>
            <a:r>
              <a:rPr lang="es-ES_tradnl" dirty="0"/>
              <a:t>En Colombia por ejemplo: de los 1,100+ municipios</a:t>
            </a:r>
          </a:p>
          <a:p>
            <a:pPr lvl="3"/>
            <a:r>
              <a:rPr lang="es-ES_tradnl" dirty="0"/>
              <a:t>Solo 5 tienen mas de 500,000 habitantes</a:t>
            </a:r>
          </a:p>
          <a:p>
            <a:pPr lvl="3"/>
            <a:r>
              <a:rPr lang="es-ES_tradnl" dirty="0"/>
              <a:t>89% tienen menos de 10,000 habitantes</a:t>
            </a:r>
          </a:p>
          <a:p>
            <a:r>
              <a:rPr lang="es-ES_tradnl" dirty="0"/>
              <a:t>En América Latina hay 961 ciudades intermedias </a:t>
            </a:r>
            <a:endParaRPr lang="en-US" dirty="0"/>
          </a:p>
          <a:p>
            <a:r>
              <a:rPr lang="es-ES_tradnl" dirty="0"/>
              <a:t>De estas 961 ciudades intermedias:</a:t>
            </a:r>
            <a:endParaRPr lang="en-US" dirty="0"/>
          </a:p>
          <a:p>
            <a:pPr lvl="1"/>
            <a:r>
              <a:rPr lang="es-ES_tradnl" dirty="0"/>
              <a:t>68.3% se encuentran en Brasil, México, Argentina y Venezuela</a:t>
            </a:r>
            <a:endParaRPr lang="en-US" dirty="0"/>
          </a:p>
          <a:p>
            <a:endParaRPr lang="es-ES_tradnl" dirty="0"/>
          </a:p>
          <a:p>
            <a:endParaRPr lang="es-ES_tradnl" dirty="0"/>
          </a:p>
          <a:p>
            <a:pPr lvl="3"/>
            <a:endParaRPr lang="es-ES_tradnl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69013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¿</a:t>
            </a:r>
            <a:r>
              <a:rPr lang="es-AR" dirty="0">
                <a:solidFill>
                  <a:srgbClr val="0070C0"/>
                </a:solidFill>
              </a:rPr>
              <a:t>Cómo hacemos </a:t>
            </a:r>
            <a:r>
              <a:rPr lang="es-ES" dirty="0">
                <a:solidFill>
                  <a:srgbClr val="0070C0"/>
                </a:solidFill>
              </a:rPr>
              <a:t>para fortalecer ciudades intermedias?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dirty="0"/>
              <a:t>Tener una visión a largo plazo del desarrollo de su Municipio (sea rural, urbano o combinación de ambos) y su interacción </a:t>
            </a:r>
            <a:r>
              <a:rPr lang="es-ES" dirty="0"/>
              <a:t>con otros municipios </a:t>
            </a:r>
            <a:endParaRPr lang="es-ES_tradnl" dirty="0"/>
          </a:p>
          <a:p>
            <a:pPr lvl="1"/>
            <a:r>
              <a:rPr lang="es-ES_tradnl" dirty="0"/>
              <a:t>Ser participativo en la toma de decisiones</a:t>
            </a:r>
          </a:p>
          <a:p>
            <a:pPr lvl="1"/>
            <a:r>
              <a:rPr lang="es-ES_tradnl" dirty="0"/>
              <a:t>Hacer un uso transparente de los recursos públicos </a:t>
            </a:r>
          </a:p>
          <a:p>
            <a:pPr lvl="1"/>
            <a:r>
              <a:rPr lang="es-ES_tradnl" dirty="0"/>
              <a:t>Trabajar de manera colaborativa con los distintos actores del territorio</a:t>
            </a:r>
          </a:p>
          <a:p>
            <a:pPr lvl="1"/>
            <a:r>
              <a:rPr lang="es-ES_tradnl" dirty="0"/>
              <a:t>Promover y  crear capacidad dentro de la administración local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8079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¿</a:t>
            </a:r>
            <a:r>
              <a:rPr lang="es-AR" dirty="0">
                <a:solidFill>
                  <a:srgbClr val="0070C0"/>
                </a:solidFill>
              </a:rPr>
              <a:t>Cómo hacemos </a:t>
            </a:r>
            <a:r>
              <a:rPr lang="es-ES" dirty="0">
                <a:solidFill>
                  <a:srgbClr val="0070C0"/>
                </a:solidFill>
              </a:rPr>
              <a:t>para fortalecer ciudades intermedias?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8002"/>
            <a:ext cx="8229600" cy="4428162"/>
          </a:xfrm>
        </p:spPr>
        <p:txBody>
          <a:bodyPr>
            <a:normAutofit/>
          </a:bodyPr>
          <a:lstStyle/>
          <a:p>
            <a:r>
              <a:rPr lang="es-ES_tradnl" dirty="0"/>
              <a:t>Una efectiva descentralización es esencial para empoderar las </a:t>
            </a:r>
            <a:r>
              <a:rPr lang="es-ES_tradnl" dirty="0" err="1"/>
              <a:t>CIs</a:t>
            </a:r>
            <a:r>
              <a:rPr lang="es-ES_tradnl" dirty="0"/>
              <a:t>. Tanto a nivel político, fiscal, administrativo con devolución efectiva de responsabilidades y autonomía. </a:t>
            </a:r>
          </a:p>
          <a:p>
            <a:pPr marL="0" indent="0">
              <a:buNone/>
            </a:pPr>
            <a:r>
              <a:rPr lang="es-ES_tradnl" dirty="0"/>
              <a:t> </a:t>
            </a:r>
          </a:p>
          <a:p>
            <a:r>
              <a:rPr lang="es-ES_tradnl" dirty="0"/>
              <a:t>Esto requiere no solo de marcos legales claros y respetados, sino también de la continua promoción de la participación ciudadana, la transparencia y la rendición de cuentas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365862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70C0"/>
                </a:solidFill>
              </a:rPr>
              <a:t>Gobernabilidad, sostenibilidad y patrimonio: principales desafíos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rgbClr val="376092"/>
                </a:solidFill>
              </a:rPr>
              <a:t>Políticos:</a:t>
            </a:r>
          </a:p>
          <a:p>
            <a:pPr lvl="1"/>
            <a:r>
              <a:rPr lang="es-ES_tradnl" dirty="0"/>
              <a:t>Garantizar autonomía fiscal, administrativa y jurídica otorgada por los marcos legales correspondientes</a:t>
            </a:r>
          </a:p>
          <a:p>
            <a:pPr lvl="1"/>
            <a:r>
              <a:rPr lang="es-ES_tradnl" dirty="0"/>
              <a:t>Debilidades en las relaciones intergubernamentales</a:t>
            </a:r>
          </a:p>
          <a:p>
            <a:pPr lvl="1"/>
            <a:r>
              <a:rPr lang="es-ES_tradnl" dirty="0"/>
              <a:t>Diversidad e inequidad regional impactan la colaboración y cooperación </a:t>
            </a:r>
          </a:p>
          <a:p>
            <a:pPr lvl="1"/>
            <a:r>
              <a:rPr lang="es-ES_tradnl" dirty="0"/>
              <a:t>Asociaciones municipales débiles o politizadas</a:t>
            </a:r>
          </a:p>
          <a:p>
            <a:pPr lvl="1"/>
            <a:r>
              <a:rPr lang="es-ES_tradnl" dirty="0"/>
              <a:t>Capacidad de cabildeo reducido </a:t>
            </a:r>
          </a:p>
          <a:p>
            <a:pPr lvl="1"/>
            <a:r>
              <a:rPr lang="es-ES_tradnl" dirty="0"/>
              <a:t>Aumento de procesos de “</a:t>
            </a:r>
            <a:r>
              <a:rPr lang="es-ES_tradnl" dirty="0" err="1"/>
              <a:t>recentralizaci</a:t>
            </a:r>
            <a:r>
              <a:rPr lang="es-ES" dirty="0" err="1"/>
              <a:t>ón</a:t>
            </a:r>
            <a:r>
              <a:rPr lang="es-ES" dirty="0"/>
              <a:t>” en todo el hemisferio</a:t>
            </a:r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72918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302</TotalTime>
  <Words>1379</Words>
  <Application>Microsoft Office PowerPoint</Application>
  <PresentationFormat>On-screen Show (4:3)</PresentationFormat>
  <Paragraphs>182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Verdana</vt:lpstr>
      <vt:lpstr>Crop</vt:lpstr>
      <vt:lpstr>IX Encuentro Internacional de ciudades intermedias</vt:lpstr>
      <vt:lpstr>Objetivos Generales</vt:lpstr>
      <vt:lpstr>La Agenda 2030: Patrimonio y Cultura </vt:lpstr>
      <vt:lpstr>Patrimonio cultural y desarrollo humano sostenible: elementos clave </vt:lpstr>
      <vt:lpstr>“Nuevos” temas de la agenda municipal</vt:lpstr>
      <vt:lpstr>América Latina</vt:lpstr>
      <vt:lpstr>¿Cómo hacemos para fortalecer ciudades intermedias?</vt:lpstr>
      <vt:lpstr>¿Cómo hacemos para fortalecer ciudades intermedias?</vt:lpstr>
      <vt:lpstr>Gobernabilidad, sostenibilidad y patrimonio: principales desafíos </vt:lpstr>
      <vt:lpstr>Gobernabilidad, sostenibilidad y patrimonio: principales desafíos </vt:lpstr>
      <vt:lpstr>Gobernabilidad, sostenibilidad y patrimonio: principales desafíos </vt:lpstr>
      <vt:lpstr>Capacitación: una de las claves</vt:lpstr>
      <vt:lpstr>También debe haber capacidad a nivel local</vt:lpstr>
      <vt:lpstr>Comentarios Finales</vt:lpstr>
      <vt:lpstr>Comentarios Finales</vt:lpstr>
      <vt:lpstr>Se puede!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Cristina Rodriguez-Acosta</cp:lastModifiedBy>
  <cp:revision>28</cp:revision>
  <cp:lastPrinted>2019-10-08T16:58:15Z</cp:lastPrinted>
  <dcterms:created xsi:type="dcterms:W3CDTF">2018-04-04T18:46:55Z</dcterms:created>
  <dcterms:modified xsi:type="dcterms:W3CDTF">2019-10-08T17:00:20Z</dcterms:modified>
</cp:coreProperties>
</file>