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547" r:id="rId2"/>
    <p:sldId id="548" r:id="rId3"/>
    <p:sldId id="560" r:id="rId4"/>
    <p:sldId id="549" r:id="rId5"/>
    <p:sldId id="627" r:id="rId6"/>
    <p:sldId id="609" r:id="rId7"/>
    <p:sldId id="626" r:id="rId8"/>
    <p:sldId id="629" r:id="rId9"/>
    <p:sldId id="630" r:id="rId10"/>
    <p:sldId id="631" r:id="rId11"/>
    <p:sldId id="632" r:id="rId12"/>
    <p:sldId id="633" r:id="rId13"/>
    <p:sldId id="582" r:id="rId14"/>
    <p:sldId id="641" r:id="rId15"/>
    <p:sldId id="637" r:id="rId16"/>
    <p:sldId id="638" r:id="rId17"/>
    <p:sldId id="639" r:id="rId18"/>
    <p:sldId id="573" r:id="rId19"/>
    <p:sldId id="663" r:id="rId20"/>
    <p:sldId id="640" r:id="rId21"/>
    <p:sldId id="659" r:id="rId22"/>
    <p:sldId id="645" r:id="rId23"/>
    <p:sldId id="665" r:id="rId24"/>
    <p:sldId id="666" r:id="rId25"/>
    <p:sldId id="664" r:id="rId26"/>
    <p:sldId id="625" r:id="rId27"/>
    <p:sldId id="644" r:id="rId28"/>
    <p:sldId id="648" r:id="rId29"/>
    <p:sldId id="649" r:id="rId30"/>
    <p:sldId id="651" r:id="rId31"/>
    <p:sldId id="662" r:id="rId32"/>
    <p:sldId id="657" r:id="rId33"/>
    <p:sldId id="655" r:id="rId34"/>
    <p:sldId id="661" r:id="rId35"/>
    <p:sldId id="658" r:id="rId36"/>
    <p:sldId id="634" r:id="rId37"/>
    <p:sldId id="614" r:id="rId38"/>
    <p:sldId id="618" r:id="rId39"/>
    <p:sldId id="619" r:id="rId40"/>
    <p:sldId id="615" r:id="rId41"/>
    <p:sldId id="668" r:id="rId42"/>
    <p:sldId id="620" r:id="rId43"/>
    <p:sldId id="621" r:id="rId44"/>
    <p:sldId id="667" r:id="rId4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8" autoAdjust="0"/>
    <p:restoredTop sz="86531" autoAdjust="0"/>
  </p:normalViewPr>
  <p:slideViewPr>
    <p:cSldViewPr>
      <p:cViewPr varScale="1">
        <p:scale>
          <a:sx n="59" d="100"/>
          <a:sy n="59" d="100"/>
        </p:scale>
        <p:origin x="179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s-PY"/>
          </a:p>
        </p:txBody>
      </p:sp>
      <p:sp>
        <p:nvSpPr>
          <p:cNvPr id="3" name="2 Marcador de fecha"/>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6F61F0DB-79F3-4810-A061-BA73DB78FAB1}" type="datetimeFigureOut">
              <a:rPr lang="es-ES"/>
              <a:pPr>
                <a:defRPr/>
              </a:pPr>
              <a:t>03/10/2019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s-PY"/>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C3DE36C9-9E57-4351-A401-BE0E17E61E30}" type="slidenum">
              <a:rPr lang="es-ES"/>
              <a:pPr>
                <a:defRPr/>
              </a:pPr>
              <a:t>‹Nº›</a:t>
            </a:fld>
            <a:endParaRPr lang="es-ES"/>
          </a:p>
        </p:txBody>
      </p:sp>
    </p:spTree>
    <p:extLst>
      <p:ext uri="{BB962C8B-B14F-4D97-AF65-F5344CB8AC3E}">
        <p14:creationId xmlns:p14="http://schemas.microsoft.com/office/powerpoint/2010/main" val="41041785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4AF6E2D-1316-4DF2-B5EF-14D71C63BF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A3174314-CE6F-41E2-A8DD-39C24A9C59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PY" altLang="es-PY"/>
          </a:p>
        </p:txBody>
      </p:sp>
      <p:sp>
        <p:nvSpPr>
          <p:cNvPr id="16388" name="Slide Number Placeholder 3">
            <a:extLst>
              <a:ext uri="{FF2B5EF4-FFF2-40B4-BE49-F238E27FC236}">
                <a16:creationId xmlns:a16="http://schemas.microsoft.com/office/drawing/2014/main" id="{E65E9EAC-5386-4119-81FC-B9DACCC71E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CE952F-6A2E-4B63-B8CC-B122C0943A8B}" type="slidenum">
              <a:rPr lang="en-US" altLang="es-PY" smtClean="0">
                <a:solidFill>
                  <a:srgbClr val="000000"/>
                </a:solidFill>
                <a:latin typeface="Calibri" panose="020F0502020204030204" pitchFamily="34" charset="0"/>
              </a:rPr>
              <a:pPr/>
              <a:t>1</a:t>
            </a:fld>
            <a:endParaRPr lang="en-US" altLang="es-PY">
              <a:solidFill>
                <a:srgbClr val="000000"/>
              </a:solidFill>
              <a:latin typeface="Calibri" panose="020F0502020204030204" pitchFamily="34" charset="0"/>
            </a:endParaRPr>
          </a:p>
        </p:txBody>
      </p:sp>
    </p:spTree>
    <p:extLst>
      <p:ext uri="{BB962C8B-B14F-4D97-AF65-F5344CB8AC3E}">
        <p14:creationId xmlns:p14="http://schemas.microsoft.com/office/powerpoint/2010/main" val="419358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10"/>
          </p:nvPr>
        </p:nvSpPr>
        <p:spPr/>
        <p:txBody>
          <a:bodyPr/>
          <a:lstStyle/>
          <a:p>
            <a:pPr>
              <a:defRPr/>
            </a:pPr>
            <a:fld id="{C3DE36C9-9E57-4351-A401-BE0E17E61E30}" type="slidenum">
              <a:rPr lang="es-ES" smtClean="0"/>
              <a:pPr>
                <a:defRPr/>
              </a:pPr>
              <a:t>8</a:t>
            </a:fld>
            <a:endParaRPr lang="es-ES"/>
          </a:p>
        </p:txBody>
      </p:sp>
    </p:spTree>
    <p:extLst>
      <p:ext uri="{BB962C8B-B14F-4D97-AF65-F5344CB8AC3E}">
        <p14:creationId xmlns:p14="http://schemas.microsoft.com/office/powerpoint/2010/main" val="291374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10"/>
          </p:nvPr>
        </p:nvSpPr>
        <p:spPr/>
        <p:txBody>
          <a:bodyPr/>
          <a:lstStyle/>
          <a:p>
            <a:pPr>
              <a:defRPr/>
            </a:pPr>
            <a:fld id="{C3DE36C9-9E57-4351-A401-BE0E17E61E30}" type="slidenum">
              <a:rPr lang="es-ES" smtClean="0"/>
              <a:pPr>
                <a:defRPr/>
              </a:pPr>
              <a:t>11</a:t>
            </a:fld>
            <a:endParaRPr lang="es-ES"/>
          </a:p>
        </p:txBody>
      </p:sp>
    </p:spTree>
    <p:extLst>
      <p:ext uri="{BB962C8B-B14F-4D97-AF65-F5344CB8AC3E}">
        <p14:creationId xmlns:p14="http://schemas.microsoft.com/office/powerpoint/2010/main" val="2196794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10"/>
          </p:nvPr>
        </p:nvSpPr>
        <p:spPr/>
        <p:txBody>
          <a:bodyPr/>
          <a:lstStyle/>
          <a:p>
            <a:pPr>
              <a:defRPr/>
            </a:pPr>
            <a:fld id="{C3DE36C9-9E57-4351-A401-BE0E17E61E30}" type="slidenum">
              <a:rPr lang="es-ES" smtClean="0"/>
              <a:pPr>
                <a:defRPr/>
              </a:pPr>
              <a:t>14</a:t>
            </a:fld>
            <a:endParaRPr lang="es-ES"/>
          </a:p>
        </p:txBody>
      </p:sp>
    </p:spTree>
    <p:extLst>
      <p:ext uri="{BB962C8B-B14F-4D97-AF65-F5344CB8AC3E}">
        <p14:creationId xmlns:p14="http://schemas.microsoft.com/office/powerpoint/2010/main" val="1090582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E99F3A6E-7D40-442D-B99A-A17FBBC452AA}" type="datetimeFigureOut">
              <a:rPr lang="es-ES"/>
              <a:pPr>
                <a:defRPr/>
              </a:pPr>
              <a:t>03/10/2019</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PY"/>
          </a:p>
        </p:txBody>
      </p:sp>
      <p:sp>
        <p:nvSpPr>
          <p:cNvPr id="6" name="5 Marcador de número de diapositiva"/>
          <p:cNvSpPr>
            <a:spLocks noGrp="1"/>
          </p:cNvSpPr>
          <p:nvPr>
            <p:ph type="sldNum" sz="quarter" idx="12"/>
          </p:nvPr>
        </p:nvSpPr>
        <p:spPr/>
        <p:txBody>
          <a:bodyPr/>
          <a:lstStyle>
            <a:lvl1pPr>
              <a:defRPr/>
            </a:lvl1pPr>
          </a:lstStyle>
          <a:p>
            <a:pPr>
              <a:defRPr/>
            </a:pPr>
            <a:fld id="{D3459110-751A-44F8-846A-AFDF04558F77}"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50483CB5-0A39-4138-9010-4FCF70BFAB3D}" type="datetimeFigureOut">
              <a:rPr lang="es-ES"/>
              <a:pPr>
                <a:defRPr/>
              </a:pPr>
              <a:t>03/10/2019</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PY"/>
          </a:p>
        </p:txBody>
      </p:sp>
      <p:sp>
        <p:nvSpPr>
          <p:cNvPr id="6" name="5 Marcador de número de diapositiva"/>
          <p:cNvSpPr>
            <a:spLocks noGrp="1"/>
          </p:cNvSpPr>
          <p:nvPr>
            <p:ph type="sldNum" sz="quarter" idx="12"/>
          </p:nvPr>
        </p:nvSpPr>
        <p:spPr/>
        <p:txBody>
          <a:bodyPr/>
          <a:lstStyle>
            <a:lvl1pPr>
              <a:defRPr/>
            </a:lvl1pPr>
          </a:lstStyle>
          <a:p>
            <a:pPr>
              <a:defRPr/>
            </a:pPr>
            <a:fld id="{4504535B-4926-4E9F-A19C-CE59AE83A6B1}"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3AE1ED18-8B09-4886-A6D1-A5DD74AD88D6}" type="datetimeFigureOut">
              <a:rPr lang="es-ES"/>
              <a:pPr>
                <a:defRPr/>
              </a:pPr>
              <a:t>03/10/2019</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PY"/>
          </a:p>
        </p:txBody>
      </p:sp>
      <p:sp>
        <p:nvSpPr>
          <p:cNvPr id="6" name="5 Marcador de número de diapositiva"/>
          <p:cNvSpPr>
            <a:spLocks noGrp="1"/>
          </p:cNvSpPr>
          <p:nvPr>
            <p:ph type="sldNum" sz="quarter" idx="12"/>
          </p:nvPr>
        </p:nvSpPr>
        <p:spPr/>
        <p:txBody>
          <a:bodyPr/>
          <a:lstStyle>
            <a:lvl1pPr>
              <a:defRPr/>
            </a:lvl1pPr>
          </a:lstStyle>
          <a:p>
            <a:pPr>
              <a:defRPr/>
            </a:pPr>
            <a:fld id="{F20AB3B9-1772-4816-8662-7335054AA62A}"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6C916C0B-B861-4B1C-93D2-F6CA81491884}" type="datetimeFigureOut">
              <a:rPr lang="es-ES"/>
              <a:pPr>
                <a:defRPr/>
              </a:pPr>
              <a:t>03/10/2019</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PY"/>
          </a:p>
        </p:txBody>
      </p:sp>
      <p:sp>
        <p:nvSpPr>
          <p:cNvPr id="6" name="5 Marcador de número de diapositiva"/>
          <p:cNvSpPr>
            <a:spLocks noGrp="1"/>
          </p:cNvSpPr>
          <p:nvPr>
            <p:ph type="sldNum" sz="quarter" idx="12"/>
          </p:nvPr>
        </p:nvSpPr>
        <p:spPr/>
        <p:txBody>
          <a:bodyPr/>
          <a:lstStyle>
            <a:lvl1pPr>
              <a:defRPr/>
            </a:lvl1pPr>
          </a:lstStyle>
          <a:p>
            <a:pPr>
              <a:defRPr/>
            </a:pPr>
            <a:fld id="{6A61EA7A-97BC-4B91-9949-4AA800517242}"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36940C11-7552-4985-932B-DF67BB104256}" type="datetimeFigureOut">
              <a:rPr lang="es-ES"/>
              <a:pPr>
                <a:defRPr/>
              </a:pPr>
              <a:t>03/10/2019</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PY"/>
          </a:p>
        </p:txBody>
      </p:sp>
      <p:sp>
        <p:nvSpPr>
          <p:cNvPr id="6" name="5 Marcador de número de diapositiva"/>
          <p:cNvSpPr>
            <a:spLocks noGrp="1"/>
          </p:cNvSpPr>
          <p:nvPr>
            <p:ph type="sldNum" sz="quarter" idx="12"/>
          </p:nvPr>
        </p:nvSpPr>
        <p:spPr/>
        <p:txBody>
          <a:bodyPr/>
          <a:lstStyle>
            <a:lvl1pPr>
              <a:defRPr/>
            </a:lvl1pPr>
          </a:lstStyle>
          <a:p>
            <a:pPr>
              <a:defRPr/>
            </a:pPr>
            <a:fld id="{6C133B3A-F294-4581-8A28-5C61CD2AFE0D}"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33970499-22F4-494D-8E04-85EF531CBD08}" type="datetimeFigureOut">
              <a:rPr lang="es-ES"/>
              <a:pPr>
                <a:defRPr/>
              </a:pPr>
              <a:t>03/10/2019</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PY"/>
          </a:p>
        </p:txBody>
      </p:sp>
      <p:sp>
        <p:nvSpPr>
          <p:cNvPr id="7" name="5 Marcador de número de diapositiva"/>
          <p:cNvSpPr>
            <a:spLocks noGrp="1"/>
          </p:cNvSpPr>
          <p:nvPr>
            <p:ph type="sldNum" sz="quarter" idx="12"/>
          </p:nvPr>
        </p:nvSpPr>
        <p:spPr/>
        <p:txBody>
          <a:bodyPr/>
          <a:lstStyle>
            <a:lvl1pPr>
              <a:defRPr/>
            </a:lvl1pPr>
          </a:lstStyle>
          <a:p>
            <a:pPr>
              <a:defRPr/>
            </a:pPr>
            <a:fld id="{52D7D08D-1BD2-43CC-8988-10DB2319DCDE}"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FAC9A174-C856-4937-BE43-8981E48A3B19}" type="datetimeFigureOut">
              <a:rPr lang="es-ES"/>
              <a:pPr>
                <a:defRPr/>
              </a:pPr>
              <a:t>03/10/2019</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PY"/>
          </a:p>
        </p:txBody>
      </p:sp>
      <p:sp>
        <p:nvSpPr>
          <p:cNvPr id="9" name="5 Marcador de número de diapositiva"/>
          <p:cNvSpPr>
            <a:spLocks noGrp="1"/>
          </p:cNvSpPr>
          <p:nvPr>
            <p:ph type="sldNum" sz="quarter" idx="12"/>
          </p:nvPr>
        </p:nvSpPr>
        <p:spPr/>
        <p:txBody>
          <a:bodyPr/>
          <a:lstStyle>
            <a:lvl1pPr>
              <a:defRPr/>
            </a:lvl1pPr>
          </a:lstStyle>
          <a:p>
            <a:pPr>
              <a:defRPr/>
            </a:pPr>
            <a:fld id="{6261C3C7-6106-4284-9E60-CBDCE8991B38}"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2729BCD4-94C1-4FD3-A20D-8CADBC40F93A}" type="datetimeFigureOut">
              <a:rPr lang="es-ES"/>
              <a:pPr>
                <a:defRPr/>
              </a:pPr>
              <a:t>03/10/2019</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PY"/>
          </a:p>
        </p:txBody>
      </p:sp>
      <p:sp>
        <p:nvSpPr>
          <p:cNvPr id="5" name="5 Marcador de número de diapositiva"/>
          <p:cNvSpPr>
            <a:spLocks noGrp="1"/>
          </p:cNvSpPr>
          <p:nvPr>
            <p:ph type="sldNum" sz="quarter" idx="12"/>
          </p:nvPr>
        </p:nvSpPr>
        <p:spPr/>
        <p:txBody>
          <a:bodyPr/>
          <a:lstStyle>
            <a:lvl1pPr>
              <a:defRPr/>
            </a:lvl1pPr>
          </a:lstStyle>
          <a:p>
            <a:pPr>
              <a:defRPr/>
            </a:pPr>
            <a:fld id="{CE1528DE-75C0-4F80-BE1C-838D6E55E231}"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1A9BA0D4-EEC0-4FBD-A6E4-FD4570E771CF}" type="datetimeFigureOut">
              <a:rPr lang="es-ES"/>
              <a:pPr>
                <a:defRPr/>
              </a:pPr>
              <a:t>03/10/2019</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PY"/>
          </a:p>
        </p:txBody>
      </p:sp>
      <p:sp>
        <p:nvSpPr>
          <p:cNvPr id="4" name="5 Marcador de número de diapositiva"/>
          <p:cNvSpPr>
            <a:spLocks noGrp="1"/>
          </p:cNvSpPr>
          <p:nvPr>
            <p:ph type="sldNum" sz="quarter" idx="12"/>
          </p:nvPr>
        </p:nvSpPr>
        <p:spPr/>
        <p:txBody>
          <a:bodyPr/>
          <a:lstStyle>
            <a:lvl1pPr>
              <a:defRPr/>
            </a:lvl1pPr>
          </a:lstStyle>
          <a:p>
            <a:pPr>
              <a:defRPr/>
            </a:pPr>
            <a:fld id="{E9F262E2-36D1-4D6B-A5A5-F6A527C3B20F}"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BD3C284-C407-4E62-9118-CE8F72533CC8}" type="datetimeFigureOut">
              <a:rPr lang="es-ES"/>
              <a:pPr>
                <a:defRPr/>
              </a:pPr>
              <a:t>03/10/2019</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PY"/>
          </a:p>
        </p:txBody>
      </p:sp>
      <p:sp>
        <p:nvSpPr>
          <p:cNvPr id="7" name="5 Marcador de número de diapositiva"/>
          <p:cNvSpPr>
            <a:spLocks noGrp="1"/>
          </p:cNvSpPr>
          <p:nvPr>
            <p:ph type="sldNum" sz="quarter" idx="12"/>
          </p:nvPr>
        </p:nvSpPr>
        <p:spPr/>
        <p:txBody>
          <a:bodyPr/>
          <a:lstStyle>
            <a:lvl1pPr>
              <a:defRPr/>
            </a:lvl1pPr>
          </a:lstStyle>
          <a:p>
            <a:pPr>
              <a:defRPr/>
            </a:pPr>
            <a:fld id="{16057E4B-CC68-41CD-9847-57C69DC15ABA}"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55D15D85-A87B-4F72-A959-5E955BA72823}" type="datetimeFigureOut">
              <a:rPr lang="es-ES"/>
              <a:pPr>
                <a:defRPr/>
              </a:pPr>
              <a:t>03/10/2019</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PY"/>
          </a:p>
        </p:txBody>
      </p:sp>
      <p:sp>
        <p:nvSpPr>
          <p:cNvPr id="7" name="5 Marcador de número de diapositiva"/>
          <p:cNvSpPr>
            <a:spLocks noGrp="1"/>
          </p:cNvSpPr>
          <p:nvPr>
            <p:ph type="sldNum" sz="quarter" idx="12"/>
          </p:nvPr>
        </p:nvSpPr>
        <p:spPr/>
        <p:txBody>
          <a:bodyPr/>
          <a:lstStyle>
            <a:lvl1pPr>
              <a:defRPr/>
            </a:lvl1pPr>
          </a:lstStyle>
          <a:p>
            <a:pPr>
              <a:defRPr/>
            </a:pPr>
            <a:fld id="{5DE9D559-9605-4786-999F-A144B845257F}"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8D728AD8-D506-460C-A263-7D3E7898D35C}" type="datetimeFigureOut">
              <a:rPr lang="es-ES"/>
              <a:pPr>
                <a:defRPr/>
              </a:pPr>
              <a:t>03/10/2019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s-PY"/>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7F77DEA8-37FF-41C6-99B2-22DF1F41D436}"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91002C-B2ED-4A98-87C0-A62C7BF710D7}"/>
              </a:ext>
            </a:extLst>
          </p:cNvPr>
          <p:cNvPicPr>
            <a:picLocks noChangeAspect="1"/>
          </p:cNvPicPr>
          <p:nvPr/>
        </p:nvPicPr>
        <p:blipFill>
          <a:blip r:embed="rId4"/>
          <a:stretch>
            <a:fillRect/>
          </a:stretch>
        </p:blipFill>
        <p:spPr>
          <a:xfrm>
            <a:off x="-36512" y="1059826"/>
            <a:ext cx="9144000" cy="5798174"/>
          </a:xfrm>
          <a:prstGeom prst="rect">
            <a:avLst/>
          </a:prstGeom>
        </p:spPr>
      </p:pic>
      <p:sp>
        <p:nvSpPr>
          <p:cNvPr id="15363" name="Rectángulo 5">
            <a:extLst>
              <a:ext uri="{FF2B5EF4-FFF2-40B4-BE49-F238E27FC236}">
                <a16:creationId xmlns:a16="http://schemas.microsoft.com/office/drawing/2014/main" id="{352F21D6-DA95-428A-84BB-7225244D1B66}"/>
              </a:ext>
            </a:extLst>
          </p:cNvPr>
          <p:cNvSpPr>
            <a:spLocks noChangeArrowheads="1"/>
          </p:cNvSpPr>
          <p:nvPr/>
        </p:nvSpPr>
        <p:spPr bwMode="auto">
          <a:xfrm>
            <a:off x="299695" y="548680"/>
            <a:ext cx="871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PY" altLang="es-PY" sz="1500" dirty="0">
                <a:solidFill>
                  <a:srgbClr val="663300"/>
                </a:solidFill>
                <a:effectLst>
                  <a:outerShdw blurRad="38100" dist="38100" dir="2700000" algn="tl">
                    <a:srgbClr val="000000">
                      <a:alpha val="43137"/>
                    </a:srgbClr>
                  </a:outerShdw>
                </a:effectLst>
                <a:latin typeface="Adobe Caslon Pro Bold" panose="0205070206050A020403" pitchFamily="18" charset="0"/>
                <a:ea typeface="Adobe Gothic Std B" panose="020B0800000000000000" pitchFamily="34" charset="-128"/>
              </a:rPr>
              <a:t>IX ENCUENTRO INTERNACIONAL DE CIUDADES INTERMEDIAS</a:t>
            </a:r>
          </a:p>
        </p:txBody>
      </p:sp>
      <p:sp>
        <p:nvSpPr>
          <p:cNvPr id="15364" name="Rectángulo 8">
            <a:extLst>
              <a:ext uri="{FF2B5EF4-FFF2-40B4-BE49-F238E27FC236}">
                <a16:creationId xmlns:a16="http://schemas.microsoft.com/office/drawing/2014/main" id="{8FE50982-DFD4-4BAA-82DD-48B86AAF42FF}"/>
              </a:ext>
            </a:extLst>
          </p:cNvPr>
          <p:cNvSpPr>
            <a:spLocks noChangeArrowheads="1"/>
          </p:cNvSpPr>
          <p:nvPr/>
        </p:nvSpPr>
        <p:spPr bwMode="auto">
          <a:xfrm>
            <a:off x="1619672" y="764704"/>
            <a:ext cx="56354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PY" altLang="es-PY" sz="1400" dirty="0">
                <a:solidFill>
                  <a:srgbClr val="663300"/>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rPr>
              <a:t>9 – 10 – 11  de Octubre  2019</a:t>
            </a:r>
          </a:p>
        </p:txBody>
      </p:sp>
      <p:sp>
        <p:nvSpPr>
          <p:cNvPr id="5" name="Rectángulo 5">
            <a:extLst>
              <a:ext uri="{FF2B5EF4-FFF2-40B4-BE49-F238E27FC236}">
                <a16:creationId xmlns:a16="http://schemas.microsoft.com/office/drawing/2014/main" id="{E899FBC4-1D8E-44D6-BF8A-9629F94A6CF4}"/>
              </a:ext>
            </a:extLst>
          </p:cNvPr>
          <p:cNvSpPr>
            <a:spLocks noChangeArrowheads="1"/>
          </p:cNvSpPr>
          <p:nvPr/>
        </p:nvSpPr>
        <p:spPr bwMode="auto">
          <a:xfrm>
            <a:off x="-1620688" y="6156593"/>
            <a:ext cx="87129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PY" altLang="es-PY" sz="3100" dirty="0">
                <a:solidFill>
                  <a:schemeClr val="accent6">
                    <a:lumMod val="50000"/>
                  </a:schemeClr>
                </a:solidFill>
                <a:effectLst>
                  <a:outerShdw blurRad="38100" dist="38100" dir="2700000" algn="tl">
                    <a:srgbClr val="000000">
                      <a:alpha val="43137"/>
                    </a:srgbClr>
                  </a:outerShdw>
                </a:effectLst>
                <a:latin typeface="Adobe Caslon Pro Bold" panose="0205070206050A020403" pitchFamily="18" charset="0"/>
                <a:ea typeface="Adobe Gothic Std B" panose="020B0800000000000000" pitchFamily="34" charset="-128"/>
              </a:rPr>
              <a:t>La Ruta Jesuítica de Sudamérica </a:t>
            </a:r>
          </a:p>
        </p:txBody>
      </p:sp>
      <p:sp>
        <p:nvSpPr>
          <p:cNvPr id="3" name="CuadroTexto 2">
            <a:extLst>
              <a:ext uri="{FF2B5EF4-FFF2-40B4-BE49-F238E27FC236}">
                <a16:creationId xmlns:a16="http://schemas.microsoft.com/office/drawing/2014/main" id="{C3C46D65-6D0D-4667-ADEA-8764A11863A0}"/>
              </a:ext>
            </a:extLst>
          </p:cNvPr>
          <p:cNvSpPr txBox="1"/>
          <p:nvPr/>
        </p:nvSpPr>
        <p:spPr>
          <a:xfrm>
            <a:off x="4057" y="116632"/>
            <a:ext cx="9304245" cy="369332"/>
          </a:xfrm>
          <a:prstGeom prst="rect">
            <a:avLst/>
          </a:prstGeom>
          <a:noFill/>
        </p:spPr>
        <p:txBody>
          <a:bodyPr wrap="square" rtlCol="0">
            <a:spAutoFit/>
          </a:bodyPr>
          <a:lstStyle/>
          <a:p>
            <a:pPr algn="ctr"/>
            <a:r>
              <a:rPr lang="es-PY" b="1" i="1" dirty="0">
                <a:solidFill>
                  <a:schemeClr val="accent2">
                    <a:lumMod val="50000"/>
                  </a:schemeClr>
                </a:solidFill>
              </a:rPr>
              <a:t>“Patrimonio Cultural como oportunidad para el Desarrollo  Humano Sostenible” </a:t>
            </a:r>
          </a:p>
        </p:txBody>
      </p:sp>
    </p:spTree>
    <p:custDataLst>
      <p:tags r:id="rId1"/>
    </p:custDataLst>
    <p:extLst>
      <p:ext uri="{BB962C8B-B14F-4D97-AF65-F5344CB8AC3E}">
        <p14:creationId xmlns:p14="http://schemas.microsoft.com/office/powerpoint/2010/main" val="1780758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La imagen puede contener: texto">
            <a:extLst>
              <a:ext uri="{FF2B5EF4-FFF2-40B4-BE49-F238E27FC236}">
                <a16:creationId xmlns:a16="http://schemas.microsoft.com/office/drawing/2014/main" id="{A2213599-76EF-42F5-B4A4-FB7054048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 y="-10716"/>
            <a:ext cx="5128137" cy="3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8" descr="La imagen puede contener: una o varias personas y personas de pie">
            <a:extLst>
              <a:ext uri="{FF2B5EF4-FFF2-40B4-BE49-F238E27FC236}">
                <a16:creationId xmlns:a16="http://schemas.microsoft.com/office/drawing/2014/main" id="{0926C7A2-63F3-405E-915E-9C99695B9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979" y="427215"/>
            <a:ext cx="4018945" cy="22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0" descr="La imagen puede contener: 7 personas, multitud">
            <a:extLst>
              <a:ext uri="{FF2B5EF4-FFF2-40B4-BE49-F238E27FC236}">
                <a16:creationId xmlns:a16="http://schemas.microsoft.com/office/drawing/2014/main" id="{070E8626-5523-4D39-9F53-75085C8A32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4515" y="5281990"/>
            <a:ext cx="2739485" cy="157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2" descr="La imagen puede contener: 1 persona, sentado">
            <a:extLst>
              <a:ext uri="{FF2B5EF4-FFF2-40B4-BE49-F238E27FC236}">
                <a16:creationId xmlns:a16="http://schemas.microsoft.com/office/drawing/2014/main" id="{1F9F7796-2887-4858-BEF0-B7DCFCDABC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4515" y="3565277"/>
            <a:ext cx="2739485" cy="173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C89C2CE6-5C2A-44D4-A3EA-D2FB62E53FAD}"/>
              </a:ext>
            </a:extLst>
          </p:cNvPr>
          <p:cNvPicPr>
            <a:picLocks noChangeAspect="1"/>
          </p:cNvPicPr>
          <p:nvPr/>
        </p:nvPicPr>
        <p:blipFill>
          <a:blip r:embed="rId6"/>
          <a:stretch>
            <a:fillRect/>
          </a:stretch>
        </p:blipFill>
        <p:spPr>
          <a:xfrm>
            <a:off x="9842" y="3546059"/>
            <a:ext cx="6394673" cy="3330116"/>
          </a:xfrm>
          <a:prstGeom prst="rect">
            <a:avLst/>
          </a:prstGeom>
        </p:spPr>
      </p:pic>
    </p:spTree>
    <p:extLst>
      <p:ext uri="{BB962C8B-B14F-4D97-AF65-F5344CB8AC3E}">
        <p14:creationId xmlns:p14="http://schemas.microsoft.com/office/powerpoint/2010/main" val="183311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n 2">
            <a:extLst>
              <a:ext uri="{FF2B5EF4-FFF2-40B4-BE49-F238E27FC236}">
                <a16:creationId xmlns:a16="http://schemas.microsoft.com/office/drawing/2014/main" id="{F4E0A940-E558-4659-8156-DEA7117C7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44" y="0"/>
            <a:ext cx="7846727" cy="489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1 Rectángulo">
            <a:extLst>
              <a:ext uri="{FF2B5EF4-FFF2-40B4-BE49-F238E27FC236}">
                <a16:creationId xmlns:a16="http://schemas.microsoft.com/office/drawing/2014/main" id="{DF5D0673-5AB0-445C-91C2-FF35FFEB6407}"/>
              </a:ext>
            </a:extLst>
          </p:cNvPr>
          <p:cNvSpPr>
            <a:spLocks noChangeArrowheads="1"/>
          </p:cNvSpPr>
          <p:nvPr/>
        </p:nvSpPr>
        <p:spPr bwMode="auto">
          <a:xfrm>
            <a:off x="1266602" y="3908158"/>
            <a:ext cx="64269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s-PY" sz="2100" b="1" dirty="0">
                <a:solidFill>
                  <a:schemeClr val="bg1"/>
                </a:solidFill>
                <a:latin typeface="Comic Sans MS" panose="030F0702030302020204" pitchFamily="66" charset="0"/>
                <a:cs typeface="Arial" panose="020B0604020202020204" pitchFamily="34" charset="0"/>
              </a:rPr>
              <a:t>Tres países…</a:t>
            </a:r>
          </a:p>
          <a:p>
            <a:pPr algn="ctr" eaLnBrk="1" hangingPunct="1"/>
            <a:r>
              <a:rPr lang="es-ES" altLang="es-PY" sz="2100" b="1" dirty="0">
                <a:solidFill>
                  <a:schemeClr val="bg1"/>
                </a:solidFill>
                <a:latin typeface="Comic Sans MS" panose="030F0702030302020204" pitchFamily="66" charset="0"/>
                <a:cs typeface="Arial" panose="020B0604020202020204" pitchFamily="34" charset="0"/>
              </a:rPr>
              <a:t>PARAGUAY – ARGENTINA - BRASIL</a:t>
            </a:r>
            <a:endParaRPr lang="es-PY" altLang="es-PY" sz="2100" dirty="0">
              <a:solidFill>
                <a:schemeClr val="bg1"/>
              </a:solidFill>
              <a:latin typeface="Comic Sans MS" panose="030F0702030302020204" pitchFamily="66" charset="0"/>
              <a:cs typeface="Arial" panose="020B0604020202020204" pitchFamily="34" charset="0"/>
            </a:endParaRPr>
          </a:p>
        </p:txBody>
      </p:sp>
      <p:pic>
        <p:nvPicPr>
          <p:cNvPr id="30724" name="Imagen 5">
            <a:extLst>
              <a:ext uri="{FF2B5EF4-FFF2-40B4-BE49-F238E27FC236}">
                <a16:creationId xmlns:a16="http://schemas.microsoft.com/office/drawing/2014/main" id="{9297F673-32C3-4130-936A-4A52EE25DA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27385"/>
            <a:ext cx="1976438"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77E7075B-98BB-40BC-95BF-DC65BD295C3E}"/>
              </a:ext>
            </a:extLst>
          </p:cNvPr>
          <p:cNvSpPr/>
          <p:nvPr/>
        </p:nvSpPr>
        <p:spPr>
          <a:xfrm>
            <a:off x="1547664" y="4509806"/>
            <a:ext cx="7301858" cy="415498"/>
          </a:xfrm>
          <a:prstGeom prst="rect">
            <a:avLst/>
          </a:prstGeom>
        </p:spPr>
        <p:txBody>
          <a:bodyPr wrap="square">
            <a:spAutoFit/>
          </a:bodyPr>
          <a:lstStyle/>
          <a:p>
            <a:pPr algn="ctr">
              <a:defRPr/>
            </a:pPr>
            <a:r>
              <a:rPr lang="pt-BR" sz="2100" b="1" dirty="0" err="1">
                <a:solidFill>
                  <a:schemeClr val="bg1"/>
                </a:solidFill>
                <a:effectLst>
                  <a:outerShdw blurRad="38100" dist="38100" dir="2700000" algn="tl">
                    <a:srgbClr val="000000">
                      <a:alpha val="43137"/>
                    </a:srgbClr>
                  </a:outerShdw>
                </a:effectLst>
                <a:latin typeface="Open Sans" panose="020B0606030504020204" pitchFamily="34" charset="0"/>
              </a:rPr>
              <a:t>Proyecto</a:t>
            </a:r>
            <a:r>
              <a:rPr lang="pt-BR" sz="2100" b="1" dirty="0">
                <a:solidFill>
                  <a:schemeClr val="bg1"/>
                </a:solidFill>
                <a:effectLst>
                  <a:outerShdw blurRad="38100" dist="38100" dir="2700000" algn="tl">
                    <a:srgbClr val="000000">
                      <a:alpha val="43137"/>
                    </a:srgbClr>
                  </a:outerShdw>
                </a:effectLst>
                <a:latin typeface="Open Sans" panose="020B0606030504020204" pitchFamily="34" charset="0"/>
              </a:rPr>
              <a:t> “</a:t>
            </a:r>
            <a:r>
              <a:rPr lang="pt-BR" sz="2100" b="1" dirty="0" err="1">
                <a:solidFill>
                  <a:schemeClr val="bg1"/>
                </a:solidFill>
                <a:effectLst>
                  <a:outerShdw blurRad="38100" dist="38100" dir="2700000" algn="tl">
                    <a:srgbClr val="000000">
                      <a:alpha val="43137"/>
                    </a:srgbClr>
                  </a:outerShdw>
                </a:effectLst>
                <a:latin typeface="Open Sans" panose="020B0606030504020204" pitchFamily="34" charset="0"/>
              </a:rPr>
              <a:t>Camino</a:t>
            </a:r>
            <a:r>
              <a:rPr lang="pt-BR" sz="2100" b="1" dirty="0">
                <a:solidFill>
                  <a:schemeClr val="bg1"/>
                </a:solidFill>
                <a:effectLst>
                  <a:outerShdw blurRad="38100" dist="38100" dir="2700000" algn="tl">
                    <a:srgbClr val="000000">
                      <a:alpha val="43137"/>
                    </a:srgbClr>
                  </a:outerShdw>
                </a:effectLst>
                <a:latin typeface="Open Sans" panose="020B0606030504020204" pitchFamily="34" charset="0"/>
              </a:rPr>
              <a:t> de </a:t>
            </a:r>
            <a:r>
              <a:rPr lang="pt-BR" sz="2100" b="1" dirty="0" err="1">
                <a:solidFill>
                  <a:schemeClr val="bg1"/>
                </a:solidFill>
                <a:effectLst>
                  <a:outerShdw blurRad="38100" dist="38100" dir="2700000" algn="tl">
                    <a:srgbClr val="000000">
                      <a:alpha val="43137"/>
                    </a:srgbClr>
                  </a:outerShdw>
                </a:effectLst>
                <a:latin typeface="Open Sans" panose="020B0606030504020204" pitchFamily="34" charset="0"/>
              </a:rPr>
              <a:t>las</a:t>
            </a:r>
            <a:r>
              <a:rPr lang="pt-BR" sz="2100" b="1" dirty="0">
                <a:solidFill>
                  <a:schemeClr val="bg1"/>
                </a:solidFill>
                <a:effectLst>
                  <a:outerShdw blurRad="38100" dist="38100" dir="2700000" algn="tl">
                    <a:srgbClr val="000000">
                      <a:alpha val="43137"/>
                    </a:srgbClr>
                  </a:outerShdw>
                </a:effectLst>
                <a:latin typeface="Open Sans" panose="020B0606030504020204" pitchFamily="34" charset="0"/>
              </a:rPr>
              <a:t> </a:t>
            </a:r>
            <a:r>
              <a:rPr lang="pt-BR" sz="2100" b="1" dirty="0" err="1">
                <a:solidFill>
                  <a:schemeClr val="bg1"/>
                </a:solidFill>
                <a:effectLst>
                  <a:outerShdw blurRad="38100" dist="38100" dir="2700000" algn="tl">
                    <a:srgbClr val="000000">
                      <a:alpha val="43137"/>
                    </a:srgbClr>
                  </a:outerShdw>
                </a:effectLst>
                <a:latin typeface="Open Sans" panose="020B0606030504020204" pitchFamily="34" charset="0"/>
              </a:rPr>
              <a:t>Misiones</a:t>
            </a:r>
            <a:r>
              <a:rPr lang="pt-BR" sz="2100" b="1" dirty="0">
                <a:solidFill>
                  <a:schemeClr val="bg1"/>
                </a:solidFill>
                <a:effectLst>
                  <a:outerShdw blurRad="38100" dist="38100" dir="2700000" algn="tl">
                    <a:srgbClr val="000000">
                      <a:alpha val="43137"/>
                    </a:srgbClr>
                  </a:outerShdw>
                </a:effectLst>
                <a:latin typeface="Open Sans" panose="020B0606030504020204" pitchFamily="34" charset="0"/>
              </a:rPr>
              <a:t> </a:t>
            </a:r>
            <a:r>
              <a:rPr lang="pt-BR" sz="2100" b="1" dirty="0" err="1">
                <a:solidFill>
                  <a:schemeClr val="bg1"/>
                </a:solidFill>
                <a:effectLst>
                  <a:outerShdw blurRad="38100" dist="38100" dir="2700000" algn="tl">
                    <a:srgbClr val="000000">
                      <a:alpha val="43137"/>
                    </a:srgbClr>
                  </a:outerShdw>
                </a:effectLst>
                <a:latin typeface="Open Sans" panose="020B0606030504020204" pitchFamily="34" charset="0"/>
              </a:rPr>
              <a:t>Jesuítcas</a:t>
            </a:r>
            <a:r>
              <a:rPr lang="pt-BR" sz="2100" b="1" dirty="0">
                <a:solidFill>
                  <a:schemeClr val="bg1"/>
                </a:solidFill>
                <a:effectLst>
                  <a:outerShdw blurRad="38100" dist="38100" dir="2700000" algn="tl">
                    <a:srgbClr val="000000">
                      <a:alpha val="43137"/>
                    </a:srgbClr>
                  </a:outerShdw>
                </a:effectLst>
                <a:latin typeface="Open Sans" panose="020B0606030504020204" pitchFamily="34" charset="0"/>
              </a:rPr>
              <a:t>- </a:t>
            </a:r>
            <a:r>
              <a:rPr lang="pt-BR" sz="2100" b="1" dirty="0" err="1">
                <a:solidFill>
                  <a:schemeClr val="bg1"/>
                </a:solidFill>
                <a:effectLst>
                  <a:outerShdw blurRad="38100" dist="38100" dir="2700000" algn="tl">
                    <a:srgbClr val="000000">
                      <a:alpha val="43137"/>
                    </a:srgbClr>
                  </a:outerShdw>
                </a:effectLst>
                <a:latin typeface="Open Sans" panose="020B0606030504020204" pitchFamily="34" charset="0"/>
              </a:rPr>
              <a:t>Guaraní</a:t>
            </a:r>
            <a:r>
              <a:rPr lang="pt-BR" sz="2100" b="1" dirty="0">
                <a:solidFill>
                  <a:schemeClr val="bg1"/>
                </a:solidFill>
                <a:effectLst>
                  <a:outerShdw blurRad="38100" dist="38100" dir="2700000" algn="tl">
                    <a:srgbClr val="000000">
                      <a:alpha val="43137"/>
                    </a:srgbClr>
                  </a:outerShdw>
                </a:effectLst>
                <a:latin typeface="Open Sans" panose="020B0606030504020204" pitchFamily="34" charset="0"/>
              </a:rPr>
              <a:t>”</a:t>
            </a:r>
            <a:endParaRPr lang="pt-BR" dirty="0">
              <a:solidFill>
                <a:schemeClr val="bg1"/>
              </a:solidFill>
              <a:latin typeface="Open Sans" panose="020B0606030504020204" pitchFamily="34" charset="0"/>
            </a:endParaRPr>
          </a:p>
        </p:txBody>
      </p:sp>
      <p:sp>
        <p:nvSpPr>
          <p:cNvPr id="30726" name="CuadroTexto 2">
            <a:extLst>
              <a:ext uri="{FF2B5EF4-FFF2-40B4-BE49-F238E27FC236}">
                <a16:creationId xmlns:a16="http://schemas.microsoft.com/office/drawing/2014/main" id="{61E556B3-EEBF-4EEE-87C4-BCB0BAFAAA64}"/>
              </a:ext>
            </a:extLst>
          </p:cNvPr>
          <p:cNvSpPr txBox="1">
            <a:spLocks noChangeArrowheads="1"/>
          </p:cNvSpPr>
          <p:nvPr/>
        </p:nvSpPr>
        <p:spPr bwMode="auto">
          <a:xfrm>
            <a:off x="120252" y="4974278"/>
            <a:ext cx="9023748"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pPr>
            <a:r>
              <a:rPr lang="pt-BR" altLang="es-PY" sz="1500" b="1" dirty="0">
                <a:latin typeface="Arial" panose="020B0604020202020204" pitchFamily="34" charset="0"/>
                <a:cs typeface="Arial" panose="020B0604020202020204" pitchFamily="34" charset="0"/>
              </a:rPr>
              <a:t>Es </a:t>
            </a:r>
            <a:r>
              <a:rPr lang="pt-BR" altLang="es-PY" sz="1500" b="1" dirty="0" err="1">
                <a:latin typeface="Arial" panose="020B0604020202020204" pitchFamily="34" charset="0"/>
                <a:cs typeface="Arial" panose="020B0604020202020204" pitchFamily="34" charset="0"/>
              </a:rPr>
              <a:t>un</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producto</a:t>
            </a:r>
            <a:r>
              <a:rPr lang="pt-BR" altLang="es-PY" sz="1500" b="1" dirty="0">
                <a:latin typeface="Arial" panose="020B0604020202020204" pitchFamily="34" charset="0"/>
                <a:cs typeface="Arial" panose="020B0604020202020204" pitchFamily="34" charset="0"/>
              </a:rPr>
              <a:t> multidestino jesuítico-</a:t>
            </a:r>
            <a:r>
              <a:rPr lang="pt-BR" altLang="es-PY" sz="1500" b="1" dirty="0" err="1">
                <a:latin typeface="Arial" panose="020B0604020202020204" pitchFamily="34" charset="0"/>
                <a:cs typeface="Arial" panose="020B0604020202020204" pitchFamily="34" charset="0"/>
              </a:rPr>
              <a:t>guaraní</a:t>
            </a:r>
            <a:r>
              <a:rPr lang="pt-BR" altLang="es-PY" sz="1500" b="1" dirty="0">
                <a:latin typeface="Arial" panose="020B0604020202020204" pitchFamily="34" charset="0"/>
                <a:cs typeface="Arial" panose="020B0604020202020204" pitchFamily="34" charset="0"/>
              </a:rPr>
              <a:t>, místico, cultural de </a:t>
            </a:r>
            <a:r>
              <a:rPr lang="pt-BR" altLang="es-PY" sz="1500" b="1" dirty="0" err="1">
                <a:latin typeface="Arial" panose="020B0604020202020204" pitchFamily="34" charset="0"/>
                <a:cs typeface="Arial" panose="020B0604020202020204" pitchFamily="34" charset="0"/>
              </a:rPr>
              <a:t>peregrinación</a:t>
            </a:r>
            <a:r>
              <a:rPr lang="pt-BR" altLang="es-PY" sz="1500" b="1" dirty="0">
                <a:latin typeface="Arial" panose="020B0604020202020204" pitchFamily="34" charset="0"/>
                <a:cs typeface="Arial" panose="020B0604020202020204" pitchFamily="34" charset="0"/>
              </a:rPr>
              <a:t>, que recorre </a:t>
            </a:r>
            <a:r>
              <a:rPr lang="pt-BR" altLang="es-PY" sz="1500" b="1" dirty="0" err="1">
                <a:latin typeface="Arial" panose="020B0604020202020204" pitchFamily="34" charset="0"/>
                <a:cs typeface="Arial" panose="020B0604020202020204" pitchFamily="34" charset="0"/>
              </a:rPr>
              <a:t>los</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mismos</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trayectos</a:t>
            </a:r>
            <a:r>
              <a:rPr lang="pt-BR" altLang="es-PY" sz="1500" b="1" dirty="0">
                <a:latin typeface="Arial" panose="020B0604020202020204" pitchFamily="34" charset="0"/>
                <a:cs typeface="Arial" panose="020B0604020202020204" pitchFamily="34" charset="0"/>
              </a:rPr>
              <a:t> que </a:t>
            </a:r>
            <a:r>
              <a:rPr lang="pt-BR" altLang="es-PY" sz="1500" b="1" dirty="0" err="1">
                <a:latin typeface="Arial" panose="020B0604020202020204" pitchFamily="34" charset="0"/>
                <a:cs typeface="Arial" panose="020B0604020202020204" pitchFamily="34" charset="0"/>
              </a:rPr>
              <a:t>realizaban</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los</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antiguos</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pueblos</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misioneros</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acompaña</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un</a:t>
            </a:r>
            <a:r>
              <a:rPr lang="pt-BR" altLang="es-PY" sz="1500" b="1" dirty="0">
                <a:latin typeface="Arial" panose="020B0604020202020204" pitchFamily="34" charset="0"/>
                <a:cs typeface="Arial" panose="020B0604020202020204" pitchFamily="34" charset="0"/>
              </a:rPr>
              <a:t> conjunto urbano – rural, de </a:t>
            </a:r>
            <a:r>
              <a:rPr lang="pt-BR" altLang="es-PY" sz="1500" b="1" dirty="0" err="1">
                <a:latin typeface="Arial" panose="020B0604020202020204" pitchFamily="34" charset="0"/>
                <a:cs typeface="Arial" panose="020B0604020202020204" pitchFamily="34" charset="0"/>
              </a:rPr>
              <a:t>las</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Misiones</a:t>
            </a:r>
            <a:r>
              <a:rPr lang="pt-BR" altLang="es-PY" sz="1500" b="1" dirty="0">
                <a:latin typeface="Arial" panose="020B0604020202020204" pitchFamily="34" charset="0"/>
                <a:cs typeface="Arial" panose="020B0604020202020204" pitchFamily="34" charset="0"/>
              </a:rPr>
              <a:t> Jesuíticas, </a:t>
            </a:r>
            <a:r>
              <a:rPr lang="pt-BR" altLang="es-PY" sz="1500" b="1" dirty="0" err="1">
                <a:latin typeface="Arial" panose="020B0604020202020204" pitchFamily="34" charset="0"/>
                <a:cs typeface="Arial" panose="020B0604020202020204" pitchFamily="34" charset="0"/>
              </a:rPr>
              <a:t>cuyos</a:t>
            </a:r>
            <a:r>
              <a:rPr lang="pt-BR" altLang="es-PY" sz="1500" b="1" dirty="0">
                <a:latin typeface="Arial" panose="020B0604020202020204" pitchFamily="34" charset="0"/>
                <a:cs typeface="Arial" panose="020B0604020202020204" pitchFamily="34" charset="0"/>
              </a:rPr>
              <a:t> remanentes se </a:t>
            </a:r>
            <a:r>
              <a:rPr lang="pt-BR" altLang="es-PY" sz="1500" b="1" dirty="0" err="1">
                <a:latin typeface="Arial" panose="020B0604020202020204" pitchFamily="34" charset="0"/>
                <a:cs typeface="Arial" panose="020B0604020202020204" pitchFamily="34" charset="0"/>
              </a:rPr>
              <a:t>encuentran</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hoy</a:t>
            </a:r>
            <a:r>
              <a:rPr lang="pt-BR" altLang="es-PY" sz="1500" b="1" dirty="0">
                <a:latin typeface="Arial" panose="020B0604020202020204" pitchFamily="34" charset="0"/>
                <a:cs typeface="Arial" panose="020B0604020202020204" pitchFamily="34" charset="0"/>
              </a:rPr>
              <a:t> situados </a:t>
            </a:r>
            <a:r>
              <a:rPr lang="pt-BR" altLang="es-PY" sz="1500" b="1" dirty="0" err="1">
                <a:latin typeface="Arial" panose="020B0604020202020204" pitchFamily="34" charset="0"/>
                <a:cs typeface="Arial" panose="020B0604020202020204" pitchFamily="34" charset="0"/>
              </a:rPr>
              <a:t>en</a:t>
            </a:r>
            <a:r>
              <a:rPr lang="pt-BR" altLang="es-PY" sz="1500" b="1" dirty="0">
                <a:latin typeface="Arial" panose="020B0604020202020204" pitchFamily="34" charset="0"/>
                <a:cs typeface="Arial" panose="020B0604020202020204" pitchFamily="34" charset="0"/>
              </a:rPr>
              <a:t> parte </a:t>
            </a:r>
            <a:r>
              <a:rPr lang="pt-BR" altLang="es-PY" sz="1500" b="1" dirty="0" err="1">
                <a:latin typeface="Arial" panose="020B0604020202020204" pitchFamily="34" charset="0"/>
                <a:cs typeface="Arial" panose="020B0604020202020204" pitchFamily="34" charset="0"/>
              </a:rPr>
              <a:t>del</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territorio</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paraguayo</a:t>
            </a:r>
            <a:r>
              <a:rPr lang="pt-BR" altLang="es-PY" sz="1500" b="1" dirty="0">
                <a:latin typeface="Arial" panose="020B0604020202020204" pitchFamily="34" charset="0"/>
                <a:cs typeface="Arial" panose="020B0604020202020204" pitchFamily="34" charset="0"/>
              </a:rPr>
              <a:t>, brasileiro y argentino; </a:t>
            </a:r>
            <a:r>
              <a:rPr lang="pt-BR" altLang="es-PY" sz="1500" b="1" dirty="0" err="1">
                <a:latin typeface="Arial" panose="020B0604020202020204" pitchFamily="34" charset="0"/>
                <a:cs typeface="Arial" panose="020B0604020202020204" pitchFamily="34" charset="0"/>
              </a:rPr>
              <a:t>constituyéndose</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actualmente</a:t>
            </a:r>
            <a:r>
              <a:rPr lang="pt-BR" altLang="es-PY" sz="1500" b="1" dirty="0">
                <a:latin typeface="Arial" panose="020B0604020202020204" pitchFamily="34" charset="0"/>
                <a:cs typeface="Arial" panose="020B0604020202020204" pitchFamily="34" charset="0"/>
              </a:rPr>
              <a:t> </a:t>
            </a:r>
            <a:r>
              <a:rPr lang="pt-BR" altLang="es-PY" sz="1500" b="1" dirty="0" err="1">
                <a:latin typeface="Arial" panose="020B0604020202020204" pitchFamily="34" charset="0"/>
                <a:cs typeface="Arial" panose="020B0604020202020204" pitchFamily="34" charset="0"/>
              </a:rPr>
              <a:t>conocido</a:t>
            </a:r>
            <a:r>
              <a:rPr lang="pt-BR" altLang="es-PY" sz="1500" b="1" dirty="0">
                <a:latin typeface="Arial" panose="020B0604020202020204" pitchFamily="34" charset="0"/>
                <a:cs typeface="Arial" panose="020B0604020202020204" pitchFamily="34" charset="0"/>
              </a:rPr>
              <a:t> como </a:t>
            </a:r>
            <a:r>
              <a:rPr lang="pt-BR" altLang="es-PY" sz="1500" b="1" dirty="0" err="1">
                <a:latin typeface="Arial" panose="020B0604020202020204" pitchFamily="34" charset="0"/>
                <a:cs typeface="Arial" panose="020B0604020202020204" pitchFamily="34" charset="0"/>
              </a:rPr>
              <a:t>los</a:t>
            </a:r>
            <a:r>
              <a:rPr lang="pt-BR" altLang="es-PY" sz="1500" b="1" dirty="0">
                <a:latin typeface="Arial" panose="020B0604020202020204" pitchFamily="34" charset="0"/>
                <a:cs typeface="Arial" panose="020B0604020202020204" pitchFamily="34" charset="0"/>
              </a:rPr>
              <a:t> 30 </a:t>
            </a:r>
            <a:r>
              <a:rPr lang="pt-BR" altLang="es-PY" sz="1500" b="1" dirty="0" err="1">
                <a:latin typeface="Arial" panose="020B0604020202020204" pitchFamily="34" charset="0"/>
                <a:cs typeface="Arial" panose="020B0604020202020204" pitchFamily="34" charset="0"/>
              </a:rPr>
              <a:t>pueblos</a:t>
            </a:r>
            <a:r>
              <a:rPr lang="pt-BR" altLang="es-PY" sz="1500" b="1" dirty="0">
                <a:latin typeface="Arial" panose="020B0604020202020204" pitchFamily="34" charset="0"/>
                <a:cs typeface="Arial" panose="020B0604020202020204" pitchFamily="34" charset="0"/>
              </a:rPr>
              <a:t> jesuíticos </a:t>
            </a:r>
            <a:r>
              <a:rPr lang="pt-BR" altLang="es-PY" sz="1500" b="1" dirty="0" err="1">
                <a:latin typeface="Arial" panose="020B0604020202020204" pitchFamily="34" charset="0"/>
                <a:cs typeface="Arial" panose="020B0604020202020204" pitchFamily="34" charset="0"/>
              </a:rPr>
              <a:t>guaraní</a:t>
            </a:r>
            <a:r>
              <a:rPr lang="pt-BR" altLang="es-PY" sz="1500" b="1" dirty="0">
                <a:latin typeface="Arial" panose="020B0604020202020204" pitchFamily="34" charset="0"/>
                <a:cs typeface="Arial" panose="020B0604020202020204" pitchFamily="34" charset="0"/>
              </a:rPr>
              <a:t>. </a:t>
            </a:r>
          </a:p>
          <a:p>
            <a:pPr algn="ctr">
              <a:lnSpc>
                <a:spcPct val="150000"/>
              </a:lnSpc>
            </a:pPr>
            <a:endParaRPr lang="es-PY" altLang="es-PY" sz="1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9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6ECCCB-BD23-4FA1-BAD3-713F106DBCCE}"/>
              </a:ext>
            </a:extLst>
          </p:cNvPr>
          <p:cNvPicPr>
            <a:picLocks noChangeAspect="1"/>
          </p:cNvPicPr>
          <p:nvPr/>
        </p:nvPicPr>
        <p:blipFill>
          <a:blip r:embed="rId2"/>
          <a:stretch>
            <a:fillRect/>
          </a:stretch>
        </p:blipFill>
        <p:spPr>
          <a:xfrm>
            <a:off x="25696" y="2420888"/>
            <a:ext cx="9144000" cy="4433827"/>
          </a:xfrm>
          <a:prstGeom prst="rect">
            <a:avLst/>
          </a:prstGeom>
        </p:spPr>
      </p:pic>
      <p:sp>
        <p:nvSpPr>
          <p:cNvPr id="31748" name="Rectángulo 3">
            <a:extLst>
              <a:ext uri="{FF2B5EF4-FFF2-40B4-BE49-F238E27FC236}">
                <a16:creationId xmlns:a16="http://schemas.microsoft.com/office/drawing/2014/main" id="{3C8F41F4-F6B6-49AA-BF45-F7875E8955C5}"/>
              </a:ext>
            </a:extLst>
          </p:cNvPr>
          <p:cNvSpPr>
            <a:spLocks noChangeArrowheads="1"/>
          </p:cNvSpPr>
          <p:nvPr/>
        </p:nvSpPr>
        <p:spPr bwMode="auto">
          <a:xfrm>
            <a:off x="251520" y="105296"/>
            <a:ext cx="84969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s-PY" altLang="es-PY" b="1" i="1" dirty="0">
                <a:solidFill>
                  <a:srgbClr val="595959"/>
                </a:solidFill>
                <a:latin typeface="Arial" panose="020B0604020202020204" pitchFamily="34" charset="0"/>
                <a:cs typeface="Arial" panose="020B0604020202020204" pitchFamily="34" charset="0"/>
              </a:rPr>
              <a:t>Las antiguas sendas guaraníes, caminos misioneros y después viejas carreteras de los troperos, sirvieron de orientación para el trazado del camino que se presenta en tramos que conjugan una peregrinación mística,  de investigación, espiritualidad, de ocio,  de contemplación, de deporte, etc. </a:t>
            </a:r>
          </a:p>
        </p:txBody>
      </p:sp>
      <p:sp>
        <p:nvSpPr>
          <p:cNvPr id="5" name="Rectángulo 4">
            <a:extLst>
              <a:ext uri="{FF2B5EF4-FFF2-40B4-BE49-F238E27FC236}">
                <a16:creationId xmlns:a16="http://schemas.microsoft.com/office/drawing/2014/main" id="{38B25042-0306-4803-989F-8CD81755491A}"/>
              </a:ext>
            </a:extLst>
          </p:cNvPr>
          <p:cNvSpPr/>
          <p:nvPr/>
        </p:nvSpPr>
        <p:spPr>
          <a:xfrm>
            <a:off x="827584" y="1531870"/>
            <a:ext cx="8875025" cy="646331"/>
          </a:xfrm>
          <a:prstGeom prst="rect">
            <a:avLst/>
          </a:prstGeom>
          <a:solidFill>
            <a:schemeClr val="accent5">
              <a:lumMod val="20000"/>
              <a:lumOff val="80000"/>
            </a:schemeClr>
          </a:solidFill>
        </p:spPr>
        <p:txBody>
          <a:bodyPr wrap="square">
            <a:spAutoFit/>
          </a:bodyPr>
          <a:lstStyle/>
          <a:p>
            <a:pPr marL="214313" indent="-214313">
              <a:buFont typeface="Arial" panose="020B0604020202020204" pitchFamily="34" charset="0"/>
              <a:buChar char="•"/>
              <a:defRPr/>
            </a:pPr>
            <a:r>
              <a:rPr lang="es-PY" b="1" dirty="0"/>
              <a:t>Son casi 750 kilómetros por 07 Patrimonios Culturales de la Humanidad inscritos por la UNESCO.-</a:t>
            </a:r>
          </a:p>
        </p:txBody>
      </p:sp>
    </p:spTree>
    <p:extLst>
      <p:ext uri="{BB962C8B-B14F-4D97-AF65-F5344CB8AC3E}">
        <p14:creationId xmlns:p14="http://schemas.microsoft.com/office/powerpoint/2010/main" val="1352872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descr="La imagen puede contener: 1 persona, de pie, Ã¡rbol, planta, exterior y naturaleza">
            <a:extLst>
              <a:ext uri="{FF2B5EF4-FFF2-40B4-BE49-F238E27FC236}">
                <a16:creationId xmlns:a16="http://schemas.microsoft.com/office/drawing/2014/main" id="{CE7E2B5C-E873-40AF-9FCA-FC9D622C6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4BC05E2F-850C-4D5F-866E-9AED0E19F20B}"/>
              </a:ext>
            </a:extLst>
          </p:cNvPr>
          <p:cNvSpPr/>
          <p:nvPr/>
        </p:nvSpPr>
        <p:spPr>
          <a:xfrm>
            <a:off x="2230216" y="404664"/>
            <a:ext cx="6948264" cy="369332"/>
          </a:xfrm>
          <a:prstGeom prst="rect">
            <a:avLst/>
          </a:prstGeom>
          <a:solidFill>
            <a:schemeClr val="accent5">
              <a:lumMod val="20000"/>
              <a:lumOff val="80000"/>
            </a:schemeClr>
          </a:solidFill>
        </p:spPr>
        <p:txBody>
          <a:bodyPr wrap="square">
            <a:spAutoFit/>
          </a:bodyPr>
          <a:lstStyle/>
          <a:p>
            <a:pPr marL="214313" indent="-214313">
              <a:buFont typeface="Arial" panose="020B0604020202020204" pitchFamily="34" charset="0"/>
              <a:buChar char="•"/>
              <a:defRPr/>
            </a:pPr>
            <a:r>
              <a:rPr lang="es-PY" b="1" dirty="0"/>
              <a:t>Patrimonios Nacionales y Naturales de los 03 países.</a:t>
            </a:r>
          </a:p>
        </p:txBody>
      </p:sp>
    </p:spTree>
    <p:extLst>
      <p:ext uri="{BB962C8B-B14F-4D97-AF65-F5344CB8AC3E}">
        <p14:creationId xmlns:p14="http://schemas.microsoft.com/office/powerpoint/2010/main" val="3161669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Imagen 5">
            <a:extLst>
              <a:ext uri="{FF2B5EF4-FFF2-40B4-BE49-F238E27FC236}">
                <a16:creationId xmlns:a16="http://schemas.microsoft.com/office/drawing/2014/main" id="{543DE2EE-80E5-49A9-9EC5-3CEE75972E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74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26A898D-2F14-4C7F-A7FA-DA32F809B72E}"/>
              </a:ext>
            </a:extLst>
          </p:cNvPr>
          <p:cNvPicPr>
            <a:picLocks noChangeAspect="1"/>
          </p:cNvPicPr>
          <p:nvPr/>
        </p:nvPicPr>
        <p:blipFill>
          <a:blip r:embed="rId2"/>
          <a:stretch>
            <a:fillRect/>
          </a:stretch>
        </p:blipFill>
        <p:spPr>
          <a:xfrm>
            <a:off x="-726" y="0"/>
            <a:ext cx="9144000" cy="4869160"/>
          </a:xfrm>
          <a:prstGeom prst="rect">
            <a:avLst/>
          </a:prstGeom>
        </p:spPr>
      </p:pic>
      <p:pic>
        <p:nvPicPr>
          <p:cNvPr id="8" name="Imagen 7">
            <a:extLst>
              <a:ext uri="{FF2B5EF4-FFF2-40B4-BE49-F238E27FC236}">
                <a16:creationId xmlns:a16="http://schemas.microsoft.com/office/drawing/2014/main" id="{04A7005A-1A0B-4EDA-BDFE-A05C612DD1B4}"/>
              </a:ext>
            </a:extLst>
          </p:cNvPr>
          <p:cNvPicPr>
            <a:picLocks noChangeAspect="1"/>
          </p:cNvPicPr>
          <p:nvPr/>
        </p:nvPicPr>
        <p:blipFill>
          <a:blip r:embed="rId3"/>
          <a:stretch>
            <a:fillRect/>
          </a:stretch>
        </p:blipFill>
        <p:spPr>
          <a:xfrm>
            <a:off x="0" y="4293096"/>
            <a:ext cx="3419872" cy="2564904"/>
          </a:xfrm>
          <a:prstGeom prst="rect">
            <a:avLst/>
          </a:prstGeom>
        </p:spPr>
      </p:pic>
      <p:pic>
        <p:nvPicPr>
          <p:cNvPr id="10" name="Imagen 9">
            <a:extLst>
              <a:ext uri="{FF2B5EF4-FFF2-40B4-BE49-F238E27FC236}">
                <a16:creationId xmlns:a16="http://schemas.microsoft.com/office/drawing/2014/main" id="{8F057835-D7F8-48DD-AF87-9560DC4079D9}"/>
              </a:ext>
            </a:extLst>
          </p:cNvPr>
          <p:cNvPicPr>
            <a:picLocks noChangeAspect="1"/>
          </p:cNvPicPr>
          <p:nvPr/>
        </p:nvPicPr>
        <p:blipFill>
          <a:blip r:embed="rId4"/>
          <a:stretch>
            <a:fillRect/>
          </a:stretch>
        </p:blipFill>
        <p:spPr>
          <a:xfrm>
            <a:off x="3409933" y="4318305"/>
            <a:ext cx="5734067" cy="2539695"/>
          </a:xfrm>
          <a:prstGeom prst="rect">
            <a:avLst/>
          </a:prstGeom>
        </p:spPr>
      </p:pic>
      <p:sp>
        <p:nvSpPr>
          <p:cNvPr id="3" name="Rectángulo 2">
            <a:extLst>
              <a:ext uri="{FF2B5EF4-FFF2-40B4-BE49-F238E27FC236}">
                <a16:creationId xmlns:a16="http://schemas.microsoft.com/office/drawing/2014/main" id="{9DD50E87-A9B2-4D51-9130-987AFFA9116B}"/>
              </a:ext>
            </a:extLst>
          </p:cNvPr>
          <p:cNvSpPr/>
          <p:nvPr/>
        </p:nvSpPr>
        <p:spPr>
          <a:xfrm>
            <a:off x="1043608" y="3948973"/>
            <a:ext cx="8568952" cy="369332"/>
          </a:xfrm>
          <a:prstGeom prst="rect">
            <a:avLst/>
          </a:prstGeom>
          <a:solidFill>
            <a:schemeClr val="accent5">
              <a:lumMod val="20000"/>
              <a:lumOff val="80000"/>
            </a:schemeClr>
          </a:solidFill>
        </p:spPr>
        <p:txBody>
          <a:bodyPr wrap="square">
            <a:spAutoFit/>
          </a:bodyPr>
          <a:lstStyle/>
          <a:p>
            <a:pPr marL="214313" indent="-214313">
              <a:buFont typeface="Arial" panose="020B0604020202020204" pitchFamily="34" charset="0"/>
              <a:buChar char="•"/>
              <a:defRPr/>
            </a:pPr>
            <a:r>
              <a:rPr lang="es-PY" b="1" dirty="0"/>
              <a:t>Recorrido por tierras rojas que cargan toda la energía de las misiones.</a:t>
            </a:r>
          </a:p>
        </p:txBody>
      </p:sp>
    </p:spTree>
    <p:extLst>
      <p:ext uri="{BB962C8B-B14F-4D97-AF65-F5344CB8AC3E}">
        <p14:creationId xmlns:p14="http://schemas.microsoft.com/office/powerpoint/2010/main" val="3426012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873AF4E-86AC-420C-B76F-606EB6C71BDB}"/>
              </a:ext>
            </a:extLst>
          </p:cNvPr>
          <p:cNvSpPr/>
          <p:nvPr/>
        </p:nvSpPr>
        <p:spPr>
          <a:xfrm>
            <a:off x="35350" y="332656"/>
            <a:ext cx="9093914" cy="646331"/>
          </a:xfrm>
          <a:prstGeom prst="rect">
            <a:avLst/>
          </a:prstGeom>
          <a:solidFill>
            <a:schemeClr val="accent5">
              <a:lumMod val="20000"/>
              <a:lumOff val="80000"/>
            </a:schemeClr>
          </a:solidFill>
        </p:spPr>
        <p:txBody>
          <a:bodyPr wrap="square">
            <a:spAutoFit/>
          </a:bodyPr>
          <a:lstStyle/>
          <a:p>
            <a:pPr marL="214313" indent="-214313">
              <a:buFont typeface="Arial" panose="020B0604020202020204" pitchFamily="34" charset="0"/>
              <a:buChar char="•"/>
              <a:defRPr/>
            </a:pPr>
            <a:r>
              <a:rPr lang="es-PY" b="1" dirty="0"/>
              <a:t>Escenario del "Triunfo de la Humanidad" desarrollado por los Padres </a:t>
            </a:r>
            <a:r>
              <a:rPr lang="es-PY" b="1" dirty="0" err="1"/>
              <a:t>Jesuítas</a:t>
            </a:r>
            <a:r>
              <a:rPr lang="es-PY" b="1" dirty="0"/>
              <a:t> junto a los guaraní que habitaban la región. </a:t>
            </a:r>
          </a:p>
        </p:txBody>
      </p:sp>
      <p:pic>
        <p:nvPicPr>
          <p:cNvPr id="6" name="Imagen 5">
            <a:extLst>
              <a:ext uri="{FF2B5EF4-FFF2-40B4-BE49-F238E27FC236}">
                <a16:creationId xmlns:a16="http://schemas.microsoft.com/office/drawing/2014/main" id="{0835122A-F8AB-4AB3-99D2-F9594D52BED9}"/>
              </a:ext>
            </a:extLst>
          </p:cNvPr>
          <p:cNvPicPr>
            <a:picLocks noChangeAspect="1"/>
          </p:cNvPicPr>
          <p:nvPr/>
        </p:nvPicPr>
        <p:blipFill>
          <a:blip r:embed="rId2"/>
          <a:stretch>
            <a:fillRect/>
          </a:stretch>
        </p:blipFill>
        <p:spPr>
          <a:xfrm>
            <a:off x="0" y="1268760"/>
            <a:ext cx="9144000" cy="5589240"/>
          </a:xfrm>
          <a:prstGeom prst="rect">
            <a:avLst/>
          </a:prstGeom>
        </p:spPr>
      </p:pic>
    </p:spTree>
    <p:extLst>
      <p:ext uri="{BB962C8B-B14F-4D97-AF65-F5344CB8AC3E}">
        <p14:creationId xmlns:p14="http://schemas.microsoft.com/office/powerpoint/2010/main" val="3019387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F92DF2D-BE5E-42D4-96E3-4B09E8C3D429}"/>
              </a:ext>
            </a:extLst>
          </p:cNvPr>
          <p:cNvSpPr/>
          <p:nvPr/>
        </p:nvSpPr>
        <p:spPr>
          <a:xfrm>
            <a:off x="0" y="4337"/>
            <a:ext cx="9113044" cy="600164"/>
          </a:xfrm>
          <a:prstGeom prst="rect">
            <a:avLst/>
          </a:prstGeom>
          <a:solidFill>
            <a:schemeClr val="accent5">
              <a:lumMod val="20000"/>
              <a:lumOff val="80000"/>
            </a:schemeClr>
          </a:solidFill>
        </p:spPr>
        <p:txBody>
          <a:bodyPr>
            <a:spAutoFit/>
          </a:bodyPr>
          <a:lstStyle/>
          <a:p>
            <a:pPr marL="214313" indent="-214313">
              <a:buFont typeface="Arial" panose="020B0604020202020204" pitchFamily="34" charset="0"/>
              <a:buChar char="•"/>
              <a:defRPr/>
            </a:pPr>
            <a:r>
              <a:rPr lang="es-PY" sz="1650" b="1" dirty="0"/>
              <a:t>Modelo sin precedentes de la sociedad cristiana reconocida como la realización ideal del cristianismo.</a:t>
            </a:r>
          </a:p>
        </p:txBody>
      </p:sp>
      <p:pic>
        <p:nvPicPr>
          <p:cNvPr id="6" name="Imagen 5">
            <a:extLst>
              <a:ext uri="{FF2B5EF4-FFF2-40B4-BE49-F238E27FC236}">
                <a16:creationId xmlns:a16="http://schemas.microsoft.com/office/drawing/2014/main" id="{09530694-35ED-4F74-A06F-FA002BA252F5}"/>
              </a:ext>
            </a:extLst>
          </p:cNvPr>
          <p:cNvPicPr>
            <a:picLocks noChangeAspect="1"/>
          </p:cNvPicPr>
          <p:nvPr/>
        </p:nvPicPr>
        <p:blipFill>
          <a:blip r:embed="rId2"/>
          <a:stretch>
            <a:fillRect/>
          </a:stretch>
        </p:blipFill>
        <p:spPr>
          <a:xfrm>
            <a:off x="0" y="604501"/>
            <a:ext cx="9144000" cy="4306536"/>
          </a:xfrm>
          <a:prstGeom prst="rect">
            <a:avLst/>
          </a:prstGeom>
        </p:spPr>
      </p:pic>
      <p:pic>
        <p:nvPicPr>
          <p:cNvPr id="8" name="Imagen 7">
            <a:extLst>
              <a:ext uri="{FF2B5EF4-FFF2-40B4-BE49-F238E27FC236}">
                <a16:creationId xmlns:a16="http://schemas.microsoft.com/office/drawing/2014/main" id="{5312AAF0-226B-4406-B84C-7EAA0514C5B2}"/>
              </a:ext>
            </a:extLst>
          </p:cNvPr>
          <p:cNvPicPr>
            <a:picLocks noChangeAspect="1"/>
          </p:cNvPicPr>
          <p:nvPr/>
        </p:nvPicPr>
        <p:blipFill>
          <a:blip r:embed="rId3"/>
          <a:stretch>
            <a:fillRect/>
          </a:stretch>
        </p:blipFill>
        <p:spPr>
          <a:xfrm>
            <a:off x="1" y="4662264"/>
            <a:ext cx="2195736" cy="2195736"/>
          </a:xfrm>
          <a:prstGeom prst="rect">
            <a:avLst/>
          </a:prstGeom>
        </p:spPr>
      </p:pic>
      <p:pic>
        <p:nvPicPr>
          <p:cNvPr id="10" name="Imagen 9">
            <a:extLst>
              <a:ext uri="{FF2B5EF4-FFF2-40B4-BE49-F238E27FC236}">
                <a16:creationId xmlns:a16="http://schemas.microsoft.com/office/drawing/2014/main" id="{ABF36993-B764-46F2-8EB4-40FFF355B0DC}"/>
              </a:ext>
            </a:extLst>
          </p:cNvPr>
          <p:cNvPicPr>
            <a:picLocks noChangeAspect="1"/>
          </p:cNvPicPr>
          <p:nvPr/>
        </p:nvPicPr>
        <p:blipFill>
          <a:blip r:embed="rId4"/>
          <a:stretch>
            <a:fillRect/>
          </a:stretch>
        </p:blipFill>
        <p:spPr>
          <a:xfrm>
            <a:off x="2195737" y="4662264"/>
            <a:ext cx="3600399" cy="2195736"/>
          </a:xfrm>
          <a:prstGeom prst="rect">
            <a:avLst/>
          </a:prstGeom>
        </p:spPr>
      </p:pic>
      <p:pic>
        <p:nvPicPr>
          <p:cNvPr id="11" name="Imagen 10">
            <a:extLst>
              <a:ext uri="{FF2B5EF4-FFF2-40B4-BE49-F238E27FC236}">
                <a16:creationId xmlns:a16="http://schemas.microsoft.com/office/drawing/2014/main" id="{B86D5FDB-9ABA-4C40-86E7-76587786F5D4}"/>
              </a:ext>
            </a:extLst>
          </p:cNvPr>
          <p:cNvPicPr>
            <a:picLocks noChangeAspect="1"/>
          </p:cNvPicPr>
          <p:nvPr/>
        </p:nvPicPr>
        <p:blipFill>
          <a:blip r:embed="rId5"/>
          <a:stretch>
            <a:fillRect/>
          </a:stretch>
        </p:blipFill>
        <p:spPr>
          <a:xfrm>
            <a:off x="2195737" y="4221088"/>
            <a:ext cx="6948263" cy="2615158"/>
          </a:xfrm>
          <a:prstGeom prst="rect">
            <a:avLst/>
          </a:prstGeom>
        </p:spPr>
      </p:pic>
    </p:spTree>
    <p:extLst>
      <p:ext uri="{BB962C8B-B14F-4D97-AF65-F5344CB8AC3E}">
        <p14:creationId xmlns:p14="http://schemas.microsoft.com/office/powerpoint/2010/main" val="841202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Imagen 1">
            <a:extLst>
              <a:ext uri="{FF2B5EF4-FFF2-40B4-BE49-F238E27FC236}">
                <a16:creationId xmlns:a16="http://schemas.microsoft.com/office/drawing/2014/main" id="{A2FCD7D9-12B8-4C56-B67F-90D556DA4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532440" cy="629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3972606B-5B0B-4973-B5F1-3BD7D0CC1CF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19944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DF3F466-7B0C-4E46-9CF1-3AC7F6B0D093}"/>
              </a:ext>
            </a:extLst>
          </p:cNvPr>
          <p:cNvSpPr>
            <a:spLocks noGrp="1"/>
          </p:cNvSpPr>
          <p:nvPr>
            <p:ph idx="1"/>
          </p:nvPr>
        </p:nvSpPr>
        <p:spPr/>
        <p:txBody>
          <a:bodyPr/>
          <a:lstStyle/>
          <a:p>
            <a:endParaRPr lang="es-PY"/>
          </a:p>
        </p:txBody>
      </p:sp>
      <p:pic>
        <p:nvPicPr>
          <p:cNvPr id="4" name="Imagen 3">
            <a:extLst>
              <a:ext uri="{FF2B5EF4-FFF2-40B4-BE49-F238E27FC236}">
                <a16:creationId xmlns:a16="http://schemas.microsoft.com/office/drawing/2014/main" id="{42F67E75-7F8C-40F4-9F92-BE86A3ED84D0}"/>
              </a:ext>
            </a:extLst>
          </p:cNvPr>
          <p:cNvPicPr>
            <a:picLocks noChangeAspect="1"/>
          </p:cNvPicPr>
          <p:nvPr/>
        </p:nvPicPr>
        <p:blipFill>
          <a:blip r:embed="rId2"/>
          <a:stretch>
            <a:fillRect/>
          </a:stretch>
        </p:blipFill>
        <p:spPr>
          <a:xfrm>
            <a:off x="0" y="1241523"/>
            <a:ext cx="7557270" cy="4374951"/>
          </a:xfrm>
          <a:prstGeom prst="rect">
            <a:avLst/>
          </a:prstGeom>
        </p:spPr>
      </p:pic>
      <p:pic>
        <p:nvPicPr>
          <p:cNvPr id="5" name="2 Imagen" descr="4.jpg">
            <a:extLst>
              <a:ext uri="{FF2B5EF4-FFF2-40B4-BE49-F238E27FC236}">
                <a16:creationId xmlns:a16="http://schemas.microsoft.com/office/drawing/2014/main" id="{91B838D8-C93C-4BF1-B0C8-847CBBB03053}"/>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391349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4.jpg">
            <a:extLst>
              <a:ext uri="{FF2B5EF4-FFF2-40B4-BE49-F238E27FC236}">
                <a16:creationId xmlns:a16="http://schemas.microsoft.com/office/drawing/2014/main" id="{73216B3E-51C1-46E5-8CF0-99ACCFF95679}"/>
              </a:ext>
            </a:extLst>
          </p:cNvPr>
          <p:cNvPicPr>
            <a:picLocks noChangeAspect="1"/>
          </p:cNvPicPr>
          <p:nvPr/>
        </p:nvPicPr>
        <p:blipFill>
          <a:blip r:embed="rId2" cstate="print">
            <a:duotone>
              <a:schemeClr val="accent6">
                <a:shade val="45000"/>
                <a:satMod val="135000"/>
              </a:schemeClr>
              <a:prstClr val="white"/>
            </a:duotone>
          </a:blip>
          <a:srcRect l="12288"/>
          <a:stretch>
            <a:fillRect/>
          </a:stretch>
        </p:blipFill>
        <p:spPr>
          <a:xfrm>
            <a:off x="0" y="692275"/>
            <a:ext cx="2760240" cy="5659814"/>
          </a:xfrm>
          <a:prstGeom prst="rect">
            <a:avLst/>
          </a:prstGeom>
        </p:spPr>
      </p:pic>
      <p:pic>
        <p:nvPicPr>
          <p:cNvPr id="15363" name="Imagen 4">
            <a:extLst>
              <a:ext uri="{FF2B5EF4-FFF2-40B4-BE49-F238E27FC236}">
                <a16:creationId xmlns:a16="http://schemas.microsoft.com/office/drawing/2014/main" id="{33F39CC9-6727-4EB2-945C-36DC8E7DA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796622"/>
            <a:ext cx="4107210" cy="546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descr="LOGO DESTINO RUTA JESUITICA">
            <a:extLst>
              <a:ext uri="{FF2B5EF4-FFF2-40B4-BE49-F238E27FC236}">
                <a16:creationId xmlns:a16="http://schemas.microsoft.com/office/drawing/2014/main" id="{5EB925FB-272E-419D-9478-107D04327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240" y="2138885"/>
            <a:ext cx="1800200" cy="233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ángulo 7">
            <a:extLst>
              <a:ext uri="{FF2B5EF4-FFF2-40B4-BE49-F238E27FC236}">
                <a16:creationId xmlns:a16="http://schemas.microsoft.com/office/drawing/2014/main" id="{2283F37D-A9EF-4627-9C9F-214385438010}"/>
              </a:ext>
            </a:extLst>
          </p:cNvPr>
          <p:cNvSpPr>
            <a:spLocks noChangeArrowheads="1"/>
          </p:cNvSpPr>
          <p:nvPr/>
        </p:nvSpPr>
        <p:spPr bwMode="auto">
          <a:xfrm>
            <a:off x="3427809" y="6352089"/>
            <a:ext cx="5716191" cy="43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s-PY" altLang="es-PY" sz="2251" b="1" dirty="0">
                <a:solidFill>
                  <a:srgbClr val="642100"/>
                </a:solidFill>
                <a:latin typeface="Comic Sans MS" panose="030F0702030302020204" pitchFamily="66" charset="0"/>
              </a:rPr>
              <a:t>ES REVIVIR… LA TIERRA SIN MAL!!!</a:t>
            </a:r>
          </a:p>
        </p:txBody>
      </p:sp>
      <p:sp>
        <p:nvSpPr>
          <p:cNvPr id="2" name="1 Título">
            <a:extLst>
              <a:ext uri="{FF2B5EF4-FFF2-40B4-BE49-F238E27FC236}">
                <a16:creationId xmlns:a16="http://schemas.microsoft.com/office/drawing/2014/main" id="{44D93960-D7A9-42FB-9831-1B2EFB942F3F}"/>
              </a:ext>
            </a:extLst>
          </p:cNvPr>
          <p:cNvSpPr>
            <a:spLocks noGrp="1"/>
          </p:cNvSpPr>
          <p:nvPr>
            <p:ph type="title"/>
          </p:nvPr>
        </p:nvSpPr>
        <p:spPr>
          <a:xfrm>
            <a:off x="-540568" y="-363567"/>
            <a:ext cx="7927043" cy="1446610"/>
          </a:xfrm>
        </p:spPr>
        <p:txBody>
          <a:bodyPr>
            <a:normAutofit/>
          </a:bodyPr>
          <a:lstStyle/>
          <a:p>
            <a:pPr>
              <a:defRPr/>
            </a:pPr>
            <a:r>
              <a:rPr lang="es-PY" sz="3000" b="1" dirty="0">
                <a:solidFill>
                  <a:srgbClr val="642100"/>
                </a:solidFill>
                <a:effectLst>
                  <a:outerShdw blurRad="38100" dist="38100" dir="2700000" algn="tl">
                    <a:srgbClr val="000000">
                      <a:alpha val="43137"/>
                    </a:srgbClr>
                  </a:outerShdw>
                </a:effectLst>
              </a:rPr>
              <a:t>Qué es  RUTA JESUITICA del Paraguay…?</a:t>
            </a:r>
          </a:p>
        </p:txBody>
      </p:sp>
    </p:spTree>
    <p:extLst>
      <p:ext uri="{BB962C8B-B14F-4D97-AF65-F5344CB8AC3E}">
        <p14:creationId xmlns:p14="http://schemas.microsoft.com/office/powerpoint/2010/main" val="2455766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A5C220B-8988-48AE-8E51-F4E13A7765C5}"/>
              </a:ext>
            </a:extLst>
          </p:cNvPr>
          <p:cNvPicPr>
            <a:picLocks noChangeAspect="1"/>
          </p:cNvPicPr>
          <p:nvPr/>
        </p:nvPicPr>
        <p:blipFill>
          <a:blip r:embed="rId2"/>
          <a:stretch>
            <a:fillRect/>
          </a:stretch>
        </p:blipFill>
        <p:spPr>
          <a:xfrm>
            <a:off x="-1764704" y="0"/>
            <a:ext cx="6300192" cy="4513497"/>
          </a:xfrm>
          <a:prstGeom prst="rect">
            <a:avLst/>
          </a:prstGeom>
        </p:spPr>
      </p:pic>
      <p:pic>
        <p:nvPicPr>
          <p:cNvPr id="5" name="Imagen 4">
            <a:extLst>
              <a:ext uri="{FF2B5EF4-FFF2-40B4-BE49-F238E27FC236}">
                <a16:creationId xmlns:a16="http://schemas.microsoft.com/office/drawing/2014/main" id="{B36C57DB-9BE0-42B9-81B5-6885D7CD1ADB}"/>
              </a:ext>
            </a:extLst>
          </p:cNvPr>
          <p:cNvPicPr>
            <a:picLocks noChangeAspect="1"/>
          </p:cNvPicPr>
          <p:nvPr/>
        </p:nvPicPr>
        <p:blipFill>
          <a:blip r:embed="rId3"/>
          <a:stretch>
            <a:fillRect/>
          </a:stretch>
        </p:blipFill>
        <p:spPr>
          <a:xfrm>
            <a:off x="0" y="3645024"/>
            <a:ext cx="6696744" cy="3418290"/>
          </a:xfrm>
          <a:prstGeom prst="rect">
            <a:avLst/>
          </a:prstGeom>
        </p:spPr>
      </p:pic>
      <p:pic>
        <p:nvPicPr>
          <p:cNvPr id="6" name="Imagen 5">
            <a:extLst>
              <a:ext uri="{FF2B5EF4-FFF2-40B4-BE49-F238E27FC236}">
                <a16:creationId xmlns:a16="http://schemas.microsoft.com/office/drawing/2014/main" id="{7F2965A4-678F-47D5-A0ED-178865C674A4}"/>
              </a:ext>
            </a:extLst>
          </p:cNvPr>
          <p:cNvPicPr>
            <a:picLocks noChangeAspect="1"/>
          </p:cNvPicPr>
          <p:nvPr/>
        </p:nvPicPr>
        <p:blipFill>
          <a:blip r:embed="rId4"/>
          <a:stretch>
            <a:fillRect/>
          </a:stretch>
        </p:blipFill>
        <p:spPr>
          <a:xfrm>
            <a:off x="4229591" y="1605301"/>
            <a:ext cx="5382969" cy="2615787"/>
          </a:xfrm>
          <a:prstGeom prst="rect">
            <a:avLst/>
          </a:prstGeom>
        </p:spPr>
      </p:pic>
      <p:sp>
        <p:nvSpPr>
          <p:cNvPr id="7" name="CuadroTexto 6">
            <a:extLst>
              <a:ext uri="{FF2B5EF4-FFF2-40B4-BE49-F238E27FC236}">
                <a16:creationId xmlns:a16="http://schemas.microsoft.com/office/drawing/2014/main" id="{E342D772-0DA6-4ADC-9AB3-B6539EFBAD91}"/>
              </a:ext>
            </a:extLst>
          </p:cNvPr>
          <p:cNvSpPr txBox="1"/>
          <p:nvPr/>
        </p:nvSpPr>
        <p:spPr>
          <a:xfrm>
            <a:off x="4631220" y="516352"/>
            <a:ext cx="4512780" cy="646331"/>
          </a:xfrm>
          <a:prstGeom prst="rect">
            <a:avLst/>
          </a:prstGeom>
          <a:solidFill>
            <a:schemeClr val="accent5">
              <a:lumMod val="20000"/>
              <a:lumOff val="80000"/>
            </a:schemeClr>
          </a:solidFill>
        </p:spPr>
        <p:txBody>
          <a:bodyPr wrap="square" rtlCol="0">
            <a:spAutoFit/>
          </a:bodyPr>
          <a:lstStyle/>
          <a:p>
            <a:r>
              <a:rPr lang="es-PY" b="1" dirty="0"/>
              <a:t>Emprendimientos, desarrollo local y </a:t>
            </a:r>
          </a:p>
          <a:p>
            <a:r>
              <a:rPr lang="es-PY" b="1" dirty="0"/>
              <a:t>empoderamiento</a:t>
            </a:r>
          </a:p>
        </p:txBody>
      </p:sp>
    </p:spTree>
    <p:extLst>
      <p:ext uri="{BB962C8B-B14F-4D97-AF65-F5344CB8AC3E}">
        <p14:creationId xmlns:p14="http://schemas.microsoft.com/office/powerpoint/2010/main" val="819432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n 3">
            <a:extLst>
              <a:ext uri="{FF2B5EF4-FFF2-40B4-BE49-F238E27FC236}">
                <a16:creationId xmlns:a16="http://schemas.microsoft.com/office/drawing/2014/main" id="{70FEFB1F-C865-4606-A5D3-2640889E8A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07504"/>
            <a:ext cx="7380312"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22D4D1C1-75BF-4664-A2B2-3451B2EBE997}"/>
              </a:ext>
            </a:extLst>
          </p:cNvPr>
          <p:cNvPicPr>
            <a:picLocks noChangeAspect="1"/>
          </p:cNvPicPr>
          <p:nvPr/>
        </p:nvPicPr>
        <p:blipFill>
          <a:blip r:embed="rId3"/>
          <a:stretch>
            <a:fillRect/>
          </a:stretch>
        </p:blipFill>
        <p:spPr>
          <a:xfrm>
            <a:off x="23327" y="3284983"/>
            <a:ext cx="7356985" cy="3573017"/>
          </a:xfrm>
          <a:prstGeom prst="rect">
            <a:avLst/>
          </a:prstGeom>
        </p:spPr>
      </p:pic>
      <p:pic>
        <p:nvPicPr>
          <p:cNvPr id="6" name="2 Imagen" descr="4.jpg">
            <a:extLst>
              <a:ext uri="{FF2B5EF4-FFF2-40B4-BE49-F238E27FC236}">
                <a16:creationId xmlns:a16="http://schemas.microsoft.com/office/drawing/2014/main" id="{C908F867-6A07-43D6-BB65-57A3645A82BB}"/>
              </a:ext>
            </a:extLst>
          </p:cNvPr>
          <p:cNvPicPr>
            <a:picLocks noChangeAspect="1"/>
          </p:cNvPicPr>
          <p:nvPr/>
        </p:nvPicPr>
        <p:blipFill>
          <a:blip r:embed="rId4"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1361431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AFDD057-4BA5-4F0B-900F-B8DBC8CF0EE7}"/>
              </a:ext>
            </a:extLst>
          </p:cNvPr>
          <p:cNvSpPr>
            <a:spLocks noGrp="1"/>
          </p:cNvSpPr>
          <p:nvPr>
            <p:ph idx="1"/>
          </p:nvPr>
        </p:nvSpPr>
        <p:spPr/>
        <p:txBody>
          <a:bodyPr/>
          <a:lstStyle/>
          <a:p>
            <a:endParaRPr lang="es-PY"/>
          </a:p>
        </p:txBody>
      </p:sp>
      <p:sp>
        <p:nvSpPr>
          <p:cNvPr id="5" name="CuadroTexto 4">
            <a:extLst>
              <a:ext uri="{FF2B5EF4-FFF2-40B4-BE49-F238E27FC236}">
                <a16:creationId xmlns:a16="http://schemas.microsoft.com/office/drawing/2014/main" id="{9C822767-A9A9-4598-BE0E-EE0DE470C28B}"/>
              </a:ext>
            </a:extLst>
          </p:cNvPr>
          <p:cNvSpPr txBox="1"/>
          <p:nvPr/>
        </p:nvSpPr>
        <p:spPr>
          <a:xfrm>
            <a:off x="5635952" y="114312"/>
            <a:ext cx="3544560" cy="369332"/>
          </a:xfrm>
          <a:prstGeom prst="rect">
            <a:avLst/>
          </a:prstGeom>
          <a:solidFill>
            <a:schemeClr val="accent5">
              <a:lumMod val="20000"/>
              <a:lumOff val="80000"/>
            </a:schemeClr>
          </a:solidFill>
        </p:spPr>
        <p:txBody>
          <a:bodyPr wrap="none" rtlCol="0">
            <a:spAutoFit/>
          </a:bodyPr>
          <a:lstStyle/>
          <a:p>
            <a:r>
              <a:rPr lang="es-PY" b="1" dirty="0"/>
              <a:t>Desarrollo rural y comunitario </a:t>
            </a:r>
          </a:p>
        </p:txBody>
      </p:sp>
      <p:pic>
        <p:nvPicPr>
          <p:cNvPr id="7" name="2 Imagen" descr="4.jpg">
            <a:extLst>
              <a:ext uri="{FF2B5EF4-FFF2-40B4-BE49-F238E27FC236}">
                <a16:creationId xmlns:a16="http://schemas.microsoft.com/office/drawing/2014/main" id="{73279237-DD13-4BD8-A403-A8D484793737}"/>
              </a:ext>
            </a:extLst>
          </p:cNvPr>
          <p:cNvPicPr>
            <a:picLocks noChangeAspect="1"/>
          </p:cNvPicPr>
          <p:nvPr/>
        </p:nvPicPr>
        <p:blipFill>
          <a:blip r:embed="rId2" cstate="print">
            <a:duotone>
              <a:schemeClr val="accent6">
                <a:shade val="45000"/>
                <a:satMod val="135000"/>
              </a:schemeClr>
              <a:prstClr val="white"/>
            </a:duotone>
          </a:blip>
          <a:srcRect l="12288"/>
          <a:stretch>
            <a:fillRect/>
          </a:stretch>
        </p:blipFill>
        <p:spPr>
          <a:xfrm flipH="1">
            <a:off x="7542510" y="1052736"/>
            <a:ext cx="1638002" cy="4815244"/>
          </a:xfrm>
          <a:prstGeom prst="rect">
            <a:avLst/>
          </a:prstGeom>
        </p:spPr>
      </p:pic>
      <p:pic>
        <p:nvPicPr>
          <p:cNvPr id="8" name="Imagen 5">
            <a:extLst>
              <a:ext uri="{FF2B5EF4-FFF2-40B4-BE49-F238E27FC236}">
                <a16:creationId xmlns:a16="http://schemas.microsoft.com/office/drawing/2014/main" id="{BAAA5332-68F2-43E7-A5DE-C2CFB251EE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74" y="2852936"/>
            <a:ext cx="720952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2B313537-36CF-4188-B42C-BFCABF84B8B3}"/>
              </a:ext>
            </a:extLst>
          </p:cNvPr>
          <p:cNvPicPr>
            <a:picLocks noChangeAspect="1"/>
          </p:cNvPicPr>
          <p:nvPr/>
        </p:nvPicPr>
        <p:blipFill>
          <a:blip r:embed="rId4"/>
          <a:stretch>
            <a:fillRect/>
          </a:stretch>
        </p:blipFill>
        <p:spPr>
          <a:xfrm>
            <a:off x="-36512" y="557161"/>
            <a:ext cx="7272808" cy="3524325"/>
          </a:xfrm>
          <a:prstGeom prst="rect">
            <a:avLst/>
          </a:prstGeom>
        </p:spPr>
      </p:pic>
    </p:spTree>
    <p:extLst>
      <p:ext uri="{BB962C8B-B14F-4D97-AF65-F5344CB8AC3E}">
        <p14:creationId xmlns:p14="http://schemas.microsoft.com/office/powerpoint/2010/main" val="866769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5CF3EEF-2872-40E5-828E-908AEA719A3D}"/>
              </a:ext>
            </a:extLst>
          </p:cNvPr>
          <p:cNvPicPr>
            <a:picLocks noChangeAspect="1"/>
          </p:cNvPicPr>
          <p:nvPr/>
        </p:nvPicPr>
        <p:blipFill>
          <a:blip r:embed="rId2"/>
          <a:stretch>
            <a:fillRect/>
          </a:stretch>
        </p:blipFill>
        <p:spPr>
          <a:xfrm>
            <a:off x="-500028" y="1268760"/>
            <a:ext cx="8006025" cy="4503389"/>
          </a:xfrm>
          <a:prstGeom prst="rect">
            <a:avLst/>
          </a:prstGeom>
        </p:spPr>
      </p:pic>
      <p:pic>
        <p:nvPicPr>
          <p:cNvPr id="3" name="2 Imagen" descr="4.jpg">
            <a:extLst>
              <a:ext uri="{FF2B5EF4-FFF2-40B4-BE49-F238E27FC236}">
                <a16:creationId xmlns:a16="http://schemas.microsoft.com/office/drawing/2014/main" id="{A686DDBC-22F0-4A12-9C26-A25180CFE2F4}"/>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2079713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Resultado de imagen para guias indigenas en trinidad a turistas">
            <a:extLst>
              <a:ext uri="{FF2B5EF4-FFF2-40B4-BE49-F238E27FC236}">
                <a16:creationId xmlns:a16="http://schemas.microsoft.com/office/drawing/2014/main" id="{DB25F4D5-1ABC-4788-BFF3-362AF3CA1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 y="1652755"/>
            <a:ext cx="7307578" cy="411939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4AAE594-DC5E-419B-80C3-4A7B379058F9}"/>
              </a:ext>
            </a:extLst>
          </p:cNvPr>
          <p:cNvSpPr txBox="1"/>
          <p:nvPr/>
        </p:nvSpPr>
        <p:spPr>
          <a:xfrm>
            <a:off x="1452" y="188640"/>
            <a:ext cx="9143274" cy="1088311"/>
          </a:xfrm>
          <a:prstGeom prst="rect">
            <a:avLst/>
          </a:prstGeom>
          <a:noFill/>
        </p:spPr>
        <p:txBody>
          <a:bodyPr wrap="square" rtlCol="0">
            <a:spAutoFit/>
          </a:bodyPr>
          <a:lstStyle/>
          <a:p>
            <a:pPr>
              <a:lnSpc>
                <a:spcPct val="150000"/>
              </a:lnSpc>
            </a:pPr>
            <a:r>
              <a:rPr lang="es-PY" sz="1500" b="1" i="1" dirty="0">
                <a:solidFill>
                  <a:srgbClr val="663300"/>
                </a:solidFill>
              </a:rPr>
              <a:t>Incorporación de jóvenes de Comunidades Indígenas a plantel de Guías en las Misiones Jesuíticas Patrimonios Mundiales de Santísima Trinidad del Paraná y Jesús de </a:t>
            </a:r>
            <a:r>
              <a:rPr lang="es-PY" sz="1500" b="1" i="1" dirty="0" err="1">
                <a:solidFill>
                  <a:srgbClr val="663300"/>
                </a:solidFill>
              </a:rPr>
              <a:t>Tavarangüe</a:t>
            </a:r>
            <a:r>
              <a:rPr lang="es-PY" sz="1500" b="1" i="1" dirty="0">
                <a:solidFill>
                  <a:srgbClr val="663300"/>
                </a:solidFill>
              </a:rPr>
              <a:t>, así mismo en San Cosme y San Damián. </a:t>
            </a:r>
          </a:p>
        </p:txBody>
      </p:sp>
      <p:pic>
        <p:nvPicPr>
          <p:cNvPr id="4" name="2 Imagen" descr="4.jpg">
            <a:extLst>
              <a:ext uri="{FF2B5EF4-FFF2-40B4-BE49-F238E27FC236}">
                <a16:creationId xmlns:a16="http://schemas.microsoft.com/office/drawing/2014/main" id="{317BBA9C-8655-4E1F-BB89-5A5A7D245A0B}"/>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2803583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4FDE116-631E-4814-81BB-62F3E061E774}"/>
              </a:ext>
            </a:extLst>
          </p:cNvPr>
          <p:cNvSpPr>
            <a:spLocks noGrp="1"/>
          </p:cNvSpPr>
          <p:nvPr>
            <p:ph idx="1"/>
          </p:nvPr>
        </p:nvSpPr>
        <p:spPr/>
        <p:txBody>
          <a:bodyPr/>
          <a:lstStyle/>
          <a:p>
            <a:endParaRPr lang="es-PY"/>
          </a:p>
        </p:txBody>
      </p:sp>
      <p:pic>
        <p:nvPicPr>
          <p:cNvPr id="5" name="Imagen 4">
            <a:extLst>
              <a:ext uri="{FF2B5EF4-FFF2-40B4-BE49-F238E27FC236}">
                <a16:creationId xmlns:a16="http://schemas.microsoft.com/office/drawing/2014/main" id="{461E123B-98DE-471F-8CE0-0CE3B7A75F77}"/>
              </a:ext>
            </a:extLst>
          </p:cNvPr>
          <p:cNvPicPr>
            <a:picLocks noChangeAspect="1"/>
          </p:cNvPicPr>
          <p:nvPr/>
        </p:nvPicPr>
        <p:blipFill>
          <a:blip r:embed="rId2"/>
          <a:stretch>
            <a:fillRect/>
          </a:stretch>
        </p:blipFill>
        <p:spPr>
          <a:xfrm>
            <a:off x="47949" y="1156072"/>
            <a:ext cx="7458049" cy="4970091"/>
          </a:xfrm>
          <a:prstGeom prst="rect">
            <a:avLst/>
          </a:prstGeom>
        </p:spPr>
      </p:pic>
      <p:pic>
        <p:nvPicPr>
          <p:cNvPr id="6" name="2 Imagen" descr="4.jpg">
            <a:extLst>
              <a:ext uri="{FF2B5EF4-FFF2-40B4-BE49-F238E27FC236}">
                <a16:creationId xmlns:a16="http://schemas.microsoft.com/office/drawing/2014/main" id="{82E34379-C594-4B0A-94FF-7C45380D645C}"/>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1080705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Resultado de imagen para trinidad mision espectaculo coro">
            <a:extLst>
              <a:ext uri="{FF2B5EF4-FFF2-40B4-BE49-F238E27FC236}">
                <a16:creationId xmlns:a16="http://schemas.microsoft.com/office/drawing/2014/main" id="{09D8A97A-137B-41AB-A297-AE8CB107C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542924"/>
            <a:ext cx="7920880" cy="577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 Imagen" descr="4.jpg">
            <a:extLst>
              <a:ext uri="{FF2B5EF4-FFF2-40B4-BE49-F238E27FC236}">
                <a16:creationId xmlns:a16="http://schemas.microsoft.com/office/drawing/2014/main" id="{3121815E-6320-47E1-8ECB-D0FE13E35292}"/>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980728"/>
            <a:ext cx="1638002" cy="4686300"/>
          </a:xfrm>
          <a:prstGeom prst="rect">
            <a:avLst/>
          </a:prstGeom>
        </p:spPr>
      </p:pic>
    </p:spTree>
    <p:extLst>
      <p:ext uri="{BB962C8B-B14F-4D97-AF65-F5344CB8AC3E}">
        <p14:creationId xmlns:p14="http://schemas.microsoft.com/office/powerpoint/2010/main" val="3000476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91B721-6FE0-4AD6-9BF5-4E969B531057}"/>
              </a:ext>
            </a:extLst>
          </p:cNvPr>
          <p:cNvSpPr>
            <a:spLocks noGrp="1"/>
          </p:cNvSpPr>
          <p:nvPr>
            <p:ph type="title"/>
          </p:nvPr>
        </p:nvSpPr>
        <p:spPr/>
        <p:txBody>
          <a:bodyPr/>
          <a:lstStyle/>
          <a:p>
            <a:endParaRPr lang="es-PY"/>
          </a:p>
        </p:txBody>
      </p:sp>
      <p:sp>
        <p:nvSpPr>
          <p:cNvPr id="3" name="Marcador de contenido 2">
            <a:extLst>
              <a:ext uri="{FF2B5EF4-FFF2-40B4-BE49-F238E27FC236}">
                <a16:creationId xmlns:a16="http://schemas.microsoft.com/office/drawing/2014/main" id="{C2C261A9-2B8B-42A3-9A20-5E5A39E8D71A}"/>
              </a:ext>
            </a:extLst>
          </p:cNvPr>
          <p:cNvSpPr>
            <a:spLocks noGrp="1"/>
          </p:cNvSpPr>
          <p:nvPr>
            <p:ph idx="1"/>
          </p:nvPr>
        </p:nvSpPr>
        <p:spPr/>
        <p:txBody>
          <a:bodyPr/>
          <a:lstStyle/>
          <a:p>
            <a:endParaRPr lang="es-PY"/>
          </a:p>
        </p:txBody>
      </p:sp>
      <p:pic>
        <p:nvPicPr>
          <p:cNvPr id="4" name="Imagen 3">
            <a:extLst>
              <a:ext uri="{FF2B5EF4-FFF2-40B4-BE49-F238E27FC236}">
                <a16:creationId xmlns:a16="http://schemas.microsoft.com/office/drawing/2014/main" id="{47DF5EB6-B2F5-4671-801C-FB420899F0CD}"/>
              </a:ext>
            </a:extLst>
          </p:cNvPr>
          <p:cNvPicPr>
            <a:picLocks noChangeAspect="1"/>
          </p:cNvPicPr>
          <p:nvPr/>
        </p:nvPicPr>
        <p:blipFill>
          <a:blip r:embed="rId2"/>
          <a:stretch>
            <a:fillRect/>
          </a:stretch>
        </p:blipFill>
        <p:spPr>
          <a:xfrm>
            <a:off x="0" y="490275"/>
            <a:ext cx="7505998" cy="5629499"/>
          </a:xfrm>
          <a:prstGeom prst="rect">
            <a:avLst/>
          </a:prstGeom>
        </p:spPr>
      </p:pic>
      <p:pic>
        <p:nvPicPr>
          <p:cNvPr id="5" name="2 Imagen" descr="4.jpg">
            <a:extLst>
              <a:ext uri="{FF2B5EF4-FFF2-40B4-BE49-F238E27FC236}">
                <a16:creationId xmlns:a16="http://schemas.microsoft.com/office/drawing/2014/main" id="{DC6CC5FC-5147-4BAD-87FA-1ACA0FC25563}"/>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437281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FA79415-989F-434E-8D15-7539ED90E1A5}"/>
              </a:ext>
            </a:extLst>
          </p:cNvPr>
          <p:cNvSpPr>
            <a:spLocks noGrp="1"/>
          </p:cNvSpPr>
          <p:nvPr>
            <p:ph idx="1"/>
          </p:nvPr>
        </p:nvSpPr>
        <p:spPr/>
        <p:txBody>
          <a:bodyPr/>
          <a:lstStyle/>
          <a:p>
            <a:endParaRPr lang="es-PY"/>
          </a:p>
        </p:txBody>
      </p:sp>
      <p:pic>
        <p:nvPicPr>
          <p:cNvPr id="4" name="Imagen 3">
            <a:extLst>
              <a:ext uri="{FF2B5EF4-FFF2-40B4-BE49-F238E27FC236}">
                <a16:creationId xmlns:a16="http://schemas.microsoft.com/office/drawing/2014/main" id="{40EB57E1-7CF7-4CB0-B177-BAE0A0BB213B}"/>
              </a:ext>
            </a:extLst>
          </p:cNvPr>
          <p:cNvPicPr>
            <a:picLocks noChangeAspect="1"/>
          </p:cNvPicPr>
          <p:nvPr/>
        </p:nvPicPr>
        <p:blipFill>
          <a:blip r:embed="rId2"/>
          <a:stretch>
            <a:fillRect/>
          </a:stretch>
        </p:blipFill>
        <p:spPr>
          <a:xfrm>
            <a:off x="-1260648" y="1196752"/>
            <a:ext cx="9144000" cy="4443413"/>
          </a:xfrm>
          <a:prstGeom prst="rect">
            <a:avLst/>
          </a:prstGeom>
        </p:spPr>
      </p:pic>
      <p:pic>
        <p:nvPicPr>
          <p:cNvPr id="6" name="2 Imagen" descr="4.jpg">
            <a:extLst>
              <a:ext uri="{FF2B5EF4-FFF2-40B4-BE49-F238E27FC236}">
                <a16:creationId xmlns:a16="http://schemas.microsoft.com/office/drawing/2014/main" id="{5AB74FD0-4686-4878-A109-A6AD26A465AC}"/>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1843984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FF226DD-8B90-45D3-85CA-DFCBC851CD26}"/>
              </a:ext>
            </a:extLst>
          </p:cNvPr>
          <p:cNvPicPr>
            <a:picLocks noChangeAspect="1"/>
          </p:cNvPicPr>
          <p:nvPr/>
        </p:nvPicPr>
        <p:blipFill>
          <a:blip r:embed="rId2"/>
          <a:stretch>
            <a:fillRect/>
          </a:stretch>
        </p:blipFill>
        <p:spPr>
          <a:xfrm>
            <a:off x="-588271" y="1421391"/>
            <a:ext cx="8400631" cy="4214813"/>
          </a:xfrm>
          <a:prstGeom prst="rect">
            <a:avLst/>
          </a:prstGeom>
        </p:spPr>
      </p:pic>
      <p:pic>
        <p:nvPicPr>
          <p:cNvPr id="5" name="2 Imagen" descr="4.jpg">
            <a:extLst>
              <a:ext uri="{FF2B5EF4-FFF2-40B4-BE49-F238E27FC236}">
                <a16:creationId xmlns:a16="http://schemas.microsoft.com/office/drawing/2014/main" id="{9B80924C-59C2-4D8A-9D16-84524F96644F}"/>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795432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n 12">
            <a:extLst>
              <a:ext uri="{FF2B5EF4-FFF2-40B4-BE49-F238E27FC236}">
                <a16:creationId xmlns:a16="http://schemas.microsoft.com/office/drawing/2014/main" id="{0DEC2851-80A1-40A5-B1B9-59C82D301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9" y="44450"/>
            <a:ext cx="8713092" cy="66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B25BA7E0-30C7-4781-8CDB-9F1DCD277239}"/>
              </a:ext>
            </a:extLst>
          </p:cNvPr>
          <p:cNvSpPr txBox="1"/>
          <p:nvPr/>
        </p:nvSpPr>
        <p:spPr>
          <a:xfrm>
            <a:off x="6588125" y="1196975"/>
            <a:ext cx="1439863" cy="369888"/>
          </a:xfrm>
          <a:prstGeom prst="rect">
            <a:avLst/>
          </a:prstGeom>
          <a:noFill/>
        </p:spPr>
        <p:txBody>
          <a:bodyPr>
            <a:spAutoFit/>
          </a:bodyPr>
          <a:lstStyle/>
          <a:p>
            <a:pPr eaLnBrk="1" hangingPunct="1">
              <a:defRPr/>
            </a:pPr>
            <a:r>
              <a:rPr lang="es-PY" b="1" dirty="0">
                <a:effectLst>
                  <a:outerShdw blurRad="38100" dist="38100" dir="2700000" algn="tl">
                    <a:srgbClr val="000000">
                      <a:alpha val="43137"/>
                    </a:srgbClr>
                  </a:outerShdw>
                </a:effectLst>
                <a:latin typeface="Arial" charset="0"/>
                <a:cs typeface="Arial" charset="0"/>
              </a:rPr>
              <a:t>2004</a:t>
            </a:r>
          </a:p>
        </p:txBody>
      </p:sp>
      <p:sp>
        <p:nvSpPr>
          <p:cNvPr id="15" name="CuadroTexto 14">
            <a:extLst>
              <a:ext uri="{FF2B5EF4-FFF2-40B4-BE49-F238E27FC236}">
                <a16:creationId xmlns:a16="http://schemas.microsoft.com/office/drawing/2014/main" id="{CA2B50D7-2F8C-45DF-A6CF-3A8D1F2F0C78}"/>
              </a:ext>
            </a:extLst>
          </p:cNvPr>
          <p:cNvSpPr txBox="1"/>
          <p:nvPr/>
        </p:nvSpPr>
        <p:spPr>
          <a:xfrm>
            <a:off x="3122613" y="3716338"/>
            <a:ext cx="1439862" cy="369887"/>
          </a:xfrm>
          <a:prstGeom prst="rect">
            <a:avLst/>
          </a:prstGeom>
          <a:noFill/>
        </p:spPr>
        <p:txBody>
          <a:bodyPr>
            <a:spAutoFit/>
          </a:bodyPr>
          <a:lstStyle/>
          <a:p>
            <a:pPr eaLnBrk="1" hangingPunct="1">
              <a:defRPr/>
            </a:pPr>
            <a:r>
              <a:rPr lang="es-PY" b="1" dirty="0">
                <a:effectLst>
                  <a:outerShdw blurRad="38100" dist="38100" dir="2700000" algn="tl">
                    <a:srgbClr val="000000">
                      <a:alpha val="43137"/>
                    </a:srgbClr>
                  </a:outerShdw>
                </a:effectLst>
                <a:latin typeface="Arial" charset="0"/>
                <a:cs typeface="Arial" charset="0"/>
              </a:rPr>
              <a:t>2008-2011</a:t>
            </a:r>
          </a:p>
        </p:txBody>
      </p:sp>
      <p:sp>
        <p:nvSpPr>
          <p:cNvPr id="17" name="CuadroTexto 16">
            <a:extLst>
              <a:ext uri="{FF2B5EF4-FFF2-40B4-BE49-F238E27FC236}">
                <a16:creationId xmlns:a16="http://schemas.microsoft.com/office/drawing/2014/main" id="{78C9C9CF-AA8E-4E7E-8FD4-D9AF0189C16D}"/>
              </a:ext>
            </a:extLst>
          </p:cNvPr>
          <p:cNvSpPr txBox="1"/>
          <p:nvPr/>
        </p:nvSpPr>
        <p:spPr>
          <a:xfrm>
            <a:off x="4356100" y="6092825"/>
            <a:ext cx="1439863" cy="369888"/>
          </a:xfrm>
          <a:prstGeom prst="rect">
            <a:avLst/>
          </a:prstGeom>
          <a:noFill/>
        </p:spPr>
        <p:txBody>
          <a:bodyPr>
            <a:spAutoFit/>
          </a:bodyPr>
          <a:lstStyle/>
          <a:p>
            <a:pPr eaLnBrk="1" hangingPunct="1">
              <a:defRPr/>
            </a:pPr>
            <a:r>
              <a:rPr lang="es-PY" b="1" dirty="0">
                <a:effectLst>
                  <a:outerShdw blurRad="38100" dist="38100" dir="2700000" algn="tl">
                    <a:srgbClr val="000000">
                      <a:alpha val="43137"/>
                    </a:srgbClr>
                  </a:outerShdw>
                </a:effectLst>
                <a:latin typeface="Arial" charset="0"/>
                <a:cs typeface="Arial" charset="0"/>
              </a:rPr>
              <a:t>2008</a:t>
            </a:r>
          </a:p>
        </p:txBody>
      </p:sp>
    </p:spTree>
    <p:extLst>
      <p:ext uri="{BB962C8B-B14F-4D97-AF65-F5344CB8AC3E}">
        <p14:creationId xmlns:p14="http://schemas.microsoft.com/office/powerpoint/2010/main" val="2418689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228C84-C18A-4F12-8F34-14C9A9B214F8}"/>
              </a:ext>
            </a:extLst>
          </p:cNvPr>
          <p:cNvPicPr>
            <a:picLocks noChangeAspect="1"/>
          </p:cNvPicPr>
          <p:nvPr/>
        </p:nvPicPr>
        <p:blipFill>
          <a:blip r:embed="rId2"/>
          <a:stretch>
            <a:fillRect/>
          </a:stretch>
        </p:blipFill>
        <p:spPr>
          <a:xfrm>
            <a:off x="-1116632" y="1196752"/>
            <a:ext cx="9144000" cy="4443413"/>
          </a:xfrm>
          <a:prstGeom prst="rect">
            <a:avLst/>
          </a:prstGeom>
        </p:spPr>
      </p:pic>
      <p:pic>
        <p:nvPicPr>
          <p:cNvPr id="5" name="2 Imagen" descr="4.jpg">
            <a:extLst>
              <a:ext uri="{FF2B5EF4-FFF2-40B4-BE49-F238E27FC236}">
                <a16:creationId xmlns:a16="http://schemas.microsoft.com/office/drawing/2014/main" id="{2AAB7953-9AB5-4AD8-B958-FEC439F6574E}"/>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2525166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Imagen 3">
            <a:extLst>
              <a:ext uri="{FF2B5EF4-FFF2-40B4-BE49-F238E27FC236}">
                <a16:creationId xmlns:a16="http://schemas.microsoft.com/office/drawing/2014/main" id="{34FC1135-C3F0-49DB-9D5C-C47282618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8758"/>
            <a:ext cx="7059318" cy="524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2 Imagen" descr="4.jpg">
            <a:extLst>
              <a:ext uri="{FF2B5EF4-FFF2-40B4-BE49-F238E27FC236}">
                <a16:creationId xmlns:a16="http://schemas.microsoft.com/office/drawing/2014/main" id="{F064FCDA-3111-4AF6-B23E-A10CFAAC7712}"/>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466362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227CC6B-1BC5-484D-8B92-F90C6DEC1B10}"/>
              </a:ext>
            </a:extLst>
          </p:cNvPr>
          <p:cNvPicPr>
            <a:picLocks noChangeAspect="1"/>
          </p:cNvPicPr>
          <p:nvPr/>
        </p:nvPicPr>
        <p:blipFill>
          <a:blip r:embed="rId2"/>
          <a:stretch>
            <a:fillRect/>
          </a:stretch>
        </p:blipFill>
        <p:spPr>
          <a:xfrm>
            <a:off x="6998" y="1062320"/>
            <a:ext cx="7373314" cy="4608512"/>
          </a:xfrm>
          <a:prstGeom prst="rect">
            <a:avLst/>
          </a:prstGeom>
        </p:spPr>
      </p:pic>
      <p:pic>
        <p:nvPicPr>
          <p:cNvPr id="3" name="2 Imagen" descr="4.jpg">
            <a:extLst>
              <a:ext uri="{FF2B5EF4-FFF2-40B4-BE49-F238E27FC236}">
                <a16:creationId xmlns:a16="http://schemas.microsoft.com/office/drawing/2014/main" id="{0A8E491C-BB70-4B53-A9B0-ACE1CE12009D}"/>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3274248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E4737E5-D700-43C1-B979-97F9F25277EF}"/>
              </a:ext>
            </a:extLst>
          </p:cNvPr>
          <p:cNvPicPr>
            <a:picLocks noChangeAspect="1"/>
          </p:cNvPicPr>
          <p:nvPr/>
        </p:nvPicPr>
        <p:blipFill>
          <a:blip r:embed="rId2"/>
          <a:stretch>
            <a:fillRect/>
          </a:stretch>
        </p:blipFill>
        <p:spPr>
          <a:xfrm>
            <a:off x="-828331" y="1340768"/>
            <a:ext cx="9144000" cy="4214813"/>
          </a:xfrm>
          <a:prstGeom prst="rect">
            <a:avLst/>
          </a:prstGeom>
        </p:spPr>
      </p:pic>
      <p:pic>
        <p:nvPicPr>
          <p:cNvPr id="5" name="2 Imagen" descr="4.jpg">
            <a:extLst>
              <a:ext uri="{FF2B5EF4-FFF2-40B4-BE49-F238E27FC236}">
                <a16:creationId xmlns:a16="http://schemas.microsoft.com/office/drawing/2014/main" id="{45B9A9E2-D907-42E2-B2A2-D3F5EEF07017}"/>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3835744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 Imagen" descr="4.jpg">
            <a:extLst>
              <a:ext uri="{FF2B5EF4-FFF2-40B4-BE49-F238E27FC236}">
                <a16:creationId xmlns:a16="http://schemas.microsoft.com/office/drawing/2014/main" id="{BFFD0EC4-B4C1-4F23-A703-ECB131010830}"/>
              </a:ext>
            </a:extLst>
          </p:cNvPr>
          <p:cNvPicPr>
            <a:picLocks noChangeAspect="1"/>
          </p:cNvPicPr>
          <p:nvPr/>
        </p:nvPicPr>
        <p:blipFill>
          <a:blip r:embed="rId2"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pic>
        <p:nvPicPr>
          <p:cNvPr id="48131" name="Imagen 3">
            <a:extLst>
              <a:ext uri="{FF2B5EF4-FFF2-40B4-BE49-F238E27FC236}">
                <a16:creationId xmlns:a16="http://schemas.microsoft.com/office/drawing/2014/main" id="{9C500DDA-E040-4C16-8A26-8CF25D180B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73803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189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1F817B2-BCF3-44E6-9FC8-CD885EC08015}"/>
              </a:ext>
            </a:extLst>
          </p:cNvPr>
          <p:cNvPicPr>
            <a:picLocks noChangeAspect="1"/>
          </p:cNvPicPr>
          <p:nvPr/>
        </p:nvPicPr>
        <p:blipFill>
          <a:blip r:embed="rId2"/>
          <a:stretch>
            <a:fillRect/>
          </a:stretch>
        </p:blipFill>
        <p:spPr>
          <a:xfrm>
            <a:off x="-784721" y="1328736"/>
            <a:ext cx="9144000" cy="4443413"/>
          </a:xfrm>
          <a:prstGeom prst="rect">
            <a:avLst/>
          </a:prstGeom>
        </p:spPr>
      </p:pic>
      <p:pic>
        <p:nvPicPr>
          <p:cNvPr id="5" name="2 Imagen" descr="4.jpg">
            <a:extLst>
              <a:ext uri="{FF2B5EF4-FFF2-40B4-BE49-F238E27FC236}">
                <a16:creationId xmlns:a16="http://schemas.microsoft.com/office/drawing/2014/main" id="{F1B782A4-AAFA-445C-850E-4172F313E513}"/>
              </a:ext>
            </a:extLst>
          </p:cNvPr>
          <p:cNvPicPr>
            <a:picLocks noChangeAspect="1"/>
          </p:cNvPicPr>
          <p:nvPr/>
        </p:nvPicPr>
        <p:blipFill>
          <a:blip r:embed="rId3" cstate="print">
            <a:duotone>
              <a:schemeClr val="accent6">
                <a:shade val="45000"/>
                <a:satMod val="135000"/>
              </a:schemeClr>
              <a:prstClr val="white"/>
            </a:duotone>
          </a:blip>
          <a:srcRect l="12288"/>
          <a:stretch>
            <a:fillRect/>
          </a:stretch>
        </p:blipFill>
        <p:spPr>
          <a:xfrm flipH="1">
            <a:off x="7505998" y="1085849"/>
            <a:ext cx="1638002" cy="4686300"/>
          </a:xfrm>
          <a:prstGeom prst="rect">
            <a:avLst/>
          </a:prstGeom>
        </p:spPr>
      </p:pic>
    </p:spTree>
    <p:extLst>
      <p:ext uri="{BB962C8B-B14F-4D97-AF65-F5344CB8AC3E}">
        <p14:creationId xmlns:p14="http://schemas.microsoft.com/office/powerpoint/2010/main" val="2614782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ítulo 1">
            <a:extLst>
              <a:ext uri="{FF2B5EF4-FFF2-40B4-BE49-F238E27FC236}">
                <a16:creationId xmlns:a16="http://schemas.microsoft.com/office/drawing/2014/main" id="{DAE049AD-8F00-4BA3-B5F9-A8BDE8FA01E2}"/>
              </a:ext>
            </a:extLst>
          </p:cNvPr>
          <p:cNvSpPr>
            <a:spLocks noGrp="1"/>
          </p:cNvSpPr>
          <p:nvPr>
            <p:ph type="title"/>
          </p:nvPr>
        </p:nvSpPr>
        <p:spPr>
          <a:xfrm>
            <a:off x="-79773" y="763191"/>
            <a:ext cx="9341645" cy="638176"/>
          </a:xfrm>
        </p:spPr>
        <p:txBody>
          <a:bodyPr/>
          <a:lstStyle/>
          <a:p>
            <a:r>
              <a:rPr lang="es-ES" altLang="es-PY" sz="3075" b="1">
                <a:latin typeface="Bison Bold"/>
              </a:rPr>
              <a:t>INTEGRACION DE 30 PUEBLOS JESUITICOS GUARANIES </a:t>
            </a:r>
            <a:endParaRPr lang="pt-BR" altLang="es-PY" sz="3075" b="1">
              <a:latin typeface="Bison Bold"/>
            </a:endParaRPr>
          </a:p>
        </p:txBody>
      </p:sp>
      <p:pic>
        <p:nvPicPr>
          <p:cNvPr id="32771" name="Imagem 4">
            <a:extLst>
              <a:ext uri="{FF2B5EF4-FFF2-40B4-BE49-F238E27FC236}">
                <a16:creationId xmlns:a16="http://schemas.microsoft.com/office/drawing/2014/main" id="{E6706152-3796-488E-8493-D9693A87D6F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1312069"/>
            <a:ext cx="9144000" cy="4688681"/>
          </a:xfrm>
        </p:spPr>
      </p:pic>
      <p:pic>
        <p:nvPicPr>
          <p:cNvPr id="32772" name="Imagen 5">
            <a:extLst>
              <a:ext uri="{FF2B5EF4-FFF2-40B4-BE49-F238E27FC236}">
                <a16:creationId xmlns:a16="http://schemas.microsoft.com/office/drawing/2014/main" id="{7AFF62AA-0A16-4B3C-8B46-DA90C95ACC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1350" y="1401366"/>
            <a:ext cx="1976438" cy="94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091026"/>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Imagen relacionada">
            <a:extLst>
              <a:ext uri="{FF2B5EF4-FFF2-40B4-BE49-F238E27FC236}">
                <a16:creationId xmlns:a16="http://schemas.microsoft.com/office/drawing/2014/main" id="{03CAD182-BB95-42AA-A01A-86BA9F09B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6120"/>
            <a:ext cx="9144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descr="Imagen relacionada">
            <a:extLst>
              <a:ext uri="{FF2B5EF4-FFF2-40B4-BE49-F238E27FC236}">
                <a16:creationId xmlns:a16="http://schemas.microsoft.com/office/drawing/2014/main" id="{3A31AC2A-D7CA-464D-AF20-4C1E8C249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13120"/>
            <a:ext cx="4856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547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sultado de imagen para iglesia de san ignacio guazu">
            <a:extLst>
              <a:ext uri="{FF2B5EF4-FFF2-40B4-BE49-F238E27FC236}">
                <a16:creationId xmlns:a16="http://schemas.microsoft.com/office/drawing/2014/main" id="{8735DDE5-8A31-43DB-BF10-3966858C8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 Imagen" descr="san ignacio.jpg">
            <a:extLst>
              <a:ext uri="{FF2B5EF4-FFF2-40B4-BE49-F238E27FC236}">
                <a16:creationId xmlns:a16="http://schemas.microsoft.com/office/drawing/2014/main" id="{9390603A-9263-415F-8A3B-589F2FA67D6E}"/>
              </a:ext>
            </a:extLst>
          </p:cNvPr>
          <p:cNvPicPr>
            <a:picLocks noChangeAspect="1"/>
          </p:cNvPicPr>
          <p:nvPr/>
        </p:nvPicPr>
        <p:blipFill>
          <a:blip r:embed="rId3" cstate="print"/>
          <a:srcRect l="28042" r="28042"/>
          <a:stretch>
            <a:fillRect/>
          </a:stretch>
        </p:blipFill>
        <p:spPr>
          <a:xfrm>
            <a:off x="0" y="0"/>
            <a:ext cx="890588" cy="10179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0939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La imagen puede contener: 2 personas">
            <a:extLst>
              <a:ext uri="{FF2B5EF4-FFF2-40B4-BE49-F238E27FC236}">
                <a16:creationId xmlns:a16="http://schemas.microsoft.com/office/drawing/2014/main" id="{23DCBD83-06A8-4720-814A-3A6F7B2EE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 Imagen" descr="sta rosa.jpg">
            <a:extLst>
              <a:ext uri="{FF2B5EF4-FFF2-40B4-BE49-F238E27FC236}">
                <a16:creationId xmlns:a16="http://schemas.microsoft.com/office/drawing/2014/main" id="{E093A79A-B984-4CBB-AD77-72D223036020}"/>
              </a:ext>
            </a:extLst>
          </p:cNvPr>
          <p:cNvPicPr>
            <a:picLocks noChangeAspect="1"/>
          </p:cNvPicPr>
          <p:nvPr/>
        </p:nvPicPr>
        <p:blipFill>
          <a:blip r:embed="rId3" cstate="print"/>
          <a:srcRect l="26561" r="30331"/>
          <a:stretch>
            <a:fillRect/>
          </a:stretch>
        </p:blipFill>
        <p:spPr>
          <a:xfrm>
            <a:off x="-19879" y="28270"/>
            <a:ext cx="1081088" cy="1300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057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n 2">
            <a:extLst>
              <a:ext uri="{FF2B5EF4-FFF2-40B4-BE49-F238E27FC236}">
                <a16:creationId xmlns:a16="http://schemas.microsoft.com/office/drawing/2014/main" id="{AB9B52AE-9A44-4447-9F41-C9B2C375A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9"/>
            <a:ext cx="9144000" cy="68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734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2" name="Picture 8" descr="Resultado de imagen para luces y sonidos en mision trinidad">
            <a:extLst>
              <a:ext uri="{FF2B5EF4-FFF2-40B4-BE49-F238E27FC236}">
                <a16:creationId xmlns:a16="http://schemas.microsoft.com/office/drawing/2014/main" id="{AD0C6FE0-03C2-4801-BBD8-DBA018E99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49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n relacionada">
            <a:extLst>
              <a:ext uri="{FF2B5EF4-FFF2-40B4-BE49-F238E27FC236}">
                <a16:creationId xmlns:a16="http://schemas.microsoft.com/office/drawing/2014/main" id="{15637FB8-18F4-4124-B883-40D157EAA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1" y="-4736"/>
            <a:ext cx="9165341" cy="686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 Imagen" descr="trinidad.jpg">
            <a:extLst>
              <a:ext uri="{FF2B5EF4-FFF2-40B4-BE49-F238E27FC236}">
                <a16:creationId xmlns:a16="http://schemas.microsoft.com/office/drawing/2014/main" id="{5F1C4E98-CD16-4E22-BF91-64D3E2100256}"/>
              </a:ext>
            </a:extLst>
          </p:cNvPr>
          <p:cNvPicPr>
            <a:picLocks noChangeAspect="1"/>
          </p:cNvPicPr>
          <p:nvPr/>
        </p:nvPicPr>
        <p:blipFill>
          <a:blip r:embed="rId4" cstate="print"/>
          <a:srcRect l="20844" r="22310"/>
          <a:stretch>
            <a:fillRect/>
          </a:stretch>
        </p:blipFill>
        <p:spPr>
          <a:xfrm>
            <a:off x="0" y="23501"/>
            <a:ext cx="1431131" cy="1431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7024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n para observatorio astronomico san cosme">
            <a:extLst>
              <a:ext uri="{FF2B5EF4-FFF2-40B4-BE49-F238E27FC236}">
                <a16:creationId xmlns:a16="http://schemas.microsoft.com/office/drawing/2014/main" id="{04D67D00-4881-4495-BF42-2801449C4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4"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observatorio astronomico san cosme">
            <a:extLst>
              <a:ext uri="{FF2B5EF4-FFF2-40B4-BE49-F238E27FC236}">
                <a16:creationId xmlns:a16="http://schemas.microsoft.com/office/drawing/2014/main" id="{7994E7DB-0838-49A2-BFBE-CBF648F83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089" y="412902"/>
            <a:ext cx="4561249" cy="303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84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Resultado de imagen para san cosme y damian mision iglesia">
            <a:extLst>
              <a:ext uri="{FF2B5EF4-FFF2-40B4-BE49-F238E27FC236}">
                <a16:creationId xmlns:a16="http://schemas.microsoft.com/office/drawing/2014/main" id="{6317FBC8-6028-4D42-AA0B-D2CB82B1E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 y="0"/>
            <a:ext cx="91479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 Imagen" descr="san cosme.jpg">
            <a:extLst>
              <a:ext uri="{FF2B5EF4-FFF2-40B4-BE49-F238E27FC236}">
                <a16:creationId xmlns:a16="http://schemas.microsoft.com/office/drawing/2014/main" id="{0E504290-5564-432B-9079-06A1E2A37A05}"/>
              </a:ext>
            </a:extLst>
          </p:cNvPr>
          <p:cNvPicPr>
            <a:picLocks noChangeAspect="1"/>
          </p:cNvPicPr>
          <p:nvPr/>
        </p:nvPicPr>
        <p:blipFill>
          <a:blip r:embed="rId3" cstate="print"/>
          <a:srcRect l="22142" r="24085"/>
          <a:stretch>
            <a:fillRect/>
          </a:stretch>
        </p:blipFill>
        <p:spPr>
          <a:xfrm>
            <a:off x="0" y="0"/>
            <a:ext cx="1402556" cy="13966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4746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esultado de imagen para mision jesus mapping">
            <a:extLst>
              <a:ext uri="{FF2B5EF4-FFF2-40B4-BE49-F238E27FC236}">
                <a16:creationId xmlns:a16="http://schemas.microsoft.com/office/drawing/2014/main" id="{7D25D2F7-72A5-44F6-B6F9-6C4B24D4D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6004"/>
            <a:ext cx="9036496" cy="677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descr="jesus logo.jpg">
            <a:extLst>
              <a:ext uri="{FF2B5EF4-FFF2-40B4-BE49-F238E27FC236}">
                <a16:creationId xmlns:a16="http://schemas.microsoft.com/office/drawing/2014/main" id="{92F8EBA7-F10F-45A5-92D6-B9797DB0E81B}"/>
              </a:ext>
            </a:extLst>
          </p:cNvPr>
          <p:cNvPicPr>
            <a:picLocks noChangeAspect="1"/>
          </p:cNvPicPr>
          <p:nvPr/>
        </p:nvPicPr>
        <p:blipFill>
          <a:blip r:embed="rId3" cstate="print"/>
          <a:srcRect l="16584" r="17079"/>
          <a:stretch>
            <a:fillRect/>
          </a:stretch>
        </p:blipFill>
        <p:spPr>
          <a:xfrm>
            <a:off x="0" y="0"/>
            <a:ext cx="1620440" cy="1188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1816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luces y sonidos en mision trinidad">
            <a:extLst>
              <a:ext uri="{FF2B5EF4-FFF2-40B4-BE49-F238E27FC236}">
                <a16:creationId xmlns:a16="http://schemas.microsoft.com/office/drawing/2014/main" id="{EA077AEE-976E-4281-AA94-82744906C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530120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B46D242-08AE-42A4-90F2-917F7F7E14DC}"/>
              </a:ext>
            </a:extLst>
          </p:cNvPr>
          <p:cNvSpPr txBox="1"/>
          <p:nvPr/>
        </p:nvSpPr>
        <p:spPr>
          <a:xfrm>
            <a:off x="-324544" y="697920"/>
            <a:ext cx="9793088" cy="1938992"/>
          </a:xfrm>
          <a:prstGeom prst="rect">
            <a:avLst/>
          </a:prstGeom>
          <a:noFill/>
        </p:spPr>
        <p:txBody>
          <a:bodyPr wrap="square" rtlCol="0">
            <a:spAutoFit/>
          </a:bodyPr>
          <a:lstStyle/>
          <a:p>
            <a:pPr algn="ctr"/>
            <a:endParaRPr lang="es-PY" sz="1500" b="1" dirty="0"/>
          </a:p>
          <a:p>
            <a:pPr algn="ctr"/>
            <a:r>
              <a:rPr lang="es-PY" sz="1500" b="1" dirty="0"/>
              <a:t>Lic. Olga  B. Fischer </a:t>
            </a:r>
          </a:p>
          <a:p>
            <a:pPr algn="ctr"/>
            <a:r>
              <a:rPr lang="es-PY" sz="1500" b="1" dirty="0"/>
              <a:t>Presidente Cámara Paraguaya de Turismo</a:t>
            </a:r>
          </a:p>
          <a:p>
            <a:pPr algn="ctr"/>
            <a:r>
              <a:rPr lang="es-PY" sz="1500" b="1" dirty="0"/>
              <a:t> De las Misiones Jesuíticas – RUTA JESUITICA</a:t>
            </a:r>
          </a:p>
          <a:p>
            <a:pPr algn="ctr"/>
            <a:endParaRPr lang="es-PY" sz="1500" b="1" dirty="0"/>
          </a:p>
          <a:p>
            <a:pPr algn="ctr"/>
            <a:r>
              <a:rPr lang="es-PY" sz="1500" b="1" dirty="0"/>
              <a:t>rutajesuiticaparaguay@gmail.com </a:t>
            </a:r>
          </a:p>
          <a:p>
            <a:pPr algn="ctr"/>
            <a:endParaRPr lang="es-PY" sz="1500" b="1" dirty="0"/>
          </a:p>
          <a:p>
            <a:pPr algn="ctr"/>
            <a:r>
              <a:rPr lang="es-PY" sz="1500" b="1" dirty="0"/>
              <a:t> </a:t>
            </a:r>
          </a:p>
        </p:txBody>
      </p:sp>
      <p:sp>
        <p:nvSpPr>
          <p:cNvPr id="5" name="CuadroTexto 4">
            <a:extLst>
              <a:ext uri="{FF2B5EF4-FFF2-40B4-BE49-F238E27FC236}">
                <a16:creationId xmlns:a16="http://schemas.microsoft.com/office/drawing/2014/main" id="{08BEDC03-56BD-4A74-BD84-1C6E20FEA602}"/>
              </a:ext>
            </a:extLst>
          </p:cNvPr>
          <p:cNvSpPr txBox="1"/>
          <p:nvPr/>
        </p:nvSpPr>
        <p:spPr>
          <a:xfrm>
            <a:off x="2411760" y="220866"/>
            <a:ext cx="5184576" cy="477054"/>
          </a:xfrm>
          <a:prstGeom prst="rect">
            <a:avLst/>
          </a:prstGeom>
          <a:noFill/>
        </p:spPr>
        <p:txBody>
          <a:bodyPr wrap="square" rtlCol="0">
            <a:spAutoFit/>
          </a:bodyPr>
          <a:lstStyle/>
          <a:p>
            <a:r>
              <a:rPr lang="es-PY" sz="2500" b="1" dirty="0"/>
              <a:t>Muchas Gracias  -  </a:t>
            </a:r>
            <a:r>
              <a:rPr lang="es-PY" sz="2500" b="1" dirty="0" err="1"/>
              <a:t>Aguyje</a:t>
            </a:r>
            <a:r>
              <a:rPr lang="es-PY" sz="2500" b="1" dirty="0"/>
              <a:t>  </a:t>
            </a:r>
          </a:p>
        </p:txBody>
      </p:sp>
    </p:spTree>
    <p:extLst>
      <p:ext uri="{BB962C8B-B14F-4D97-AF65-F5344CB8AC3E}">
        <p14:creationId xmlns:p14="http://schemas.microsoft.com/office/powerpoint/2010/main" val="2453480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procesion modificada.jpg">
            <a:extLst>
              <a:ext uri="{FF2B5EF4-FFF2-40B4-BE49-F238E27FC236}">
                <a16:creationId xmlns:a16="http://schemas.microsoft.com/office/drawing/2014/main" id="{2586B4DB-6A66-4B16-85C1-47176B2D99FF}"/>
              </a:ext>
            </a:extLst>
          </p:cNvPr>
          <p:cNvPicPr>
            <a:picLocks noChangeAspect="1"/>
          </p:cNvPicPr>
          <p:nvPr/>
        </p:nvPicPr>
        <p:blipFill>
          <a:blip r:embed="rId2" cstate="print"/>
          <a:stretch>
            <a:fillRect/>
          </a:stretch>
        </p:blipFill>
        <p:spPr>
          <a:xfrm>
            <a:off x="1119188" y="4365104"/>
            <a:ext cx="2783681" cy="1620440"/>
          </a:xfrm>
          <a:prstGeom prst="rect">
            <a:avLst/>
          </a:prstGeom>
          <a:ln>
            <a:noFill/>
          </a:ln>
          <a:effectLst>
            <a:outerShdw blurRad="190500" algn="tl" rotWithShape="0">
              <a:srgbClr val="000000">
                <a:alpha val="70000"/>
              </a:srgbClr>
            </a:outerShdw>
          </a:effectLst>
        </p:spPr>
      </p:pic>
      <p:pic>
        <p:nvPicPr>
          <p:cNvPr id="9" name="8 Imagen" descr="trini7.jpg">
            <a:extLst>
              <a:ext uri="{FF2B5EF4-FFF2-40B4-BE49-F238E27FC236}">
                <a16:creationId xmlns:a16="http://schemas.microsoft.com/office/drawing/2014/main" id="{C6402753-F4FB-434E-97D8-AE87EF2A7E6A}"/>
              </a:ext>
            </a:extLst>
          </p:cNvPr>
          <p:cNvPicPr>
            <a:picLocks noChangeAspect="1"/>
          </p:cNvPicPr>
          <p:nvPr/>
        </p:nvPicPr>
        <p:blipFill>
          <a:blip r:embed="rId3" cstate="print"/>
          <a:stretch>
            <a:fillRect/>
          </a:stretch>
        </p:blipFill>
        <p:spPr>
          <a:xfrm>
            <a:off x="5588794" y="4365104"/>
            <a:ext cx="2439591" cy="1620441"/>
          </a:xfrm>
          <a:prstGeom prst="rect">
            <a:avLst/>
          </a:prstGeom>
          <a:ln>
            <a:noFill/>
          </a:ln>
          <a:effectLst>
            <a:outerShdw blurRad="190500" algn="tl" rotWithShape="0">
              <a:srgbClr val="000000">
                <a:alpha val="70000"/>
              </a:srgbClr>
            </a:outerShdw>
          </a:effectLst>
        </p:spPr>
      </p:pic>
      <p:pic>
        <p:nvPicPr>
          <p:cNvPr id="4" name="3 Imagen" descr="socalo.jpg">
            <a:extLst>
              <a:ext uri="{FF2B5EF4-FFF2-40B4-BE49-F238E27FC236}">
                <a16:creationId xmlns:a16="http://schemas.microsoft.com/office/drawing/2014/main" id="{F1C1315C-A18A-4047-813A-6D2E854C3C54}"/>
              </a:ext>
            </a:extLst>
          </p:cNvPr>
          <p:cNvPicPr>
            <a:picLocks noChangeAspect="1"/>
          </p:cNvPicPr>
          <p:nvPr/>
        </p:nvPicPr>
        <p:blipFill>
          <a:blip r:embed="rId4" cstate="print"/>
          <a:stretch>
            <a:fillRect/>
          </a:stretch>
        </p:blipFill>
        <p:spPr>
          <a:xfrm>
            <a:off x="1170385" y="6093296"/>
            <a:ext cx="6858000" cy="660797"/>
          </a:xfrm>
          <a:prstGeom prst="rect">
            <a:avLst/>
          </a:prstGeom>
          <a:ln>
            <a:noFill/>
          </a:ln>
          <a:effectLst>
            <a:outerShdw blurRad="292100" dist="139700" dir="2700000" algn="tl" rotWithShape="0">
              <a:srgbClr val="333333">
                <a:alpha val="65000"/>
              </a:srgbClr>
            </a:outerShdw>
          </a:effectLst>
        </p:spPr>
      </p:pic>
      <p:pic>
        <p:nvPicPr>
          <p:cNvPr id="8" name="7 Imagen" descr="fernando allen paraguay ruinas jesuitas 0251.jpg">
            <a:extLst>
              <a:ext uri="{FF2B5EF4-FFF2-40B4-BE49-F238E27FC236}">
                <a16:creationId xmlns:a16="http://schemas.microsoft.com/office/drawing/2014/main" id="{6C677118-4B56-4C5C-9019-B793E01AD919}"/>
              </a:ext>
            </a:extLst>
          </p:cNvPr>
          <p:cNvPicPr>
            <a:picLocks noChangeAspect="1"/>
          </p:cNvPicPr>
          <p:nvPr/>
        </p:nvPicPr>
        <p:blipFill>
          <a:blip r:embed="rId5" cstate="print"/>
          <a:srcRect t="11445" b="23741"/>
          <a:stretch>
            <a:fillRect/>
          </a:stretch>
        </p:blipFill>
        <p:spPr>
          <a:xfrm>
            <a:off x="3203848" y="4365104"/>
            <a:ext cx="2483644" cy="1620441"/>
          </a:xfrm>
          <a:prstGeom prst="rect">
            <a:avLst/>
          </a:prstGeom>
          <a:ln>
            <a:noFill/>
          </a:ln>
          <a:effectLst>
            <a:outerShdw blurRad="190500" algn="tl" rotWithShape="0">
              <a:srgbClr val="000000">
                <a:alpha val="70000"/>
              </a:srgbClr>
            </a:outerShdw>
          </a:effectLst>
        </p:spPr>
      </p:pic>
      <p:sp>
        <p:nvSpPr>
          <p:cNvPr id="10" name="Rectángulo 9">
            <a:extLst>
              <a:ext uri="{FF2B5EF4-FFF2-40B4-BE49-F238E27FC236}">
                <a16:creationId xmlns:a16="http://schemas.microsoft.com/office/drawing/2014/main" id="{073200D8-2A8B-4201-9132-C5A719714DE8}"/>
              </a:ext>
            </a:extLst>
          </p:cNvPr>
          <p:cNvSpPr/>
          <p:nvPr/>
        </p:nvSpPr>
        <p:spPr>
          <a:xfrm>
            <a:off x="539552" y="332656"/>
            <a:ext cx="8331796" cy="861774"/>
          </a:xfrm>
          <a:prstGeom prst="rect">
            <a:avLst/>
          </a:prstGeom>
        </p:spPr>
        <p:txBody>
          <a:bodyPr wrap="square">
            <a:spAutoFit/>
          </a:bodyPr>
          <a:lstStyle/>
          <a:p>
            <a:pPr algn="ctr" eaLnBrk="1" hangingPunct="1">
              <a:defRPr/>
            </a:pPr>
            <a:r>
              <a:rPr lang="es-PY" sz="2500" b="1" i="1" u="sng" dirty="0">
                <a:solidFill>
                  <a:srgbClr val="663300"/>
                </a:solidFill>
                <a:effectLst>
                  <a:outerShdw blurRad="38100" dist="38100" dir="2700000" algn="tl">
                    <a:srgbClr val="000000">
                      <a:alpha val="43137"/>
                    </a:srgbClr>
                  </a:outerShdw>
                </a:effectLst>
              </a:rPr>
              <a:t>Cultura, Historia, Espiritualidad, Naturaleza y Tradición  en la Ruta Jesuítica del Paraguay </a:t>
            </a:r>
          </a:p>
        </p:txBody>
      </p:sp>
      <p:sp>
        <p:nvSpPr>
          <p:cNvPr id="2" name="Rectángulo 1">
            <a:extLst>
              <a:ext uri="{FF2B5EF4-FFF2-40B4-BE49-F238E27FC236}">
                <a16:creationId xmlns:a16="http://schemas.microsoft.com/office/drawing/2014/main" id="{D0124699-1574-425F-864A-4FD04B5F5534}"/>
              </a:ext>
            </a:extLst>
          </p:cNvPr>
          <p:cNvSpPr/>
          <p:nvPr/>
        </p:nvSpPr>
        <p:spPr>
          <a:xfrm>
            <a:off x="640061" y="2032881"/>
            <a:ext cx="8130778" cy="1631216"/>
          </a:xfrm>
          <a:prstGeom prst="rect">
            <a:avLst/>
          </a:prstGeom>
        </p:spPr>
        <p:txBody>
          <a:bodyPr wrap="square">
            <a:spAutoFit/>
          </a:bodyPr>
          <a:lstStyle/>
          <a:p>
            <a:pPr eaLnBrk="1" hangingPunct="1">
              <a:defRPr/>
            </a:pPr>
            <a:r>
              <a:rPr lang="es-ES" sz="2000" b="1" dirty="0">
                <a:solidFill>
                  <a:srgbClr val="663300"/>
                </a:solidFill>
                <a:effectLst>
                  <a:outerShdw blurRad="38100" dist="38100" dir="2700000" algn="tl">
                    <a:srgbClr val="000000">
                      <a:alpha val="43137"/>
                    </a:srgbClr>
                  </a:outerShdw>
                </a:effectLst>
              </a:rPr>
              <a:t>Región de los 30 </a:t>
            </a:r>
            <a:r>
              <a:rPr lang="es-PY" sz="2000" b="1" dirty="0">
                <a:solidFill>
                  <a:srgbClr val="663300"/>
                </a:solidFill>
                <a:effectLst>
                  <a:outerShdw blurRad="38100" dist="38100" dir="2700000" algn="tl">
                    <a:srgbClr val="000000">
                      <a:alpha val="43137"/>
                    </a:srgbClr>
                  </a:outerShdw>
                </a:effectLst>
              </a:rPr>
              <a:t>Pue</a:t>
            </a:r>
            <a:r>
              <a:rPr lang="es-ES" sz="2000" b="1" dirty="0" err="1">
                <a:solidFill>
                  <a:srgbClr val="663300"/>
                </a:solidFill>
                <a:effectLst>
                  <a:outerShdw blurRad="38100" dist="38100" dir="2700000" algn="tl">
                    <a:srgbClr val="000000">
                      <a:alpha val="43137"/>
                    </a:srgbClr>
                  </a:outerShdw>
                </a:effectLst>
              </a:rPr>
              <a:t>blos</a:t>
            </a:r>
            <a:r>
              <a:rPr lang="es-ES" sz="2000" b="1" dirty="0">
                <a:solidFill>
                  <a:srgbClr val="663300"/>
                </a:solidFill>
                <a:effectLst>
                  <a:outerShdw blurRad="38100" dist="38100" dir="2700000" algn="tl">
                    <a:srgbClr val="000000">
                      <a:alpha val="43137"/>
                    </a:srgbClr>
                  </a:outerShdw>
                </a:effectLst>
              </a:rPr>
              <a:t> Jesuíticos-Guaraníes</a:t>
            </a:r>
          </a:p>
          <a:p>
            <a:pPr eaLnBrk="1" hangingPunct="1">
              <a:defRPr/>
            </a:pPr>
            <a:endParaRPr lang="es-ES" sz="2000" b="1" dirty="0">
              <a:solidFill>
                <a:srgbClr val="663300"/>
              </a:solidFill>
              <a:effectLst>
                <a:outerShdw blurRad="38100" dist="38100" dir="2700000" algn="tl">
                  <a:srgbClr val="000000">
                    <a:alpha val="43137"/>
                  </a:srgbClr>
                </a:outerShdw>
              </a:effectLst>
            </a:endParaRPr>
          </a:p>
          <a:p>
            <a:pPr eaLnBrk="1" hangingPunct="1">
              <a:defRPr/>
            </a:pPr>
            <a:r>
              <a:rPr lang="es-ES" sz="2000" b="1" dirty="0">
                <a:solidFill>
                  <a:srgbClr val="663300"/>
                </a:solidFill>
                <a:effectLst>
                  <a:outerShdw blurRad="38100" dist="38100" dir="2700000" algn="tl">
                    <a:srgbClr val="000000">
                      <a:alpha val="43137"/>
                    </a:srgbClr>
                  </a:outerShdw>
                </a:effectLst>
              </a:rPr>
              <a:t>Legado Histórico Cultural de las Misiones jesuíticas Guaraníes</a:t>
            </a:r>
          </a:p>
          <a:p>
            <a:pPr eaLnBrk="1" hangingPunct="1">
              <a:defRPr/>
            </a:pPr>
            <a:endParaRPr lang="es-ES" sz="2000" b="1" dirty="0">
              <a:solidFill>
                <a:srgbClr val="663300"/>
              </a:solidFill>
              <a:effectLst>
                <a:outerShdw blurRad="38100" dist="38100" dir="2700000" algn="tl">
                  <a:srgbClr val="000000">
                    <a:alpha val="43137"/>
                  </a:srgbClr>
                </a:outerShdw>
              </a:effectLst>
            </a:endParaRPr>
          </a:p>
          <a:p>
            <a:pPr eaLnBrk="1" hangingPunct="1">
              <a:defRPr/>
            </a:pPr>
            <a:r>
              <a:rPr lang="es-ES" sz="2000" b="1" dirty="0">
                <a:solidFill>
                  <a:srgbClr val="663300"/>
                </a:solidFill>
                <a:effectLst>
                  <a:outerShdw blurRad="38100" dist="38100" dir="2700000" algn="tl">
                    <a:srgbClr val="000000">
                      <a:alpha val="43137"/>
                    </a:srgbClr>
                  </a:outerShdw>
                </a:effectLst>
              </a:rPr>
              <a:t>Pluriculturalidad</a:t>
            </a:r>
          </a:p>
        </p:txBody>
      </p:sp>
      <p:sp>
        <p:nvSpPr>
          <p:cNvPr id="12" name="Rectángulo 11">
            <a:extLst>
              <a:ext uri="{FF2B5EF4-FFF2-40B4-BE49-F238E27FC236}">
                <a16:creationId xmlns:a16="http://schemas.microsoft.com/office/drawing/2014/main" id="{DA2BF24D-66C1-4994-8ED9-513F8ACE6FA8}"/>
              </a:ext>
            </a:extLst>
          </p:cNvPr>
          <p:cNvSpPr/>
          <p:nvPr/>
        </p:nvSpPr>
        <p:spPr>
          <a:xfrm>
            <a:off x="640061" y="1513635"/>
            <a:ext cx="8130778" cy="400110"/>
          </a:xfrm>
          <a:prstGeom prst="rect">
            <a:avLst/>
          </a:prstGeom>
        </p:spPr>
        <p:txBody>
          <a:bodyPr>
            <a:spAutoFit/>
          </a:bodyPr>
          <a:lstStyle/>
          <a:p>
            <a:pPr eaLnBrk="1" hangingPunct="1">
              <a:defRPr/>
            </a:pPr>
            <a:r>
              <a:rPr lang="es-PY" sz="2000" b="1" dirty="0">
                <a:solidFill>
                  <a:srgbClr val="663300"/>
                </a:solidFill>
                <a:effectLst>
                  <a:outerShdw blurRad="38100" dist="38100" dir="2700000" algn="tl">
                    <a:srgbClr val="000000">
                      <a:alpha val="43137"/>
                    </a:srgbClr>
                  </a:outerShdw>
                </a:effectLst>
              </a:rPr>
              <a:t>PARAQVARIA :“ La Antigua Provincia Gigante de las Indias”</a:t>
            </a:r>
          </a:p>
        </p:txBody>
      </p:sp>
    </p:spTree>
    <p:extLst>
      <p:ext uri="{BB962C8B-B14F-4D97-AF65-F5344CB8AC3E}">
        <p14:creationId xmlns:p14="http://schemas.microsoft.com/office/powerpoint/2010/main" val="3815313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n 5">
            <a:extLst>
              <a:ext uri="{FF2B5EF4-FFF2-40B4-BE49-F238E27FC236}">
                <a16:creationId xmlns:a16="http://schemas.microsoft.com/office/drawing/2014/main" id="{081D7AEB-2B07-4F19-9F87-D69644398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33338"/>
            <a:ext cx="425132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Imagen 6">
            <a:extLst>
              <a:ext uri="{FF2B5EF4-FFF2-40B4-BE49-F238E27FC236}">
                <a16:creationId xmlns:a16="http://schemas.microsoft.com/office/drawing/2014/main" id="{25F6A119-F43F-463F-A037-B81FE7C91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138" y="161925"/>
            <a:ext cx="1676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Imagen 8">
            <a:extLst>
              <a:ext uri="{FF2B5EF4-FFF2-40B4-BE49-F238E27FC236}">
                <a16:creationId xmlns:a16="http://schemas.microsoft.com/office/drawing/2014/main" id="{FF6A47E7-35BF-498E-978B-F64FB0866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325" y="185738"/>
            <a:ext cx="16922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Imagen relacionada">
            <a:extLst>
              <a:ext uri="{FF2B5EF4-FFF2-40B4-BE49-F238E27FC236}">
                <a16:creationId xmlns:a16="http://schemas.microsoft.com/office/drawing/2014/main" id="{28777B0E-D97E-4C74-AB06-CB8329A547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342" y="1921691"/>
            <a:ext cx="2387693" cy="22738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Imagen 2">
            <a:extLst>
              <a:ext uri="{FF2B5EF4-FFF2-40B4-BE49-F238E27FC236}">
                <a16:creationId xmlns:a16="http://schemas.microsoft.com/office/drawing/2014/main" id="{E0FD26CA-F0BD-4AB5-BBAF-48F7A10A64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7418" y="3616572"/>
            <a:ext cx="2269057" cy="21368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https://scontent.fasu1-1.fna.fbcdn.net/v/t31.0-8/21762479_1439583829424738_3214818545505336902_o.jpg?oh=c9594972d4023fc237e57dd3bd35f46e&amp;oe=5A79419D">
            <a:extLst>
              <a:ext uri="{FF2B5EF4-FFF2-40B4-BE49-F238E27FC236}">
                <a16:creationId xmlns:a16="http://schemas.microsoft.com/office/drawing/2014/main" id="{00C88B96-0FFD-4118-873C-B678C52CB7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6066" y="3876792"/>
            <a:ext cx="1795956" cy="17072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7 Imagen">
            <a:extLst>
              <a:ext uri="{FF2B5EF4-FFF2-40B4-BE49-F238E27FC236}">
                <a16:creationId xmlns:a16="http://schemas.microsoft.com/office/drawing/2014/main" id="{741DC6EC-A819-4B9E-8E5B-0754A78660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7313" y="5048607"/>
            <a:ext cx="1922352" cy="1865179"/>
          </a:xfrm>
          <a:prstGeom prst="ellipse">
            <a:avLst/>
          </a:prstGeom>
          <a:ln>
            <a:noFill/>
          </a:ln>
          <a:effectLst>
            <a:softEdge rad="112500"/>
          </a:effectLst>
        </p:spPr>
      </p:pic>
      <p:pic>
        <p:nvPicPr>
          <p:cNvPr id="17" name="Picture 6" descr="http://www.portalguarani.com/userfiles/images/Senatur/Itapua/Jesus/Jesus%20de%20Tavarangue%20rutajesuiticacompy%2019%20portalguarani.jpg">
            <a:extLst>
              <a:ext uri="{FF2B5EF4-FFF2-40B4-BE49-F238E27FC236}">
                <a16:creationId xmlns:a16="http://schemas.microsoft.com/office/drawing/2014/main" id="{DB3D495B-079D-4DA4-8E99-6A64F1C85E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049" y="4893360"/>
            <a:ext cx="2191757" cy="20474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Imagen 1">
            <a:extLst>
              <a:ext uri="{FF2B5EF4-FFF2-40B4-BE49-F238E27FC236}">
                <a16:creationId xmlns:a16="http://schemas.microsoft.com/office/drawing/2014/main" id="{CB01F113-A50A-45B1-96D0-AED0AE2E9FA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2256" y="1936507"/>
            <a:ext cx="2334125" cy="22589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
            <a:extLst>
              <a:ext uri="{FF2B5EF4-FFF2-40B4-BE49-F238E27FC236}">
                <a16:creationId xmlns:a16="http://schemas.microsoft.com/office/drawing/2014/main" id="{8E5C37D2-C333-4DA1-BB89-B64DFF55820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39578" y="2044700"/>
            <a:ext cx="2256717" cy="21460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http://www.cird.org.py/periodico/200911/imagenes/2a.jpg">
            <a:extLst>
              <a:ext uri="{FF2B5EF4-FFF2-40B4-BE49-F238E27FC236}">
                <a16:creationId xmlns:a16="http://schemas.microsoft.com/office/drawing/2014/main" id="{F4852175-C577-4E7A-95EA-4FA35B6146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8196" y="5364140"/>
            <a:ext cx="1777351" cy="1563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Imagen 1">
            <a:extLst>
              <a:ext uri="{FF2B5EF4-FFF2-40B4-BE49-F238E27FC236}">
                <a16:creationId xmlns:a16="http://schemas.microsoft.com/office/drawing/2014/main" id="{04AC68EA-29A4-4939-ACCF-C78A239B435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75349" y="3705472"/>
            <a:ext cx="2377761" cy="24250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http://rutajesuitica.com.py/wp-content/plugins/photospace/image.php?width=600&amp;height=400&amp;image=/wp-content/uploads/2011/02/RZ00158.jpg">
            <a:extLst>
              <a:ext uri="{FF2B5EF4-FFF2-40B4-BE49-F238E27FC236}">
                <a16:creationId xmlns:a16="http://schemas.microsoft.com/office/drawing/2014/main" id="{99EEC8CE-87D0-46AC-B11B-0FD2923225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8241" y="3390537"/>
            <a:ext cx="1731117" cy="16099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01EB6729-7351-42A1-8364-BCB361EA9463}"/>
              </a:ext>
            </a:extLst>
          </p:cNvPr>
          <p:cNvSpPr txBox="1"/>
          <p:nvPr/>
        </p:nvSpPr>
        <p:spPr>
          <a:xfrm>
            <a:off x="5984162" y="2566645"/>
            <a:ext cx="3052334" cy="646331"/>
          </a:xfrm>
          <a:prstGeom prst="rect">
            <a:avLst/>
          </a:prstGeom>
          <a:solidFill>
            <a:schemeClr val="accent6">
              <a:lumMod val="60000"/>
              <a:lumOff val="40000"/>
            </a:schemeClr>
          </a:solidFill>
          <a:ln>
            <a:solidFill>
              <a:srgbClr val="FFC000"/>
            </a:solidFill>
          </a:ln>
        </p:spPr>
        <p:txBody>
          <a:bodyPr wrap="square" rtlCol="0">
            <a:spAutoFit/>
          </a:bodyPr>
          <a:lstStyle/>
          <a:p>
            <a:r>
              <a:rPr lang="es-PY" b="1" dirty="0"/>
              <a:t>Preparación del Territorio.</a:t>
            </a:r>
          </a:p>
          <a:p>
            <a:endParaRPr lang="es-PY" b="1" dirty="0"/>
          </a:p>
        </p:txBody>
      </p:sp>
      <p:sp>
        <p:nvSpPr>
          <p:cNvPr id="20" name="CuadroTexto 19">
            <a:extLst>
              <a:ext uri="{FF2B5EF4-FFF2-40B4-BE49-F238E27FC236}">
                <a16:creationId xmlns:a16="http://schemas.microsoft.com/office/drawing/2014/main" id="{41056281-C3D8-4485-81A8-ED81CFA56F52}"/>
              </a:ext>
            </a:extLst>
          </p:cNvPr>
          <p:cNvSpPr txBox="1"/>
          <p:nvPr/>
        </p:nvSpPr>
        <p:spPr>
          <a:xfrm>
            <a:off x="6682763" y="3286725"/>
            <a:ext cx="3052334" cy="646331"/>
          </a:xfrm>
          <a:prstGeom prst="rect">
            <a:avLst/>
          </a:prstGeom>
          <a:solidFill>
            <a:schemeClr val="tx2">
              <a:lumMod val="60000"/>
              <a:lumOff val="40000"/>
            </a:schemeClr>
          </a:solidFill>
        </p:spPr>
        <p:txBody>
          <a:bodyPr wrap="square" rtlCol="0">
            <a:spAutoFit/>
          </a:bodyPr>
          <a:lstStyle/>
          <a:p>
            <a:r>
              <a:rPr lang="es-PY" b="1" dirty="0"/>
              <a:t>Puesta en Valor de la Historia y recursos. </a:t>
            </a:r>
          </a:p>
        </p:txBody>
      </p:sp>
      <p:sp>
        <p:nvSpPr>
          <p:cNvPr id="21" name="CuadroTexto 20">
            <a:extLst>
              <a:ext uri="{FF2B5EF4-FFF2-40B4-BE49-F238E27FC236}">
                <a16:creationId xmlns:a16="http://schemas.microsoft.com/office/drawing/2014/main" id="{23A70E77-D629-4927-9563-42B3210C325A}"/>
              </a:ext>
            </a:extLst>
          </p:cNvPr>
          <p:cNvSpPr txBox="1"/>
          <p:nvPr/>
        </p:nvSpPr>
        <p:spPr>
          <a:xfrm>
            <a:off x="6372200" y="5014917"/>
            <a:ext cx="3052334" cy="646331"/>
          </a:xfrm>
          <a:prstGeom prst="rect">
            <a:avLst/>
          </a:prstGeom>
          <a:solidFill>
            <a:srgbClr val="FFFF00"/>
          </a:solidFill>
        </p:spPr>
        <p:txBody>
          <a:bodyPr wrap="square" rtlCol="0">
            <a:spAutoFit/>
          </a:bodyPr>
          <a:lstStyle/>
          <a:p>
            <a:r>
              <a:rPr lang="es-PY" b="1" dirty="0"/>
              <a:t>Involucramiento social y comunitario.</a:t>
            </a:r>
          </a:p>
        </p:txBody>
      </p:sp>
      <p:sp>
        <p:nvSpPr>
          <p:cNvPr id="23" name="CuadroTexto 22">
            <a:extLst>
              <a:ext uri="{FF2B5EF4-FFF2-40B4-BE49-F238E27FC236}">
                <a16:creationId xmlns:a16="http://schemas.microsoft.com/office/drawing/2014/main" id="{233E6D5A-43BD-4268-A0E7-1C85610241A1}"/>
              </a:ext>
            </a:extLst>
          </p:cNvPr>
          <p:cNvSpPr txBox="1"/>
          <p:nvPr/>
        </p:nvSpPr>
        <p:spPr>
          <a:xfrm>
            <a:off x="6451600" y="5734997"/>
            <a:ext cx="3052334" cy="646331"/>
          </a:xfrm>
          <a:prstGeom prst="rect">
            <a:avLst/>
          </a:prstGeom>
          <a:solidFill>
            <a:schemeClr val="accent3">
              <a:lumMod val="75000"/>
            </a:schemeClr>
          </a:solidFill>
        </p:spPr>
        <p:txBody>
          <a:bodyPr wrap="square" rtlCol="0">
            <a:spAutoFit/>
          </a:bodyPr>
          <a:lstStyle/>
          <a:p>
            <a:r>
              <a:rPr lang="es-PY" b="1" dirty="0"/>
              <a:t>Empoderamiento y emprendedurismo </a:t>
            </a:r>
          </a:p>
        </p:txBody>
      </p:sp>
      <p:sp>
        <p:nvSpPr>
          <p:cNvPr id="24" name="CuadroTexto 23">
            <a:extLst>
              <a:ext uri="{FF2B5EF4-FFF2-40B4-BE49-F238E27FC236}">
                <a16:creationId xmlns:a16="http://schemas.microsoft.com/office/drawing/2014/main" id="{E10CCFB9-E118-44DF-87B0-E91191DB797B}"/>
              </a:ext>
            </a:extLst>
          </p:cNvPr>
          <p:cNvSpPr txBox="1"/>
          <p:nvPr/>
        </p:nvSpPr>
        <p:spPr>
          <a:xfrm>
            <a:off x="6515980" y="4150821"/>
            <a:ext cx="3052334" cy="646331"/>
          </a:xfrm>
          <a:prstGeom prst="rect">
            <a:avLst/>
          </a:prstGeom>
          <a:solidFill>
            <a:srgbClr val="FFC000"/>
          </a:solidFill>
        </p:spPr>
        <p:txBody>
          <a:bodyPr wrap="square" rtlCol="0">
            <a:spAutoFit/>
          </a:bodyPr>
          <a:lstStyle/>
          <a:p>
            <a:r>
              <a:rPr lang="es-PY" b="1" dirty="0"/>
              <a:t>Oportunidades</a:t>
            </a:r>
          </a:p>
          <a:p>
            <a:r>
              <a:rPr lang="es-PY" b="1" dirty="0"/>
              <a:t> </a:t>
            </a:r>
          </a:p>
        </p:txBody>
      </p:sp>
    </p:spTree>
    <p:extLst>
      <p:ext uri="{BB962C8B-B14F-4D97-AF65-F5344CB8AC3E}">
        <p14:creationId xmlns:p14="http://schemas.microsoft.com/office/powerpoint/2010/main" val="3217373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ED62169-D7B6-4135-9BC1-513C8D90247E}"/>
              </a:ext>
            </a:extLst>
          </p:cNvPr>
          <p:cNvPicPr>
            <a:picLocks noChangeAspect="1"/>
          </p:cNvPicPr>
          <p:nvPr/>
        </p:nvPicPr>
        <p:blipFill>
          <a:blip r:embed="rId2"/>
          <a:stretch>
            <a:fillRect/>
          </a:stretch>
        </p:blipFill>
        <p:spPr>
          <a:xfrm>
            <a:off x="3340390" y="2377"/>
            <a:ext cx="5803610" cy="6858000"/>
          </a:xfrm>
          <a:prstGeom prst="rect">
            <a:avLst/>
          </a:prstGeom>
          <a:solidFill>
            <a:srgbClr val="FFFF00"/>
          </a:solidFill>
        </p:spPr>
      </p:pic>
      <p:sp>
        <p:nvSpPr>
          <p:cNvPr id="6" name="CuadroTexto 5">
            <a:extLst>
              <a:ext uri="{FF2B5EF4-FFF2-40B4-BE49-F238E27FC236}">
                <a16:creationId xmlns:a16="http://schemas.microsoft.com/office/drawing/2014/main" id="{61ED472C-35AD-428C-89D3-D49F0CADDC0C}"/>
              </a:ext>
            </a:extLst>
          </p:cNvPr>
          <p:cNvSpPr txBox="1"/>
          <p:nvPr/>
        </p:nvSpPr>
        <p:spPr>
          <a:xfrm>
            <a:off x="467544" y="1484784"/>
            <a:ext cx="2160240" cy="3554819"/>
          </a:xfrm>
          <a:prstGeom prst="rect">
            <a:avLst/>
          </a:prstGeom>
          <a:noFill/>
        </p:spPr>
        <p:txBody>
          <a:bodyPr wrap="square" rtlCol="0">
            <a:spAutoFit/>
          </a:bodyPr>
          <a:lstStyle/>
          <a:p>
            <a:pPr algn="ctr"/>
            <a:r>
              <a:rPr lang="es-PY" sz="2500" b="1" dirty="0">
                <a:solidFill>
                  <a:schemeClr val="accent6">
                    <a:lumMod val="50000"/>
                  </a:schemeClr>
                </a:solidFill>
              </a:rPr>
              <a:t>Paraguay </a:t>
            </a:r>
          </a:p>
          <a:p>
            <a:pPr algn="ctr"/>
            <a:endParaRPr lang="es-PY" sz="2500" b="1" dirty="0">
              <a:solidFill>
                <a:schemeClr val="accent6">
                  <a:lumMod val="50000"/>
                </a:schemeClr>
              </a:solidFill>
            </a:endParaRPr>
          </a:p>
          <a:p>
            <a:pPr algn="ctr"/>
            <a:r>
              <a:rPr lang="es-PY" sz="2500" b="1" dirty="0">
                <a:solidFill>
                  <a:schemeClr val="accent6">
                    <a:lumMod val="50000"/>
                  </a:schemeClr>
                </a:solidFill>
              </a:rPr>
              <a:t>Bolivia </a:t>
            </a:r>
          </a:p>
          <a:p>
            <a:pPr algn="ctr"/>
            <a:endParaRPr lang="es-PY" sz="2500" b="1" dirty="0">
              <a:solidFill>
                <a:schemeClr val="accent6">
                  <a:lumMod val="50000"/>
                </a:schemeClr>
              </a:solidFill>
            </a:endParaRPr>
          </a:p>
          <a:p>
            <a:pPr algn="ctr"/>
            <a:r>
              <a:rPr lang="es-PY" sz="2500" b="1" dirty="0">
                <a:solidFill>
                  <a:schemeClr val="accent6">
                    <a:lumMod val="50000"/>
                  </a:schemeClr>
                </a:solidFill>
              </a:rPr>
              <a:t>Brasil </a:t>
            </a:r>
          </a:p>
          <a:p>
            <a:pPr algn="ctr"/>
            <a:endParaRPr lang="es-PY" sz="2500" b="1" dirty="0">
              <a:solidFill>
                <a:schemeClr val="accent6">
                  <a:lumMod val="50000"/>
                </a:schemeClr>
              </a:solidFill>
            </a:endParaRPr>
          </a:p>
          <a:p>
            <a:pPr algn="ctr"/>
            <a:r>
              <a:rPr lang="es-PY" sz="2500" b="1" dirty="0">
                <a:solidFill>
                  <a:schemeClr val="accent6">
                    <a:lumMod val="50000"/>
                  </a:schemeClr>
                </a:solidFill>
              </a:rPr>
              <a:t>Argentina </a:t>
            </a:r>
          </a:p>
          <a:p>
            <a:pPr algn="ctr"/>
            <a:endParaRPr lang="es-PY" sz="2500" b="1" dirty="0">
              <a:solidFill>
                <a:schemeClr val="accent6">
                  <a:lumMod val="50000"/>
                </a:schemeClr>
              </a:solidFill>
            </a:endParaRPr>
          </a:p>
          <a:p>
            <a:pPr algn="ctr"/>
            <a:r>
              <a:rPr lang="es-PY" sz="2500" b="1" dirty="0">
                <a:solidFill>
                  <a:schemeClr val="accent6">
                    <a:lumMod val="50000"/>
                  </a:schemeClr>
                </a:solidFill>
              </a:rPr>
              <a:t>Uruguay </a:t>
            </a:r>
          </a:p>
        </p:txBody>
      </p:sp>
    </p:spTree>
    <p:extLst>
      <p:ext uri="{BB962C8B-B14F-4D97-AF65-F5344CB8AC3E}">
        <p14:creationId xmlns:p14="http://schemas.microsoft.com/office/powerpoint/2010/main" val="993463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id="{D5FBBB79-B359-493E-A975-13B69E0FFBA9}"/>
              </a:ext>
            </a:extLst>
          </p:cNvPr>
          <p:cNvSpPr txBox="1"/>
          <p:nvPr/>
        </p:nvSpPr>
        <p:spPr>
          <a:xfrm>
            <a:off x="-13140" y="24690"/>
            <a:ext cx="9157139" cy="1754326"/>
          </a:xfrm>
          <a:prstGeom prst="rect">
            <a:avLst/>
          </a:prstGeom>
          <a:noFill/>
        </p:spPr>
        <p:txBody>
          <a:bodyPr wrap="square">
            <a:spAutoFit/>
          </a:bodyPr>
          <a:lstStyle/>
          <a:p>
            <a:pPr algn="ctr">
              <a:defRPr/>
            </a:pPr>
            <a:endParaRPr lang="es-PY" b="1" dirty="0">
              <a:solidFill>
                <a:schemeClr val="accent6">
                  <a:lumMod val="50000"/>
                </a:schemeClr>
              </a:solidFill>
              <a:latin typeface="Arial Black" pitchFamily="34" charset="0"/>
            </a:endParaRPr>
          </a:p>
          <a:p>
            <a:pPr algn="ctr">
              <a:defRPr/>
            </a:pPr>
            <a:r>
              <a:rPr lang="es-PY" b="1" i="1" u="sng" dirty="0">
                <a:solidFill>
                  <a:schemeClr val="accent6">
                    <a:lumMod val="50000"/>
                  </a:schemeClr>
                </a:solidFill>
                <a:latin typeface="Arial Black" pitchFamily="34" charset="0"/>
              </a:rPr>
              <a:t>Encuentros Internacionales</a:t>
            </a:r>
          </a:p>
          <a:p>
            <a:pPr algn="ctr">
              <a:defRPr/>
            </a:pPr>
            <a:r>
              <a:rPr lang="es-PY" b="1" i="1" u="sng" dirty="0">
                <a:solidFill>
                  <a:schemeClr val="accent6">
                    <a:lumMod val="50000"/>
                  </a:schemeClr>
                </a:solidFill>
                <a:latin typeface="Arial Black" pitchFamily="34" charset="0"/>
              </a:rPr>
              <a:t>Camino a la Consolidación del Circuito Internacional de </a:t>
            </a:r>
            <a:r>
              <a:rPr lang="es-PY" b="1" i="1" u="sng" dirty="0" err="1">
                <a:solidFill>
                  <a:schemeClr val="accent6">
                    <a:lumMod val="50000"/>
                  </a:schemeClr>
                </a:solidFill>
                <a:latin typeface="Arial Black" pitchFamily="34" charset="0"/>
              </a:rPr>
              <a:t>Sudámerica</a:t>
            </a:r>
            <a:r>
              <a:rPr lang="es-PY" b="1" i="1" u="sng" dirty="0">
                <a:solidFill>
                  <a:schemeClr val="accent6">
                    <a:lumMod val="50000"/>
                  </a:schemeClr>
                </a:solidFill>
                <a:latin typeface="Arial Black" pitchFamily="34" charset="0"/>
              </a:rPr>
              <a:t>.</a:t>
            </a:r>
          </a:p>
          <a:p>
            <a:pPr algn="ctr">
              <a:defRPr/>
            </a:pPr>
            <a:endParaRPr lang="es-PY" b="1" i="1" u="sng" dirty="0">
              <a:solidFill>
                <a:schemeClr val="accent6">
                  <a:lumMod val="50000"/>
                </a:schemeClr>
              </a:solidFill>
              <a:latin typeface="Arial Black" pitchFamily="34" charset="0"/>
            </a:endParaRPr>
          </a:p>
          <a:p>
            <a:pPr algn="ctr">
              <a:defRPr/>
            </a:pPr>
            <a:r>
              <a:rPr lang="es-PY" b="1" i="1" u="sng" dirty="0">
                <a:solidFill>
                  <a:schemeClr val="accent6">
                    <a:lumMod val="50000"/>
                  </a:schemeClr>
                </a:solidFill>
                <a:latin typeface="Arial Black" pitchFamily="34" charset="0"/>
              </a:rPr>
              <a:t>1°, 2°, 3° Foro Internacional de las Misiones </a:t>
            </a:r>
            <a:r>
              <a:rPr lang="es-PY" b="1" i="1" u="sng" dirty="0" err="1">
                <a:solidFill>
                  <a:schemeClr val="accent6">
                    <a:lumMod val="50000"/>
                  </a:schemeClr>
                </a:solidFill>
                <a:latin typeface="Arial Black" pitchFamily="34" charset="0"/>
              </a:rPr>
              <a:t>Jesuiticas</a:t>
            </a:r>
            <a:r>
              <a:rPr lang="es-PY" b="1" i="1" u="sng" dirty="0">
                <a:solidFill>
                  <a:schemeClr val="accent6">
                    <a:lumMod val="50000"/>
                  </a:schemeClr>
                </a:solidFill>
                <a:latin typeface="Arial Black" pitchFamily="34" charset="0"/>
              </a:rPr>
              <a:t> de Sudamérica  - Circuito Internacional</a:t>
            </a:r>
          </a:p>
        </p:txBody>
      </p:sp>
      <p:pic>
        <p:nvPicPr>
          <p:cNvPr id="18435" name="Picture 2" descr="Foto Grupal de los participantes y organizadores">
            <a:extLst>
              <a:ext uri="{FF2B5EF4-FFF2-40B4-BE49-F238E27FC236}">
                <a16:creationId xmlns:a16="http://schemas.microsoft.com/office/drawing/2014/main" id="{450F486E-893C-4027-8EBA-BA5289F99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429" y="1773555"/>
            <a:ext cx="4146280" cy="281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6F91D233-7043-44DF-8D1D-D71214F62389}"/>
              </a:ext>
            </a:extLst>
          </p:cNvPr>
          <p:cNvSpPr/>
          <p:nvPr/>
        </p:nvSpPr>
        <p:spPr>
          <a:xfrm>
            <a:off x="103383" y="2218686"/>
            <a:ext cx="4324601" cy="2400657"/>
          </a:xfrm>
          <a:prstGeom prst="rect">
            <a:avLst/>
          </a:prstGeom>
        </p:spPr>
        <p:txBody>
          <a:bodyPr wrap="square">
            <a:spAutoFit/>
          </a:bodyPr>
          <a:lstStyle/>
          <a:p>
            <a:pPr algn="just">
              <a:defRPr/>
            </a:pPr>
            <a:r>
              <a:rPr lang="es-PY" sz="1500" b="1" dirty="0"/>
              <a:t>"Intercambio de experiencias entre Misiones </a:t>
            </a:r>
            <a:r>
              <a:rPr lang="es-PY" sz="1500" b="1" dirty="0" err="1"/>
              <a:t>Jesuiticas</a:t>
            </a:r>
            <a:r>
              <a:rPr lang="es-PY" sz="1500" b="1" dirty="0"/>
              <a:t> de </a:t>
            </a:r>
            <a:r>
              <a:rPr lang="es-PY" sz="1500" b="1" dirty="0" err="1"/>
              <a:t>Sudamerica</a:t>
            </a:r>
            <a:r>
              <a:rPr lang="es-PY" sz="1500" b="1" dirty="0"/>
              <a:t>“-</a:t>
            </a:r>
            <a:r>
              <a:rPr lang="es-PY" sz="1500" dirty="0"/>
              <a:t>El primer Foro Internacional de Misiones Jesuíticas de Sudamérica se llevó a cabo con éxito este 25 y 26 de noviembre en el Municipio de Concepción, Departamento de Santa Cruz en Bolivia, bajo la excelente organización del Proyecto “Misiones Jesuíticas en la </a:t>
            </a:r>
            <a:r>
              <a:rPr lang="es-PY" sz="1500" dirty="0" err="1"/>
              <a:t>Chiquitania</a:t>
            </a:r>
            <a:r>
              <a:rPr lang="es-PY" sz="1500" dirty="0"/>
              <a:t>” CAINCO – CEPAD. </a:t>
            </a:r>
          </a:p>
          <a:p>
            <a:pPr marL="342900" indent="-342900" algn="just">
              <a:buFontTx/>
              <a:buAutoNum type="arabicPlain" startAt="2010"/>
              <a:defRPr/>
            </a:pPr>
            <a:endParaRPr lang="es-PY" sz="1500" b="1" dirty="0">
              <a:solidFill>
                <a:schemeClr val="accent6">
                  <a:lumMod val="50000"/>
                </a:schemeClr>
              </a:solidFill>
              <a:latin typeface="Arial Black" pitchFamily="34" charset="0"/>
            </a:endParaRPr>
          </a:p>
          <a:p>
            <a:pPr algn="just">
              <a:defRPr/>
            </a:pPr>
            <a:endParaRPr lang="es-PY" sz="1500" b="1" dirty="0">
              <a:solidFill>
                <a:schemeClr val="accent6">
                  <a:lumMod val="50000"/>
                </a:schemeClr>
              </a:solidFill>
              <a:latin typeface="Arial Black" pitchFamily="34" charset="0"/>
            </a:endParaRPr>
          </a:p>
        </p:txBody>
      </p:sp>
      <p:sp>
        <p:nvSpPr>
          <p:cNvPr id="3" name="Rectángulo 2">
            <a:extLst>
              <a:ext uri="{FF2B5EF4-FFF2-40B4-BE49-F238E27FC236}">
                <a16:creationId xmlns:a16="http://schemas.microsoft.com/office/drawing/2014/main" id="{F064C4EC-35D5-4191-B629-9029CD078758}"/>
              </a:ext>
            </a:extLst>
          </p:cNvPr>
          <p:cNvSpPr/>
          <p:nvPr/>
        </p:nvSpPr>
        <p:spPr>
          <a:xfrm>
            <a:off x="134887" y="1814185"/>
            <a:ext cx="1736373" cy="369332"/>
          </a:xfrm>
          <a:prstGeom prst="rect">
            <a:avLst/>
          </a:prstGeom>
        </p:spPr>
        <p:txBody>
          <a:bodyPr wrap="none">
            <a:spAutoFit/>
          </a:bodyPr>
          <a:lstStyle/>
          <a:p>
            <a:r>
              <a:rPr lang="es-PY" b="1" dirty="0">
                <a:solidFill>
                  <a:schemeClr val="accent6">
                    <a:lumMod val="50000"/>
                  </a:schemeClr>
                </a:solidFill>
                <a:latin typeface="Arial Black" pitchFamily="34" charset="0"/>
              </a:rPr>
              <a:t>Bolivia 2010</a:t>
            </a:r>
            <a:endParaRPr lang="es-PY" dirty="0"/>
          </a:p>
        </p:txBody>
      </p:sp>
      <p:sp>
        <p:nvSpPr>
          <p:cNvPr id="8" name="Rectángulo 7">
            <a:extLst>
              <a:ext uri="{FF2B5EF4-FFF2-40B4-BE49-F238E27FC236}">
                <a16:creationId xmlns:a16="http://schemas.microsoft.com/office/drawing/2014/main" id="{7EC35766-1680-4C6D-8499-42D302BBAE38}"/>
              </a:ext>
            </a:extLst>
          </p:cNvPr>
          <p:cNvSpPr/>
          <p:nvPr/>
        </p:nvSpPr>
        <p:spPr>
          <a:xfrm>
            <a:off x="103382" y="4348279"/>
            <a:ext cx="4551502" cy="369332"/>
          </a:xfrm>
          <a:prstGeom prst="rect">
            <a:avLst/>
          </a:prstGeom>
        </p:spPr>
        <p:txBody>
          <a:bodyPr wrap="none">
            <a:spAutoFit/>
          </a:bodyPr>
          <a:lstStyle/>
          <a:p>
            <a:r>
              <a:rPr lang="es-PY" b="1" dirty="0">
                <a:solidFill>
                  <a:schemeClr val="accent6">
                    <a:lumMod val="50000"/>
                  </a:schemeClr>
                </a:solidFill>
                <a:latin typeface="Arial Black" pitchFamily="34" charset="0"/>
              </a:rPr>
              <a:t>2011 Paraguay, Argentina, Brasil </a:t>
            </a:r>
            <a:endParaRPr lang="es-PY" dirty="0"/>
          </a:p>
        </p:txBody>
      </p:sp>
      <p:pic>
        <p:nvPicPr>
          <p:cNvPr id="9" name="Picture 2" descr="http://static0.misionesonline.net/fotos/8314d297d70799d397ac093827cbb339cc1f2514.jpg">
            <a:extLst>
              <a:ext uri="{FF2B5EF4-FFF2-40B4-BE49-F238E27FC236}">
                <a16:creationId xmlns:a16="http://schemas.microsoft.com/office/drawing/2014/main" id="{C855F2B1-E1E6-4173-9775-FF90AC5E2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813" y="4365104"/>
            <a:ext cx="4177896"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6B850030-B185-4B0A-90D7-B8E6BC759DFE}"/>
              </a:ext>
            </a:extLst>
          </p:cNvPr>
          <p:cNvSpPr/>
          <p:nvPr/>
        </p:nvSpPr>
        <p:spPr>
          <a:xfrm>
            <a:off x="96363" y="5059013"/>
            <a:ext cx="4331621" cy="1477328"/>
          </a:xfrm>
          <a:prstGeom prst="rect">
            <a:avLst/>
          </a:prstGeom>
        </p:spPr>
        <p:txBody>
          <a:bodyPr wrap="square">
            <a:spAutoFit/>
          </a:bodyPr>
          <a:lstStyle/>
          <a:p>
            <a:pPr algn="just">
              <a:defRPr/>
            </a:pPr>
            <a:r>
              <a:rPr lang="es-PY" sz="1500" dirty="0"/>
              <a:t>El evento se dio del 27 de junio al 6 de julio -  cuyo objetivo principal  fue tratar el presente y futuro de los destinos turísticos de la región de las Misiones Jesuíticas de Sudamérica. </a:t>
            </a:r>
          </a:p>
          <a:p>
            <a:pPr algn="just">
              <a:defRPr/>
            </a:pPr>
            <a:r>
              <a:rPr lang="es-PY" sz="1500" dirty="0"/>
              <a:t>Realizado en la ciudad de Encarnación- Paraguay</a:t>
            </a:r>
          </a:p>
        </p:txBody>
      </p:sp>
    </p:spTree>
    <p:extLst>
      <p:ext uri="{BB962C8B-B14F-4D97-AF65-F5344CB8AC3E}">
        <p14:creationId xmlns:p14="http://schemas.microsoft.com/office/powerpoint/2010/main" val="1926483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id="{8B232917-BC34-4F02-B1D2-9C10DD974D80}"/>
              </a:ext>
            </a:extLst>
          </p:cNvPr>
          <p:cNvSpPr txBox="1"/>
          <p:nvPr/>
        </p:nvSpPr>
        <p:spPr>
          <a:xfrm>
            <a:off x="1149548" y="0"/>
            <a:ext cx="6852047" cy="646331"/>
          </a:xfrm>
          <a:prstGeom prst="rect">
            <a:avLst/>
          </a:prstGeom>
          <a:noFill/>
        </p:spPr>
        <p:txBody>
          <a:bodyPr>
            <a:spAutoFit/>
          </a:bodyPr>
          <a:lstStyle/>
          <a:p>
            <a:pPr algn="ctr">
              <a:defRPr/>
            </a:pPr>
            <a:r>
              <a:rPr lang="es-PY" b="1" dirty="0">
                <a:solidFill>
                  <a:schemeClr val="accent6">
                    <a:lumMod val="50000"/>
                  </a:schemeClr>
                </a:solidFill>
                <a:latin typeface="Arial Black" pitchFamily="34" charset="0"/>
              </a:rPr>
              <a:t>Encuentros Internacionales</a:t>
            </a:r>
          </a:p>
          <a:p>
            <a:pPr algn="ctr">
              <a:defRPr/>
            </a:pPr>
            <a:r>
              <a:rPr lang="es-PY" b="1" dirty="0">
                <a:solidFill>
                  <a:schemeClr val="accent6">
                    <a:lumMod val="50000"/>
                  </a:schemeClr>
                </a:solidFill>
                <a:latin typeface="Arial Black" pitchFamily="34" charset="0"/>
              </a:rPr>
              <a:t>Camino a la Consolidación del Circuito Internacional</a:t>
            </a:r>
          </a:p>
        </p:txBody>
      </p:sp>
      <p:pic>
        <p:nvPicPr>
          <p:cNvPr id="20483" name="Picture 2" descr="Resultado de imagen para foro internacional de las misiones jesuiticas  bolivia 2010">
            <a:extLst>
              <a:ext uri="{FF2B5EF4-FFF2-40B4-BE49-F238E27FC236}">
                <a16:creationId xmlns:a16="http://schemas.microsoft.com/office/drawing/2014/main" id="{9AB83260-CBFE-4402-BCD6-38FFE997A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38216"/>
            <a:ext cx="3438525" cy="229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DC413588-8B8E-45F0-BE02-C6A37465D9E1}"/>
              </a:ext>
            </a:extLst>
          </p:cNvPr>
          <p:cNvSpPr/>
          <p:nvPr/>
        </p:nvSpPr>
        <p:spPr>
          <a:xfrm>
            <a:off x="3851920" y="938216"/>
            <a:ext cx="5040560" cy="2400657"/>
          </a:xfrm>
          <a:prstGeom prst="rect">
            <a:avLst/>
          </a:prstGeom>
        </p:spPr>
        <p:txBody>
          <a:bodyPr wrap="square">
            <a:spAutoFit/>
          </a:bodyPr>
          <a:lstStyle/>
          <a:p>
            <a:pPr algn="just">
              <a:defRPr/>
            </a:pPr>
            <a:r>
              <a:rPr lang="es-PY" sz="1500" b="1" dirty="0">
                <a:solidFill>
                  <a:schemeClr val="accent6">
                    <a:lumMod val="50000"/>
                  </a:schemeClr>
                </a:solidFill>
                <a:latin typeface="Arial Black" pitchFamily="34" charset="0"/>
              </a:rPr>
              <a:t>2013 Bolivia</a:t>
            </a:r>
          </a:p>
          <a:p>
            <a:pPr algn="just">
              <a:defRPr/>
            </a:pPr>
            <a:endParaRPr lang="es-PY" sz="1500" b="1" dirty="0">
              <a:solidFill>
                <a:schemeClr val="accent6">
                  <a:lumMod val="50000"/>
                </a:schemeClr>
              </a:solidFill>
              <a:latin typeface="Arial Black" pitchFamily="34" charset="0"/>
            </a:endParaRPr>
          </a:p>
          <a:p>
            <a:pPr algn="just">
              <a:defRPr/>
            </a:pPr>
            <a:r>
              <a:rPr lang="es-PY" sz="1500" dirty="0"/>
              <a:t>En el III Foro Internacional Misiones Jesuíticas de Sudamérica realizado en San José de Chiquitos, Bolivia, se estableció la conformación de un Consejo Directivo Rotativo integrado por dos delegados por país (un delegado por la sociedad civil y un delegado del sector privado institucional de cada país) quienes establecerán las instancias públicas que correspondan para desarrollar las acciones pertinentes.</a:t>
            </a:r>
          </a:p>
        </p:txBody>
      </p:sp>
      <p:sp>
        <p:nvSpPr>
          <p:cNvPr id="3" name="Rectángulo 2">
            <a:extLst>
              <a:ext uri="{FF2B5EF4-FFF2-40B4-BE49-F238E27FC236}">
                <a16:creationId xmlns:a16="http://schemas.microsoft.com/office/drawing/2014/main" id="{19E3C23F-83F0-484C-80BB-A8AADE656654}"/>
              </a:ext>
            </a:extLst>
          </p:cNvPr>
          <p:cNvSpPr/>
          <p:nvPr/>
        </p:nvSpPr>
        <p:spPr>
          <a:xfrm>
            <a:off x="-684584" y="3350179"/>
            <a:ext cx="6534472" cy="646331"/>
          </a:xfrm>
          <a:prstGeom prst="rect">
            <a:avLst/>
          </a:prstGeom>
        </p:spPr>
        <p:txBody>
          <a:bodyPr wrap="square">
            <a:spAutoFit/>
          </a:bodyPr>
          <a:lstStyle/>
          <a:p>
            <a:pPr algn="ctr">
              <a:defRPr/>
            </a:pPr>
            <a:r>
              <a:rPr lang="es-PY" b="1" dirty="0">
                <a:solidFill>
                  <a:schemeClr val="accent6">
                    <a:lumMod val="50000"/>
                  </a:schemeClr>
                </a:solidFill>
                <a:latin typeface="Arial Black" pitchFamily="34" charset="0"/>
              </a:rPr>
              <a:t>Encuentro Ministros de Turismo -2014 Encarnación</a:t>
            </a:r>
          </a:p>
        </p:txBody>
      </p:sp>
      <p:pic>
        <p:nvPicPr>
          <p:cNvPr id="8" name="Imagen 4">
            <a:extLst>
              <a:ext uri="{FF2B5EF4-FFF2-40B4-BE49-F238E27FC236}">
                <a16:creationId xmlns:a16="http://schemas.microsoft.com/office/drawing/2014/main" id="{60A4E947-19F5-4811-B419-35172211E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99" y="4016293"/>
            <a:ext cx="2566540" cy="257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4E0E91C8-C822-4007-AB2A-7AB413066B29}"/>
              </a:ext>
            </a:extLst>
          </p:cNvPr>
          <p:cNvSpPr/>
          <p:nvPr/>
        </p:nvSpPr>
        <p:spPr>
          <a:xfrm>
            <a:off x="3851920" y="3792163"/>
            <a:ext cx="4572000" cy="646331"/>
          </a:xfrm>
          <a:prstGeom prst="rect">
            <a:avLst/>
          </a:prstGeom>
        </p:spPr>
        <p:txBody>
          <a:bodyPr>
            <a:spAutoFit/>
          </a:bodyPr>
          <a:lstStyle/>
          <a:p>
            <a:pPr algn="ctr">
              <a:defRPr/>
            </a:pPr>
            <a:r>
              <a:rPr lang="es-PY" b="1" dirty="0">
                <a:solidFill>
                  <a:schemeClr val="accent6">
                    <a:lumMod val="50000"/>
                  </a:schemeClr>
                </a:solidFill>
                <a:latin typeface="Arial Black" pitchFamily="34" charset="0"/>
              </a:rPr>
              <a:t>Seminario Internacional </a:t>
            </a:r>
            <a:r>
              <a:rPr lang="es-PY" b="1" dirty="0" err="1">
                <a:solidFill>
                  <a:schemeClr val="accent6">
                    <a:lumMod val="50000"/>
                  </a:schemeClr>
                </a:solidFill>
                <a:latin typeface="Arial Black" pitchFamily="34" charset="0"/>
              </a:rPr>
              <a:t>Mutidestinos</a:t>
            </a:r>
            <a:r>
              <a:rPr lang="es-PY" b="1" dirty="0">
                <a:solidFill>
                  <a:schemeClr val="accent6">
                    <a:lumMod val="50000"/>
                  </a:schemeClr>
                </a:solidFill>
                <a:latin typeface="Arial Black" pitchFamily="34" charset="0"/>
              </a:rPr>
              <a:t>  2015 - Asunción</a:t>
            </a:r>
          </a:p>
        </p:txBody>
      </p:sp>
      <p:pic>
        <p:nvPicPr>
          <p:cNvPr id="10" name="Imagen 7">
            <a:extLst>
              <a:ext uri="{FF2B5EF4-FFF2-40B4-BE49-F238E27FC236}">
                <a16:creationId xmlns:a16="http://schemas.microsoft.com/office/drawing/2014/main" id="{A48389A4-0F2C-4435-B278-E981F0261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106" y="5097810"/>
            <a:ext cx="4767263" cy="128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610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EXMETADATA" val="&lt;?xml version=&quot;1.0&quot; encoding=&quot;utf-16&quot;?&gt;&#10;&lt;Metadata xmlns:xsi=&quot;http://www.w3.org/2001/XMLSchema-instance&quot; xmlns:xsd=&quot;http://www.w3.org/2001/XMLSchema&quot; xsi:type=&quot;BackgroundMetadata&quot;&gt;&#10;  &lt;SectionOptions&gt;&#10;    &lt;SectionStartMetadata&gt;&#10;      &lt;SectionTemplate&gt;Template1&lt;/SectionTemplate&gt;&#10;      &lt;SectionTemplateColor&gt;&#10;        &lt;A&gt;255&lt;/A&gt;&#10;        &lt;R&gt;198&lt;/R&gt;&#10;        &lt;G&gt;200&lt;/G&gt;&#10;        &lt;B&gt;202&lt;/B&gt;&#10;        &lt;ScA&gt;1&lt;/ScA&gt;&#10;        &lt;ScR&gt;0.5647115&lt;/ScR&gt;&#10;        &lt;ScG&gt;0.577580452&lt;/ScG&gt;&#10;        &lt;ScB&gt;0.590618849&lt;/ScB&gt;&#10;      &lt;/SectionTemplateColor&gt;&#10;      &lt;ShowPreviews&gt;true&lt;/ShowPreviews&gt;&#10;      &lt;ShowReviews&gt;true&lt;/ShowReviews&gt;&#10;      &lt;ShowHeaderTitle&gt;true&lt;/ShowHeaderTitle&gt;&#10;      &lt;ShowHeaderNumber&gt;true&lt;/ShowHeaderNumber&gt;&#10;      &lt;SectionArrangement&gt;Simple&lt;/SectionArrangement&gt;&#10;    &lt;/SectionStartMetadata&gt;&#10;    &lt;SectionStartMetadata&gt;&#10;      &lt;SectionTemplate&gt;Template1&lt;/SectionTemplate&gt;&#10;      &lt;SectionTemplateColor&gt;&#10;        &lt;A&gt;255&lt;/A&gt;&#10;        &lt;R&gt;198&lt;/R&gt;&#10;        &lt;G&gt;200&lt;/G&gt;&#10;        &lt;B&gt;202&lt;/B&gt;&#10;        &lt;ScA&gt;1&lt;/ScA&gt;&#10;        &lt;ScR&gt;0.5647115&lt;/ScR&gt;&#10;        &lt;ScG&gt;0.577580452&lt;/ScG&gt;&#10;        &lt;ScB&gt;0.590618849&lt;/ScB&gt;&#10;      &lt;/SectionTemplateColor&gt;&#10;      &lt;ShowPreviews&gt;true&lt;/ShowPreviews&gt;&#10;      &lt;ShowReviews&gt;true&lt;/ShowReviews&gt;&#10;      &lt;ShowHeaderTitle&gt;true&lt;/ShowHeaderTitle&gt;&#10;      &lt;ShowHeaderNumber&gt;true&lt;/ShowHeaderNumber&gt;&#10;      &lt;SectionArrangement&gt;Simple&lt;/SectionArrangement&gt;&#10;    &lt;/SectionStartMetadata&gt;&#10;    &lt;SectionStartMetadata&gt;&#10;      &lt;SectionTemplate&gt;Template1&lt;/SectionTemplate&gt;&#10;      &lt;SectionTemplateColor&gt;&#10;        &lt;A&gt;255&lt;/A&gt;&#10;        &lt;R&gt;198&lt;/R&gt;&#10;        &lt;G&gt;200&lt;/G&gt;&#10;        &lt;B&gt;202&lt;/B&gt;&#10;        &lt;ScA&gt;1&lt;/ScA&gt;&#10;        &lt;ScR&gt;0.5647115&lt;/ScR&gt;&#10;        &lt;ScG&gt;0.577580452&lt;/ScG&gt;&#10;        &lt;ScB&gt;0.590618849&lt;/ScB&gt;&#10;      &lt;/SectionTemplateColor&gt;&#10;      &lt;ShowPreviews&gt;true&lt;/ShowPreviews&gt;&#10;      &lt;ShowReviews&gt;true&lt;/ShowReviews&gt;&#10;      &lt;ShowHeaderTitle&gt;true&lt;/ShowHeaderTitle&gt;&#10;      &lt;ShowHeaderNumber&gt;true&lt;/ShowHeaderNumber&gt;&#10;      &lt;SectionArrangement&gt;Simple&lt;/SectionArrangement&gt;&#10;    &lt;/SectionStartMetadata&gt;&#10;    &lt;SectionStartMetadata&gt;&#10;      &lt;SectionTemplate&gt;Template1&lt;/SectionTemplate&gt;&#10;      &lt;SectionTemplateColor&gt;&#10;        &lt;A&gt;255&lt;/A&gt;&#10;        &lt;R&gt;198&lt;/R&gt;&#10;        &lt;G&gt;200&lt;/G&gt;&#10;        &lt;B&gt;202&lt;/B&gt;&#10;        &lt;ScA&gt;1&lt;/ScA&gt;&#10;        &lt;ScR&gt;0.5647115&lt;/ScR&gt;&#10;        &lt;ScG&gt;0.577580452&lt;/ScG&gt;&#10;        &lt;ScB&gt;0.590618849&lt;/ScB&gt;&#10;      &lt;/SectionTemplateColor&gt;&#10;      &lt;ShowPreviews&gt;true&lt;/ShowPreviews&gt;&#10;      &lt;ShowReviews&gt;true&lt;/ShowReviews&gt;&#10;      &lt;ShowHeaderTitle&gt;true&lt;/ShowHeaderTitle&gt;&#10;      &lt;ShowHeaderNumber&gt;true&lt;/ShowHeaderNumber&gt;&#10;      &lt;SectionArrangement&gt;Simple&lt;/SectionArrangement&gt;&#10;    &lt;/SectionStartMetadata&gt;&#10;    &lt;SectionStartMetadata&gt;&#10;      &lt;SectionTemplate&gt;Template1&lt;/SectionTemplate&gt;&#10;      &lt;SectionTemplateColor&gt;&#10;        &lt;A&gt;255&lt;/A&gt;&#10;        &lt;R&gt;198&lt;/R&gt;&#10;        &lt;G&gt;200&lt;/G&gt;&#10;        &lt;B&gt;202&lt;/B&gt;&#10;        &lt;ScA&gt;1&lt;/ScA&gt;&#10;        &lt;ScR&gt;0.5647115&lt;/ScR&gt;&#10;        &lt;ScG&gt;0.577580452&lt;/ScG&gt;&#10;        &lt;ScB&gt;0.590618849&lt;/ScB&gt;&#10;      &lt;/SectionTemplateColor&gt;&#10;      &lt;ShowPreviews&gt;true&lt;/ShowPreviews&gt;&#10;      &lt;ShowReviews&gt;true&lt;/ShowReviews&gt;&#10;      &lt;ShowHeaderTitle&gt;true&lt;/ShowHeaderTitle&gt;&#10;      &lt;ShowHeaderNumber&gt;true&lt;/ShowHeaderNumber&gt;&#10;      &lt;SectionArrangement&gt;Simple&lt;/SectionArrangement&gt;&#10;    &lt;/SectionStartMetadata&gt;&#10;    &lt;SectionStartMetadata&gt;&#10;      &lt;SectionTemplate&gt;Template1&lt;/SectionTemplate&gt;&#10;      &lt;SectionTemplateColor&gt;&#10;        &lt;A&gt;255&lt;/A&gt;&#10;        &lt;R&gt;198&lt;/R&gt;&#10;        &lt;G&gt;200&lt;/G&gt;&#10;        &lt;B&gt;202&lt;/B&gt;&#10;        &lt;ScA&gt;1&lt;/ScA&gt;&#10;        &lt;ScR&gt;0.5647115&lt;/ScR&gt;&#10;        &lt;ScG&gt;0.577580452&lt;/ScG&gt;&#10;        &lt;ScB&gt;0.590618849&lt;/ScB&gt;&#10;      &lt;/SectionTemplateColor&gt;&#10;      &lt;ShowPreviews&gt;true&lt;/ShowPreviews&gt;&#10;      &lt;ShowReviews&gt;true&lt;/ShowReviews&gt;&#10;      &lt;ShowHeaderTitle&gt;true&lt;/ShowHeaderTitle&gt;&#10;      &lt;ShowHeaderNumber&gt;true&lt;/ShowHeaderNumber&gt;&#10;      &lt;SectionArrangement&gt;Simple&lt;/SectionArrangement&gt;&#10;    &lt;/SectionStartMetadata&gt;&#10;    &lt;SectionStartMetadata&gt;&#10;      &lt;SectionTemplate&gt;Template1&lt;/SectionTemplate&gt;&#10;      &lt;SectionTemplateColor&gt;&#10;        &lt;A&gt;255&lt;/A&gt;&#10;        &lt;R&gt;198&lt;/R&gt;&#10;        &lt;G&gt;200&lt;/G&gt;&#10;        &lt;B&gt;202&lt;/B&gt;&#10;        &lt;ScA&gt;1&lt;/ScA&gt;&#10;        &lt;ScR&gt;0.5647115&lt;/ScR&gt;&#10;        &lt;ScG&gt;0.577580452&lt;/ScG&gt;&#10;        &lt;ScB&gt;0.590618849&lt;/ScB&gt;&#10;      &lt;/SectionTemplateColor&gt;&#10;      &lt;ShowPreviews&gt;true&lt;/ShowPreviews&gt;&#10;      &lt;ShowReviews&gt;true&lt;/ShowReviews&gt;&#10;      &lt;ShowHeaderTitle&gt;true&lt;/ShowHeaderTitle&gt;&#10;      &lt;ShowHeaderNumber&gt;true&lt;/ShowHeaderNumber&gt;&#10;      &lt;SectionArrangement&gt;Simple&lt;/SectionArrangement&gt;&#10;    &lt;/SectionStartMetadata&gt;&#10;    &lt;SectionStartMetadata&gt;&#10;      &lt;SectionTemplate&gt;Template1&lt;/SectionTemplate&gt;&#10;      &lt;SectionTemplateColor&gt;&#10;        &lt;A&gt;255&lt;/A&gt;&#10;        &lt;R&gt;198&lt;/R&gt;&#10;        &lt;G&gt;200&lt;/G&gt;&#10;        &lt;B&gt;202&lt;/B&gt;&#10;        &lt;ScA&gt;1&lt;/ScA&gt;&#10;        &lt;ScR&gt;0.5647115&lt;/ScR&gt;&#10;        &lt;ScG&gt;0.577580452&lt;/ScG&gt;&#10;        &lt;ScB&gt;0.590618849&lt;/ScB&gt;&#10;      &lt;/SectionTemplateColor&gt;&#10;      &lt;ShowPreviews&gt;true&lt;/ShowPreviews&gt;&#10;      &lt;ShowReviews&gt;true&lt;/ShowReviews&gt;&#10;      &lt;ShowHeaderTitle&gt;true&lt;/ShowHeaderTitle&gt;&#10;      &lt;ShowHeaderNumber&gt;true&lt;/ShowHeaderNumber&gt;&#10;      &lt;SectionArrangement&gt;Simple&lt;/SectionArrangement&gt;&#10;    &lt;/SectionStartMetadata&gt;&#10;  &lt;/SectionOptions&gt;&#10;  &lt;GalleryItemID&gt;BackgroundGalleryItem5&lt;/GalleryItemID&gt;&#10;&lt;/Metadata&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10510</TotalTime>
  <Words>607</Words>
  <Application>Microsoft Office PowerPoint</Application>
  <PresentationFormat>Presentación en pantalla (4:3)</PresentationFormat>
  <Paragraphs>76</Paragraphs>
  <Slides>44</Slides>
  <Notes>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44</vt:i4>
      </vt:variant>
    </vt:vector>
  </HeadingPairs>
  <TitlesOfParts>
    <vt:vector size="53" baseType="lpstr">
      <vt:lpstr>Adobe Gothic Std B</vt:lpstr>
      <vt:lpstr>Adobe Caslon Pro Bold</vt:lpstr>
      <vt:lpstr>Arial</vt:lpstr>
      <vt:lpstr>Arial Black</vt:lpstr>
      <vt:lpstr>Bison Bold</vt:lpstr>
      <vt:lpstr>Calibri</vt:lpstr>
      <vt:lpstr>Comic Sans MS</vt:lpstr>
      <vt:lpstr>Open Sans</vt:lpstr>
      <vt:lpstr>Tema de Office</vt:lpstr>
      <vt:lpstr>Presentación de PowerPoint</vt:lpstr>
      <vt:lpstr>Qué es  RUTA JESUITICA del Paraguay…?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INTEGRACION DE 30 PUEBLOS JESUITICOS GUARANIES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Windows XP Titan Ultimate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Admin</dc:creator>
  <cp:lastModifiedBy>Usuario</cp:lastModifiedBy>
  <cp:revision>298</cp:revision>
  <dcterms:created xsi:type="dcterms:W3CDTF">2011-08-12T17:11:13Z</dcterms:created>
  <dcterms:modified xsi:type="dcterms:W3CDTF">2019-10-05T15:10:33Z</dcterms:modified>
</cp:coreProperties>
</file>